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2918400"/>
  <p:notesSz cx="9283700" cy="6985000"/>
  <p:defaultTextStyle>
    <a:defPPr>
      <a:defRPr lang="en-US"/>
    </a:defPPr>
    <a:lvl1pPr algn="l" rtl="0" fontAlgn="base">
      <a:spcBef>
        <a:spcPct val="0"/>
      </a:spcBef>
      <a:spcAft>
        <a:spcPct val="0"/>
      </a:spcAft>
      <a:defRPr sz="4600" kern="1200">
        <a:solidFill>
          <a:schemeClr val="tx1"/>
        </a:solidFill>
        <a:latin typeface="Arial" charset="0"/>
        <a:ea typeface="+mn-ea"/>
        <a:cs typeface="Arial" charset="0"/>
      </a:defRPr>
    </a:lvl1pPr>
    <a:lvl2pPr marL="582613" indent="-125413" algn="l" rtl="0" fontAlgn="base">
      <a:spcBef>
        <a:spcPct val="0"/>
      </a:spcBef>
      <a:spcAft>
        <a:spcPct val="0"/>
      </a:spcAft>
      <a:defRPr sz="4600" kern="1200">
        <a:solidFill>
          <a:schemeClr val="tx1"/>
        </a:solidFill>
        <a:latin typeface="Arial" charset="0"/>
        <a:ea typeface="+mn-ea"/>
        <a:cs typeface="Arial" charset="0"/>
      </a:defRPr>
    </a:lvl2pPr>
    <a:lvl3pPr marL="1166813" indent="-252413" algn="l" rtl="0" fontAlgn="base">
      <a:spcBef>
        <a:spcPct val="0"/>
      </a:spcBef>
      <a:spcAft>
        <a:spcPct val="0"/>
      </a:spcAft>
      <a:defRPr sz="4600" kern="1200">
        <a:solidFill>
          <a:schemeClr val="tx1"/>
        </a:solidFill>
        <a:latin typeface="Arial" charset="0"/>
        <a:ea typeface="+mn-ea"/>
        <a:cs typeface="Arial" charset="0"/>
      </a:defRPr>
    </a:lvl3pPr>
    <a:lvl4pPr marL="1751013" indent="-379413" algn="l" rtl="0" fontAlgn="base">
      <a:spcBef>
        <a:spcPct val="0"/>
      </a:spcBef>
      <a:spcAft>
        <a:spcPct val="0"/>
      </a:spcAft>
      <a:defRPr sz="4600" kern="1200">
        <a:solidFill>
          <a:schemeClr val="tx1"/>
        </a:solidFill>
        <a:latin typeface="Arial" charset="0"/>
        <a:ea typeface="+mn-ea"/>
        <a:cs typeface="Arial" charset="0"/>
      </a:defRPr>
    </a:lvl4pPr>
    <a:lvl5pPr marL="2335213" indent="-506413" algn="l" rtl="0" fontAlgn="base">
      <a:spcBef>
        <a:spcPct val="0"/>
      </a:spcBef>
      <a:spcAft>
        <a:spcPct val="0"/>
      </a:spcAft>
      <a:defRPr sz="4600" kern="1200">
        <a:solidFill>
          <a:schemeClr val="tx1"/>
        </a:solidFill>
        <a:latin typeface="Arial" charset="0"/>
        <a:ea typeface="+mn-ea"/>
        <a:cs typeface="Arial" charset="0"/>
      </a:defRPr>
    </a:lvl5pPr>
    <a:lvl6pPr marL="2286000" algn="l" defTabSz="914400" rtl="0" eaLnBrk="1" latinLnBrk="0" hangingPunct="1">
      <a:defRPr sz="4600" kern="1200">
        <a:solidFill>
          <a:schemeClr val="tx1"/>
        </a:solidFill>
        <a:latin typeface="Arial" charset="0"/>
        <a:ea typeface="+mn-ea"/>
        <a:cs typeface="Arial" charset="0"/>
      </a:defRPr>
    </a:lvl6pPr>
    <a:lvl7pPr marL="2743200" algn="l" defTabSz="914400" rtl="0" eaLnBrk="1" latinLnBrk="0" hangingPunct="1">
      <a:defRPr sz="4600" kern="1200">
        <a:solidFill>
          <a:schemeClr val="tx1"/>
        </a:solidFill>
        <a:latin typeface="Arial" charset="0"/>
        <a:ea typeface="+mn-ea"/>
        <a:cs typeface="Arial" charset="0"/>
      </a:defRPr>
    </a:lvl7pPr>
    <a:lvl8pPr marL="3200400" algn="l" defTabSz="914400" rtl="0" eaLnBrk="1" latinLnBrk="0" hangingPunct="1">
      <a:defRPr sz="4600" kern="1200">
        <a:solidFill>
          <a:schemeClr val="tx1"/>
        </a:solidFill>
        <a:latin typeface="Arial" charset="0"/>
        <a:ea typeface="+mn-ea"/>
        <a:cs typeface="Arial" charset="0"/>
      </a:defRPr>
    </a:lvl8pPr>
    <a:lvl9pPr marL="3657600" algn="l" defTabSz="914400" rtl="0" eaLnBrk="1" latinLnBrk="0" hangingPunct="1">
      <a:defRPr sz="4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00"/>
    <a:srgbClr val="EDA613"/>
    <a:srgbClr val="926C3A"/>
    <a:srgbClr val="F6DEC2"/>
    <a:srgbClr val="E6A85C"/>
    <a:srgbClr val="EEC492"/>
    <a:srgbClr val="DF8E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806" autoAdjust="0"/>
    <p:restoredTop sz="99819" autoAdjust="0"/>
  </p:normalViewPr>
  <p:slideViewPr>
    <p:cSldViewPr>
      <p:cViewPr varScale="1">
        <p:scale>
          <a:sx n="12" d="100"/>
          <a:sy n="12" d="100"/>
        </p:scale>
        <p:origin x="-1075" y="-134"/>
      </p:cViewPr>
      <p:guideLst>
        <p:guide orient="horz" pos="10368"/>
        <p:guide pos="161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png"/><Relationship Id="rId4"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1221" y="10225089"/>
            <a:ext cx="43523958" cy="7058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591" y="18654714"/>
            <a:ext cx="35845221" cy="8410575"/>
          </a:xfrm>
        </p:spPr>
        <p:txBody>
          <a:bodyPr/>
          <a:lstStyle>
            <a:lvl1pPr marL="0" indent="0" algn="ctr">
              <a:buNone/>
              <a:defRPr/>
            </a:lvl1pPr>
            <a:lvl2pPr marL="584164" indent="0" algn="ctr">
              <a:buNone/>
              <a:defRPr/>
            </a:lvl2pPr>
            <a:lvl3pPr marL="1168329" indent="0" algn="ctr">
              <a:buNone/>
              <a:defRPr/>
            </a:lvl3pPr>
            <a:lvl4pPr marL="1752493" indent="0" algn="ctr">
              <a:buNone/>
              <a:defRPr/>
            </a:lvl4pPr>
            <a:lvl5pPr marL="2336658" indent="0" algn="ctr">
              <a:buNone/>
              <a:defRPr/>
            </a:lvl5pPr>
            <a:lvl6pPr marL="2920822" indent="0" algn="ctr">
              <a:buNone/>
              <a:defRPr/>
            </a:lvl6pPr>
            <a:lvl7pPr marL="3504987" indent="0" algn="ctr">
              <a:buNone/>
              <a:defRPr/>
            </a:lvl7pPr>
            <a:lvl8pPr marL="4089151" indent="0" algn="ctr">
              <a:buNone/>
              <a:defRPr/>
            </a:lvl8pPr>
            <a:lvl9pPr marL="4673316"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2049B8-799A-4053-B03B-11ABCA5BE36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3841AB-EE4B-427A-BF92-4706B666C87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011" y="1316832"/>
            <a:ext cx="11519958" cy="28089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1432" y="1316832"/>
            <a:ext cx="34385779" cy="2808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1EB33A-0435-43A4-AAD0-1F1BDF8E0C0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E8D90D-4833-423B-A4C4-E4B8C085774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2647"/>
            <a:ext cx="43525811" cy="6538913"/>
          </a:xfrm>
        </p:spPr>
        <p:txBody>
          <a:bodyPr anchor="t"/>
          <a:lstStyle>
            <a:lvl1pPr algn="l">
              <a:defRPr sz="51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951744"/>
            <a:ext cx="43525811" cy="7200900"/>
          </a:xfrm>
        </p:spPr>
        <p:txBody>
          <a:bodyPr anchor="b"/>
          <a:lstStyle>
            <a:lvl1pPr marL="0" indent="0">
              <a:buNone/>
              <a:defRPr sz="2600"/>
            </a:lvl1pPr>
            <a:lvl2pPr marL="584164" indent="0">
              <a:buNone/>
              <a:defRPr sz="2300"/>
            </a:lvl2pPr>
            <a:lvl3pPr marL="1168329" indent="0">
              <a:buNone/>
              <a:defRPr sz="2000"/>
            </a:lvl3pPr>
            <a:lvl4pPr marL="1752493" indent="0">
              <a:buNone/>
              <a:defRPr sz="1800"/>
            </a:lvl4pPr>
            <a:lvl5pPr marL="2336658" indent="0">
              <a:buNone/>
              <a:defRPr sz="1800"/>
            </a:lvl5pPr>
            <a:lvl6pPr marL="2920822" indent="0">
              <a:buNone/>
              <a:defRPr sz="1800"/>
            </a:lvl6pPr>
            <a:lvl7pPr marL="3504987" indent="0">
              <a:buNone/>
              <a:defRPr sz="1800"/>
            </a:lvl7pPr>
            <a:lvl8pPr marL="4089151" indent="0">
              <a:buNone/>
              <a:defRPr sz="1800"/>
            </a:lvl8pPr>
            <a:lvl9pPr marL="4673316" indent="0">
              <a:buNone/>
              <a:defRPr sz="18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C01536-4DBF-4B61-8E45-A41DBA632C8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1434" y="7681915"/>
            <a:ext cx="22952868" cy="21724145"/>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92100" y="7681915"/>
            <a:ext cx="22952869" cy="21724145"/>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C692AD-DC9B-4190-9D0A-804C9173E13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59579" y="1319212"/>
            <a:ext cx="4608724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59579" y="7367590"/>
            <a:ext cx="22625050" cy="3071813"/>
          </a:xfrm>
        </p:spPr>
        <p:txBody>
          <a:bodyPr anchor="b"/>
          <a:lstStyle>
            <a:lvl1pPr marL="0" indent="0">
              <a:buNone/>
              <a:defRPr sz="3100" b="1"/>
            </a:lvl1pPr>
            <a:lvl2pPr marL="584164" indent="0">
              <a:buNone/>
              <a:defRPr sz="2600" b="1"/>
            </a:lvl2pPr>
            <a:lvl3pPr marL="1168329" indent="0">
              <a:buNone/>
              <a:defRPr sz="2300" b="1"/>
            </a:lvl3pPr>
            <a:lvl4pPr marL="1752493" indent="0">
              <a:buNone/>
              <a:defRPr sz="2000" b="1"/>
            </a:lvl4pPr>
            <a:lvl5pPr marL="2336658" indent="0">
              <a:buNone/>
              <a:defRPr sz="2000" b="1"/>
            </a:lvl5pPr>
            <a:lvl6pPr marL="2920822" indent="0">
              <a:buNone/>
              <a:defRPr sz="2000" b="1"/>
            </a:lvl6pPr>
            <a:lvl7pPr marL="3504987" indent="0">
              <a:buNone/>
              <a:defRPr sz="2000" b="1"/>
            </a:lvl7pPr>
            <a:lvl8pPr marL="4089151" indent="0">
              <a:buNone/>
              <a:defRPr sz="2000" b="1"/>
            </a:lvl8pPr>
            <a:lvl9pPr marL="4673316"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2559579" y="10439400"/>
            <a:ext cx="22625050" cy="18966657"/>
          </a:xfrm>
        </p:spPr>
        <p:txBody>
          <a:bodyPr/>
          <a:lstStyle>
            <a:lvl1pPr>
              <a:defRPr sz="3100"/>
            </a:lvl1pPr>
            <a:lvl2pPr>
              <a:defRPr sz="26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514" y="7367590"/>
            <a:ext cx="22634310" cy="3071813"/>
          </a:xfrm>
        </p:spPr>
        <p:txBody>
          <a:bodyPr anchor="b"/>
          <a:lstStyle>
            <a:lvl1pPr marL="0" indent="0">
              <a:buNone/>
              <a:defRPr sz="3100" b="1"/>
            </a:lvl1pPr>
            <a:lvl2pPr marL="584164" indent="0">
              <a:buNone/>
              <a:defRPr sz="2600" b="1"/>
            </a:lvl2pPr>
            <a:lvl3pPr marL="1168329" indent="0">
              <a:buNone/>
              <a:defRPr sz="2300" b="1"/>
            </a:lvl3pPr>
            <a:lvl4pPr marL="1752493" indent="0">
              <a:buNone/>
              <a:defRPr sz="2000" b="1"/>
            </a:lvl4pPr>
            <a:lvl5pPr marL="2336658" indent="0">
              <a:buNone/>
              <a:defRPr sz="2000" b="1"/>
            </a:lvl5pPr>
            <a:lvl6pPr marL="2920822" indent="0">
              <a:buNone/>
              <a:defRPr sz="2000" b="1"/>
            </a:lvl6pPr>
            <a:lvl7pPr marL="3504987" indent="0">
              <a:buNone/>
              <a:defRPr sz="2000" b="1"/>
            </a:lvl7pPr>
            <a:lvl8pPr marL="4089151" indent="0">
              <a:buNone/>
              <a:defRPr sz="2000" b="1"/>
            </a:lvl8pPr>
            <a:lvl9pPr marL="4673316"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26012514" y="10439400"/>
            <a:ext cx="22634310" cy="18966657"/>
          </a:xfrm>
        </p:spPr>
        <p:txBody>
          <a:bodyPr/>
          <a:lstStyle>
            <a:lvl1pPr>
              <a:defRPr sz="3100"/>
            </a:lvl1pPr>
            <a:lvl2pPr>
              <a:defRPr sz="26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5E57886-1E2D-4067-9F7F-ECD0F872421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C9277A-67D4-4729-AFE3-23E50838CB2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82F82D6-6D77-4E73-A9E3-5AACC4A0B2C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579" y="1309688"/>
            <a:ext cx="16846550" cy="5579270"/>
          </a:xfrm>
        </p:spPr>
        <p:txBody>
          <a:bodyPr anchor="b"/>
          <a:lstStyle>
            <a:lvl1pPr algn="l">
              <a:defRPr sz="2600" b="1"/>
            </a:lvl1pPr>
          </a:lstStyle>
          <a:p>
            <a:r>
              <a:rPr lang="en-US" smtClean="0"/>
              <a:t>Click to edit Master title style</a:t>
            </a:r>
            <a:endParaRPr lang="en-US"/>
          </a:p>
        </p:txBody>
      </p:sp>
      <p:sp>
        <p:nvSpPr>
          <p:cNvPr id="3" name="Content Placeholder 2"/>
          <p:cNvSpPr>
            <a:spLocks noGrp="1"/>
          </p:cNvSpPr>
          <p:nvPr>
            <p:ph idx="1"/>
          </p:nvPr>
        </p:nvSpPr>
        <p:spPr>
          <a:xfrm>
            <a:off x="20021021" y="1309690"/>
            <a:ext cx="28625800" cy="28096370"/>
          </a:xfrm>
        </p:spPr>
        <p:txBody>
          <a:bodyPr/>
          <a:lstStyle>
            <a:lvl1pPr>
              <a:defRPr sz="41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59579" y="6888957"/>
            <a:ext cx="16846550" cy="22517100"/>
          </a:xfrm>
        </p:spPr>
        <p:txBody>
          <a:bodyPr/>
          <a:lstStyle>
            <a:lvl1pPr marL="0" indent="0">
              <a:buNone/>
              <a:defRPr sz="1800"/>
            </a:lvl1pPr>
            <a:lvl2pPr marL="584164" indent="0">
              <a:buNone/>
              <a:defRPr sz="1500"/>
            </a:lvl2pPr>
            <a:lvl3pPr marL="1168329" indent="0">
              <a:buNone/>
              <a:defRPr sz="1300"/>
            </a:lvl3pPr>
            <a:lvl4pPr marL="1752493" indent="0">
              <a:buNone/>
              <a:defRPr sz="1100"/>
            </a:lvl4pPr>
            <a:lvl5pPr marL="2336658" indent="0">
              <a:buNone/>
              <a:defRPr sz="1100"/>
            </a:lvl5pPr>
            <a:lvl6pPr marL="2920822" indent="0">
              <a:buNone/>
              <a:defRPr sz="1100"/>
            </a:lvl6pPr>
            <a:lvl7pPr marL="3504987" indent="0">
              <a:buNone/>
              <a:defRPr sz="1100"/>
            </a:lvl7pPr>
            <a:lvl8pPr marL="4089151" indent="0">
              <a:buNone/>
              <a:defRPr sz="1100"/>
            </a:lvl8pPr>
            <a:lvl9pPr marL="4673316" indent="0">
              <a:buNone/>
              <a:defRPr sz="11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84A1DD-F6B0-4EBB-A519-4F962787C44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443" y="23043359"/>
            <a:ext cx="30724210" cy="2719388"/>
          </a:xfrm>
        </p:spPr>
        <p:txBody>
          <a:bodyPr anchor="b"/>
          <a:lstStyle>
            <a:lvl1pPr algn="l">
              <a:defRPr sz="2600" b="1"/>
            </a:lvl1pPr>
          </a:lstStyle>
          <a:p>
            <a:r>
              <a:rPr lang="en-US" smtClean="0"/>
              <a:t>Click to edit Master title style</a:t>
            </a:r>
            <a:endParaRPr lang="en-US"/>
          </a:p>
        </p:txBody>
      </p:sp>
      <p:sp>
        <p:nvSpPr>
          <p:cNvPr id="3" name="Picture Placeholder 2"/>
          <p:cNvSpPr>
            <a:spLocks noGrp="1"/>
          </p:cNvSpPr>
          <p:nvPr>
            <p:ph type="pic" idx="1"/>
          </p:nvPr>
        </p:nvSpPr>
        <p:spPr>
          <a:xfrm>
            <a:off x="10036443" y="2940845"/>
            <a:ext cx="30724210" cy="19752468"/>
          </a:xfrm>
        </p:spPr>
        <p:txBody>
          <a:bodyPr/>
          <a:lstStyle>
            <a:lvl1pPr marL="0" indent="0">
              <a:buNone/>
              <a:defRPr sz="4100"/>
            </a:lvl1pPr>
            <a:lvl2pPr marL="584164" indent="0">
              <a:buNone/>
              <a:defRPr sz="3600"/>
            </a:lvl2pPr>
            <a:lvl3pPr marL="1168329" indent="0">
              <a:buNone/>
              <a:defRPr sz="3100"/>
            </a:lvl3pPr>
            <a:lvl4pPr marL="1752493" indent="0">
              <a:buNone/>
              <a:defRPr sz="2600"/>
            </a:lvl4pPr>
            <a:lvl5pPr marL="2336658" indent="0">
              <a:buNone/>
              <a:defRPr sz="2600"/>
            </a:lvl5pPr>
            <a:lvl6pPr marL="2920822" indent="0">
              <a:buNone/>
              <a:defRPr sz="2600"/>
            </a:lvl6pPr>
            <a:lvl7pPr marL="3504987" indent="0">
              <a:buNone/>
              <a:defRPr sz="2600"/>
            </a:lvl7pPr>
            <a:lvl8pPr marL="4089151" indent="0">
              <a:buNone/>
              <a:defRPr sz="2600"/>
            </a:lvl8pPr>
            <a:lvl9pPr marL="4673316" indent="0">
              <a:buNone/>
              <a:defRPr sz="2600"/>
            </a:lvl9pPr>
          </a:lstStyle>
          <a:p>
            <a:pPr lvl="0"/>
            <a:endParaRPr lang="en-US" noProof="0" dirty="0"/>
          </a:p>
        </p:txBody>
      </p:sp>
      <p:sp>
        <p:nvSpPr>
          <p:cNvPr id="4" name="Text Placeholder 3"/>
          <p:cNvSpPr>
            <a:spLocks noGrp="1"/>
          </p:cNvSpPr>
          <p:nvPr>
            <p:ph type="body" sz="half" idx="2"/>
          </p:nvPr>
        </p:nvSpPr>
        <p:spPr>
          <a:xfrm>
            <a:off x="10036443" y="25762745"/>
            <a:ext cx="30724210" cy="3864768"/>
          </a:xfrm>
        </p:spPr>
        <p:txBody>
          <a:bodyPr/>
          <a:lstStyle>
            <a:lvl1pPr marL="0" indent="0">
              <a:buNone/>
              <a:defRPr sz="1800"/>
            </a:lvl1pPr>
            <a:lvl2pPr marL="584164" indent="0">
              <a:buNone/>
              <a:defRPr sz="1500"/>
            </a:lvl2pPr>
            <a:lvl3pPr marL="1168329" indent="0">
              <a:buNone/>
              <a:defRPr sz="1300"/>
            </a:lvl3pPr>
            <a:lvl4pPr marL="1752493" indent="0">
              <a:buNone/>
              <a:defRPr sz="1100"/>
            </a:lvl4pPr>
            <a:lvl5pPr marL="2336658" indent="0">
              <a:buNone/>
              <a:defRPr sz="1100"/>
            </a:lvl5pPr>
            <a:lvl6pPr marL="2920822" indent="0">
              <a:buNone/>
              <a:defRPr sz="1100"/>
            </a:lvl6pPr>
            <a:lvl7pPr marL="3504987" indent="0">
              <a:buNone/>
              <a:defRPr sz="1100"/>
            </a:lvl7pPr>
            <a:lvl8pPr marL="4089151" indent="0">
              <a:buNone/>
              <a:defRPr sz="1100"/>
            </a:lvl8pPr>
            <a:lvl9pPr marL="4673316" indent="0">
              <a:buNone/>
              <a:defRPr sz="11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36EB1-7400-47FB-82FB-AC1DB94C210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562225" y="1317625"/>
            <a:ext cx="46083538" cy="5486400"/>
          </a:xfrm>
          <a:prstGeom prst="rect">
            <a:avLst/>
          </a:prstGeom>
          <a:noFill/>
          <a:ln w="9525">
            <a:noFill/>
            <a:miter lim="800000"/>
            <a:headEnd/>
            <a:tailEnd/>
          </a:ln>
        </p:spPr>
        <p:txBody>
          <a:bodyPr vert="horz" wrap="square" lIns="654232" tIns="327115" rIns="654232" bIns="327115"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562225" y="7681913"/>
            <a:ext cx="46083538" cy="21724937"/>
          </a:xfrm>
          <a:prstGeom prst="rect">
            <a:avLst/>
          </a:prstGeom>
          <a:noFill/>
          <a:ln w="9525">
            <a:noFill/>
            <a:miter lim="800000"/>
            <a:headEnd/>
            <a:tailEnd/>
          </a:ln>
        </p:spPr>
        <p:txBody>
          <a:bodyPr vert="horz" wrap="square" lIns="654232" tIns="327115" rIns="654232" bIns="3271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562225" y="29978350"/>
            <a:ext cx="11945938" cy="2286000"/>
          </a:xfrm>
          <a:prstGeom prst="rect">
            <a:avLst/>
          </a:prstGeom>
          <a:noFill/>
          <a:ln w="9525">
            <a:noFill/>
            <a:miter lim="800000"/>
            <a:headEnd/>
            <a:tailEnd/>
          </a:ln>
          <a:effectLst/>
        </p:spPr>
        <p:txBody>
          <a:bodyPr vert="horz" wrap="square" lIns="654232" tIns="327115" rIns="654232" bIns="327115" numCol="1" anchor="t" anchorCtr="0" compatLnSpc="1">
            <a:prstTxWarp prst="textNoShape">
              <a:avLst/>
            </a:prstTxWarp>
          </a:bodyPr>
          <a:lstStyle>
            <a:lvl1pPr>
              <a:defRPr sz="10100" dirty="0"/>
            </a:lvl1pPr>
          </a:lstStyle>
          <a:p>
            <a:pPr>
              <a:defRPr/>
            </a:pPr>
            <a:endParaRPr lang="en-US"/>
          </a:p>
        </p:txBody>
      </p:sp>
      <p:sp>
        <p:nvSpPr>
          <p:cNvPr id="1029" name="Rectangle 5"/>
          <p:cNvSpPr>
            <a:spLocks noGrp="1" noChangeArrowheads="1"/>
          </p:cNvSpPr>
          <p:nvPr>
            <p:ph type="ftr" sz="quarter" idx="3"/>
          </p:nvPr>
        </p:nvSpPr>
        <p:spPr bwMode="auto">
          <a:xfrm>
            <a:off x="17497425" y="29978350"/>
            <a:ext cx="16213138" cy="2286000"/>
          </a:xfrm>
          <a:prstGeom prst="rect">
            <a:avLst/>
          </a:prstGeom>
          <a:noFill/>
          <a:ln w="9525">
            <a:noFill/>
            <a:miter lim="800000"/>
            <a:headEnd/>
            <a:tailEnd/>
          </a:ln>
          <a:effectLst/>
        </p:spPr>
        <p:txBody>
          <a:bodyPr vert="horz" wrap="square" lIns="654232" tIns="327115" rIns="654232" bIns="327115" numCol="1" anchor="t" anchorCtr="0" compatLnSpc="1">
            <a:prstTxWarp prst="textNoShape">
              <a:avLst/>
            </a:prstTxWarp>
          </a:bodyPr>
          <a:lstStyle>
            <a:lvl1pPr algn="ctr">
              <a:defRPr sz="10100" dirty="0"/>
            </a:lvl1pPr>
          </a:lstStyle>
          <a:p>
            <a:pPr>
              <a:defRPr/>
            </a:pPr>
            <a:endParaRPr lang="en-US"/>
          </a:p>
        </p:txBody>
      </p:sp>
      <p:sp>
        <p:nvSpPr>
          <p:cNvPr id="1030" name="Rectangle 6"/>
          <p:cNvSpPr>
            <a:spLocks noGrp="1" noChangeArrowheads="1"/>
          </p:cNvSpPr>
          <p:nvPr>
            <p:ph type="sldNum" sz="quarter" idx="4"/>
          </p:nvPr>
        </p:nvSpPr>
        <p:spPr bwMode="auto">
          <a:xfrm>
            <a:off x="36699825" y="29978350"/>
            <a:ext cx="11945938" cy="2286000"/>
          </a:xfrm>
          <a:prstGeom prst="rect">
            <a:avLst/>
          </a:prstGeom>
          <a:noFill/>
          <a:ln w="9525">
            <a:noFill/>
            <a:miter lim="800000"/>
            <a:headEnd/>
            <a:tailEnd/>
          </a:ln>
          <a:effectLst/>
        </p:spPr>
        <p:txBody>
          <a:bodyPr vert="horz" wrap="square" lIns="654232" tIns="327115" rIns="654232" bIns="327115" numCol="1" anchor="t" anchorCtr="0" compatLnSpc="1">
            <a:prstTxWarp prst="textNoShape">
              <a:avLst/>
            </a:prstTxWarp>
          </a:bodyPr>
          <a:lstStyle>
            <a:lvl1pPr algn="r">
              <a:defRPr sz="10100"/>
            </a:lvl1pPr>
          </a:lstStyle>
          <a:p>
            <a:pPr>
              <a:defRPr/>
            </a:pPr>
            <a:fld id="{237FDA06-BC22-4803-AEA3-DECF1C1D769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6542088" rtl="0" eaLnBrk="0" fontAlgn="base" hangingPunct="0">
        <a:spcBef>
          <a:spcPct val="0"/>
        </a:spcBef>
        <a:spcAft>
          <a:spcPct val="0"/>
        </a:spcAft>
        <a:defRPr sz="31400">
          <a:solidFill>
            <a:schemeClr val="tx2"/>
          </a:solidFill>
          <a:latin typeface="+mj-lt"/>
          <a:ea typeface="+mj-ea"/>
          <a:cs typeface="+mj-cs"/>
        </a:defRPr>
      </a:lvl1pPr>
      <a:lvl2pPr algn="ctr" defTabSz="6542088" rtl="0" eaLnBrk="0" fontAlgn="base" hangingPunct="0">
        <a:spcBef>
          <a:spcPct val="0"/>
        </a:spcBef>
        <a:spcAft>
          <a:spcPct val="0"/>
        </a:spcAft>
        <a:defRPr sz="31400">
          <a:solidFill>
            <a:schemeClr val="tx2"/>
          </a:solidFill>
          <a:latin typeface="Arial" charset="0"/>
        </a:defRPr>
      </a:lvl2pPr>
      <a:lvl3pPr algn="ctr" defTabSz="6542088" rtl="0" eaLnBrk="0" fontAlgn="base" hangingPunct="0">
        <a:spcBef>
          <a:spcPct val="0"/>
        </a:spcBef>
        <a:spcAft>
          <a:spcPct val="0"/>
        </a:spcAft>
        <a:defRPr sz="31400">
          <a:solidFill>
            <a:schemeClr val="tx2"/>
          </a:solidFill>
          <a:latin typeface="Arial" charset="0"/>
        </a:defRPr>
      </a:lvl3pPr>
      <a:lvl4pPr algn="ctr" defTabSz="6542088" rtl="0" eaLnBrk="0" fontAlgn="base" hangingPunct="0">
        <a:spcBef>
          <a:spcPct val="0"/>
        </a:spcBef>
        <a:spcAft>
          <a:spcPct val="0"/>
        </a:spcAft>
        <a:defRPr sz="31400">
          <a:solidFill>
            <a:schemeClr val="tx2"/>
          </a:solidFill>
          <a:latin typeface="Arial" charset="0"/>
        </a:defRPr>
      </a:lvl4pPr>
      <a:lvl5pPr algn="ctr" defTabSz="6542088" rtl="0" eaLnBrk="0" fontAlgn="base" hangingPunct="0">
        <a:spcBef>
          <a:spcPct val="0"/>
        </a:spcBef>
        <a:spcAft>
          <a:spcPct val="0"/>
        </a:spcAft>
        <a:defRPr sz="31400">
          <a:solidFill>
            <a:schemeClr val="tx2"/>
          </a:solidFill>
          <a:latin typeface="Arial" charset="0"/>
        </a:defRPr>
      </a:lvl5pPr>
      <a:lvl6pPr marL="584164" algn="ctr" defTabSz="6543453" rtl="0" fontAlgn="base">
        <a:spcBef>
          <a:spcPct val="0"/>
        </a:spcBef>
        <a:spcAft>
          <a:spcPct val="0"/>
        </a:spcAft>
        <a:defRPr sz="31400">
          <a:solidFill>
            <a:schemeClr val="tx2"/>
          </a:solidFill>
          <a:latin typeface="Arial" charset="0"/>
        </a:defRPr>
      </a:lvl6pPr>
      <a:lvl7pPr marL="1168329" algn="ctr" defTabSz="6543453" rtl="0" fontAlgn="base">
        <a:spcBef>
          <a:spcPct val="0"/>
        </a:spcBef>
        <a:spcAft>
          <a:spcPct val="0"/>
        </a:spcAft>
        <a:defRPr sz="31400">
          <a:solidFill>
            <a:schemeClr val="tx2"/>
          </a:solidFill>
          <a:latin typeface="Arial" charset="0"/>
        </a:defRPr>
      </a:lvl7pPr>
      <a:lvl8pPr marL="1752493" algn="ctr" defTabSz="6543453" rtl="0" fontAlgn="base">
        <a:spcBef>
          <a:spcPct val="0"/>
        </a:spcBef>
        <a:spcAft>
          <a:spcPct val="0"/>
        </a:spcAft>
        <a:defRPr sz="31400">
          <a:solidFill>
            <a:schemeClr val="tx2"/>
          </a:solidFill>
          <a:latin typeface="Arial" charset="0"/>
        </a:defRPr>
      </a:lvl8pPr>
      <a:lvl9pPr marL="2336658" algn="ctr" defTabSz="6543453" rtl="0" fontAlgn="base">
        <a:spcBef>
          <a:spcPct val="0"/>
        </a:spcBef>
        <a:spcAft>
          <a:spcPct val="0"/>
        </a:spcAft>
        <a:defRPr sz="31400">
          <a:solidFill>
            <a:schemeClr val="tx2"/>
          </a:solidFill>
          <a:latin typeface="Arial" charset="0"/>
        </a:defRPr>
      </a:lvl9pPr>
    </p:titleStyle>
    <p:bodyStyle>
      <a:lvl1pPr marL="2451100" indent="-2451100" algn="l" defTabSz="6542088" rtl="0" eaLnBrk="0" fontAlgn="base" hangingPunct="0">
        <a:spcBef>
          <a:spcPct val="20000"/>
        </a:spcBef>
        <a:spcAft>
          <a:spcPct val="0"/>
        </a:spcAft>
        <a:buChar char="•"/>
        <a:defRPr sz="22900">
          <a:solidFill>
            <a:schemeClr val="tx1"/>
          </a:solidFill>
          <a:latin typeface="+mn-lt"/>
          <a:ea typeface="+mn-ea"/>
          <a:cs typeface="+mn-cs"/>
        </a:defRPr>
      </a:lvl1pPr>
      <a:lvl2pPr marL="5314950" indent="-2046288" algn="l" defTabSz="6542088" rtl="0" eaLnBrk="0" fontAlgn="base" hangingPunct="0">
        <a:spcBef>
          <a:spcPct val="20000"/>
        </a:spcBef>
        <a:spcAft>
          <a:spcPct val="0"/>
        </a:spcAft>
        <a:buChar char="–"/>
        <a:defRPr sz="20100">
          <a:solidFill>
            <a:schemeClr val="tx1"/>
          </a:solidFill>
          <a:latin typeface="+mn-lt"/>
        </a:defRPr>
      </a:lvl2pPr>
      <a:lvl3pPr marL="8177213" indent="-1633538" algn="l" defTabSz="6542088" rtl="0" eaLnBrk="0" fontAlgn="base" hangingPunct="0">
        <a:spcBef>
          <a:spcPct val="20000"/>
        </a:spcBef>
        <a:spcAft>
          <a:spcPct val="0"/>
        </a:spcAft>
        <a:buChar char="•"/>
        <a:defRPr sz="17100">
          <a:solidFill>
            <a:schemeClr val="tx1"/>
          </a:solidFill>
          <a:latin typeface="+mn-lt"/>
        </a:defRPr>
      </a:lvl3pPr>
      <a:lvl4pPr marL="11449050" indent="-1636713" algn="l" defTabSz="6542088" rtl="0" eaLnBrk="0" fontAlgn="base" hangingPunct="0">
        <a:spcBef>
          <a:spcPct val="20000"/>
        </a:spcBef>
        <a:spcAft>
          <a:spcPct val="0"/>
        </a:spcAft>
        <a:buChar char="–"/>
        <a:defRPr sz="14300">
          <a:solidFill>
            <a:schemeClr val="tx1"/>
          </a:solidFill>
          <a:latin typeface="+mn-lt"/>
        </a:defRPr>
      </a:lvl4pPr>
      <a:lvl5pPr marL="14719300" indent="-1633538" algn="l" defTabSz="6542088" rtl="0" eaLnBrk="0" fontAlgn="base" hangingPunct="0">
        <a:spcBef>
          <a:spcPct val="20000"/>
        </a:spcBef>
        <a:spcAft>
          <a:spcPct val="0"/>
        </a:spcAft>
        <a:buChar char="»"/>
        <a:defRPr sz="14300">
          <a:solidFill>
            <a:schemeClr val="tx1"/>
          </a:solidFill>
          <a:latin typeface="+mn-lt"/>
        </a:defRPr>
      </a:lvl5pPr>
      <a:lvl6pPr marL="15303892" indent="-1634849" algn="l" defTabSz="6543453" rtl="0" fontAlgn="base">
        <a:spcBef>
          <a:spcPct val="20000"/>
        </a:spcBef>
        <a:spcAft>
          <a:spcPct val="0"/>
        </a:spcAft>
        <a:buChar char="»"/>
        <a:defRPr sz="14300">
          <a:solidFill>
            <a:schemeClr val="tx1"/>
          </a:solidFill>
          <a:latin typeface="+mn-lt"/>
        </a:defRPr>
      </a:lvl6pPr>
      <a:lvl7pPr marL="15888056" indent="-1634849" algn="l" defTabSz="6543453" rtl="0" fontAlgn="base">
        <a:spcBef>
          <a:spcPct val="20000"/>
        </a:spcBef>
        <a:spcAft>
          <a:spcPct val="0"/>
        </a:spcAft>
        <a:buChar char="»"/>
        <a:defRPr sz="14300">
          <a:solidFill>
            <a:schemeClr val="tx1"/>
          </a:solidFill>
          <a:latin typeface="+mn-lt"/>
        </a:defRPr>
      </a:lvl7pPr>
      <a:lvl8pPr marL="16472221" indent="-1634849" algn="l" defTabSz="6543453" rtl="0" fontAlgn="base">
        <a:spcBef>
          <a:spcPct val="20000"/>
        </a:spcBef>
        <a:spcAft>
          <a:spcPct val="0"/>
        </a:spcAft>
        <a:buChar char="»"/>
        <a:defRPr sz="14300">
          <a:solidFill>
            <a:schemeClr val="tx1"/>
          </a:solidFill>
          <a:latin typeface="+mn-lt"/>
        </a:defRPr>
      </a:lvl8pPr>
      <a:lvl9pPr marL="17056385" indent="-1634849" algn="l" defTabSz="6543453" rtl="0" fontAlgn="base">
        <a:spcBef>
          <a:spcPct val="20000"/>
        </a:spcBef>
        <a:spcAft>
          <a:spcPct val="0"/>
        </a:spcAft>
        <a:buChar char="»"/>
        <a:defRPr sz="14300">
          <a:solidFill>
            <a:schemeClr val="tx1"/>
          </a:solidFill>
          <a:latin typeface="+mn-lt"/>
        </a:defRPr>
      </a:lvl9pPr>
    </p:bodyStyle>
    <p:otherStyle>
      <a:defPPr>
        <a:defRPr lang="en-US"/>
      </a:defPPr>
      <a:lvl1pPr marL="0" algn="l" defTabSz="1168329" rtl="0" eaLnBrk="1" latinLnBrk="0" hangingPunct="1">
        <a:defRPr sz="2300" kern="1200">
          <a:solidFill>
            <a:schemeClr val="tx1"/>
          </a:solidFill>
          <a:latin typeface="+mn-lt"/>
          <a:ea typeface="+mn-ea"/>
          <a:cs typeface="+mn-cs"/>
        </a:defRPr>
      </a:lvl1pPr>
      <a:lvl2pPr marL="584164" algn="l" defTabSz="1168329" rtl="0" eaLnBrk="1" latinLnBrk="0" hangingPunct="1">
        <a:defRPr sz="2300" kern="1200">
          <a:solidFill>
            <a:schemeClr val="tx1"/>
          </a:solidFill>
          <a:latin typeface="+mn-lt"/>
          <a:ea typeface="+mn-ea"/>
          <a:cs typeface="+mn-cs"/>
        </a:defRPr>
      </a:lvl2pPr>
      <a:lvl3pPr marL="1168329" algn="l" defTabSz="1168329" rtl="0" eaLnBrk="1" latinLnBrk="0" hangingPunct="1">
        <a:defRPr sz="2300" kern="1200">
          <a:solidFill>
            <a:schemeClr val="tx1"/>
          </a:solidFill>
          <a:latin typeface="+mn-lt"/>
          <a:ea typeface="+mn-ea"/>
          <a:cs typeface="+mn-cs"/>
        </a:defRPr>
      </a:lvl3pPr>
      <a:lvl4pPr marL="1752493" algn="l" defTabSz="1168329" rtl="0" eaLnBrk="1" latinLnBrk="0" hangingPunct="1">
        <a:defRPr sz="2300" kern="1200">
          <a:solidFill>
            <a:schemeClr val="tx1"/>
          </a:solidFill>
          <a:latin typeface="+mn-lt"/>
          <a:ea typeface="+mn-ea"/>
          <a:cs typeface="+mn-cs"/>
        </a:defRPr>
      </a:lvl4pPr>
      <a:lvl5pPr marL="2336658" algn="l" defTabSz="1168329" rtl="0" eaLnBrk="1" latinLnBrk="0" hangingPunct="1">
        <a:defRPr sz="2300" kern="1200">
          <a:solidFill>
            <a:schemeClr val="tx1"/>
          </a:solidFill>
          <a:latin typeface="+mn-lt"/>
          <a:ea typeface="+mn-ea"/>
          <a:cs typeface="+mn-cs"/>
        </a:defRPr>
      </a:lvl5pPr>
      <a:lvl6pPr marL="2920822" algn="l" defTabSz="1168329" rtl="0" eaLnBrk="1" latinLnBrk="0" hangingPunct="1">
        <a:defRPr sz="2300" kern="1200">
          <a:solidFill>
            <a:schemeClr val="tx1"/>
          </a:solidFill>
          <a:latin typeface="+mn-lt"/>
          <a:ea typeface="+mn-ea"/>
          <a:cs typeface="+mn-cs"/>
        </a:defRPr>
      </a:lvl6pPr>
      <a:lvl7pPr marL="3504987" algn="l" defTabSz="1168329" rtl="0" eaLnBrk="1" latinLnBrk="0" hangingPunct="1">
        <a:defRPr sz="2300" kern="1200">
          <a:solidFill>
            <a:schemeClr val="tx1"/>
          </a:solidFill>
          <a:latin typeface="+mn-lt"/>
          <a:ea typeface="+mn-ea"/>
          <a:cs typeface="+mn-cs"/>
        </a:defRPr>
      </a:lvl7pPr>
      <a:lvl8pPr marL="4089151" algn="l" defTabSz="1168329" rtl="0" eaLnBrk="1" latinLnBrk="0" hangingPunct="1">
        <a:defRPr sz="2300" kern="1200">
          <a:solidFill>
            <a:schemeClr val="tx1"/>
          </a:solidFill>
          <a:latin typeface="+mn-lt"/>
          <a:ea typeface="+mn-ea"/>
          <a:cs typeface="+mn-cs"/>
        </a:defRPr>
      </a:lvl8pPr>
      <a:lvl9pPr marL="4673316" algn="l" defTabSz="116832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1.bin"/><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image" Target="../media/image5.jpeg"/><Relationship Id="rId10" Type="http://schemas.openxmlformats.org/officeDocument/2006/relationships/image" Target="../media/image7.png"/><Relationship Id="rId4" Type="http://schemas.openxmlformats.org/officeDocument/2006/relationships/oleObject" Target="../embeddings/oleObject2.bin"/><Relationship Id="rId9" Type="http://schemas.openxmlformats.org/officeDocument/2006/relationships/hyperlink" Target="http://www.ars.usd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106"/>
          <p:cNvSpPr>
            <a:spLocks noChangeArrowheads="1"/>
          </p:cNvSpPr>
          <p:nvPr/>
        </p:nvSpPr>
        <p:spPr bwMode="auto">
          <a:xfrm>
            <a:off x="24460200" y="13563600"/>
            <a:ext cx="9385300" cy="5219700"/>
          </a:xfrm>
          <a:prstGeom prst="rect">
            <a:avLst/>
          </a:prstGeom>
          <a:solidFill>
            <a:srgbClr val="FFFF99"/>
          </a:solidFill>
          <a:ln w="0" algn="ctr">
            <a:noFill/>
            <a:round/>
            <a:headEnd/>
            <a:tailEnd/>
          </a:ln>
        </p:spPr>
        <p:txBody>
          <a:bodyPr lIns="116833" tIns="58416" rIns="116833" bIns="58416"/>
          <a:lstStyle/>
          <a:p>
            <a:pPr defTabSz="6542088"/>
            <a:endParaRPr lang="en-US"/>
          </a:p>
        </p:txBody>
      </p:sp>
      <p:sp>
        <p:nvSpPr>
          <p:cNvPr id="1031" name="Rectangle 105"/>
          <p:cNvSpPr>
            <a:spLocks noChangeArrowheads="1"/>
          </p:cNvSpPr>
          <p:nvPr/>
        </p:nvSpPr>
        <p:spPr bwMode="auto">
          <a:xfrm>
            <a:off x="16979900" y="13563600"/>
            <a:ext cx="7251700" cy="5219700"/>
          </a:xfrm>
          <a:prstGeom prst="rect">
            <a:avLst/>
          </a:prstGeom>
          <a:solidFill>
            <a:srgbClr val="FFFF99"/>
          </a:solidFill>
          <a:ln w="0" algn="ctr">
            <a:noFill/>
            <a:round/>
            <a:headEnd/>
            <a:tailEnd/>
          </a:ln>
        </p:spPr>
        <p:txBody>
          <a:bodyPr lIns="116833" tIns="58416" rIns="116833" bIns="58416"/>
          <a:lstStyle/>
          <a:p>
            <a:pPr defTabSz="6542088"/>
            <a:endParaRPr lang="en-US"/>
          </a:p>
        </p:txBody>
      </p:sp>
      <p:graphicFrame>
        <p:nvGraphicFramePr>
          <p:cNvPr id="1032" name="Object 256"/>
          <p:cNvGraphicFramePr>
            <a:graphicFrameLocks noChangeAspect="1"/>
          </p:cNvGraphicFramePr>
          <p:nvPr/>
        </p:nvGraphicFramePr>
        <p:xfrm>
          <a:off x="26895425" y="6934200"/>
          <a:ext cx="6827838" cy="4824413"/>
        </p:xfrm>
        <a:graphic>
          <a:graphicData uri="http://schemas.openxmlformats.org/presentationml/2006/ole">
            <p:oleObj spid="_x0000_s1032" r:id="rId3" imgW="6828112" imgH="4822354" progId="Excel.Chart.8">
              <p:embed/>
            </p:oleObj>
          </a:graphicData>
        </a:graphic>
      </p:graphicFrame>
      <p:graphicFrame>
        <p:nvGraphicFramePr>
          <p:cNvPr id="1026" name="Chart 81"/>
          <p:cNvGraphicFramePr>
            <a:graphicFrameLocks/>
          </p:cNvGraphicFramePr>
          <p:nvPr/>
        </p:nvGraphicFramePr>
        <p:xfrm>
          <a:off x="34671000" y="5829300"/>
          <a:ext cx="7423150" cy="5567363"/>
        </p:xfrm>
        <a:graphic>
          <a:graphicData uri="http://schemas.openxmlformats.org/presentationml/2006/ole">
            <p:oleObj spid="_x0000_s1026" name="Worksheet" r:id="rId4" imgW="6362767" imgH="3638552" progId="Excel.Sheet.8">
              <p:embed/>
            </p:oleObj>
          </a:graphicData>
        </a:graphic>
      </p:graphicFrame>
      <p:sp>
        <p:nvSpPr>
          <p:cNvPr id="2847" name="Rectangle 799"/>
          <p:cNvSpPr>
            <a:spLocks noChangeArrowheads="1"/>
          </p:cNvSpPr>
          <p:nvPr/>
        </p:nvSpPr>
        <p:spPr bwMode="auto">
          <a:xfrm>
            <a:off x="34226500" y="18707100"/>
            <a:ext cx="16268700" cy="8572500"/>
          </a:xfrm>
          <a:prstGeom prst="rect">
            <a:avLst/>
          </a:prstGeom>
          <a:gradFill rotWithShape="1">
            <a:gsLst>
              <a:gs pos="0">
                <a:srgbClr val="EDA613">
                  <a:alpha val="42999"/>
                </a:srgbClr>
              </a:gs>
              <a:gs pos="50000">
                <a:srgbClr val="DF8E2E">
                  <a:alpha val="81000"/>
                </a:srgbClr>
              </a:gs>
              <a:gs pos="100000">
                <a:srgbClr val="EDA613">
                  <a:alpha val="42999"/>
                </a:srgbClr>
              </a:gs>
            </a:gsLst>
            <a:lin ang="2700000" scaled="1"/>
          </a:gradFill>
          <a:ln w="9525">
            <a:solidFill>
              <a:schemeClr val="tx1"/>
            </a:solidFill>
            <a:miter lim="800000"/>
            <a:headEnd/>
            <a:tailEnd/>
          </a:ln>
          <a:effectLst/>
        </p:spPr>
        <p:txBody>
          <a:bodyPr wrap="none" lIns="116833" tIns="58416" rIns="116833" bIns="58416" anchor="ctr"/>
          <a:lstStyle/>
          <a:p>
            <a:pPr>
              <a:defRPr/>
            </a:pPr>
            <a:endParaRPr lang="en-US" dirty="0">
              <a:cs typeface="+mn-cs"/>
            </a:endParaRPr>
          </a:p>
        </p:txBody>
      </p:sp>
      <p:pic>
        <p:nvPicPr>
          <p:cNvPr id="1036" name="Picture 6" descr="PU_signature_jpg_print"/>
          <p:cNvPicPr>
            <a:picLocks noChangeAspect="1" noChangeArrowheads="1"/>
          </p:cNvPicPr>
          <p:nvPr/>
        </p:nvPicPr>
        <p:blipFill>
          <a:blip r:embed="rId5"/>
          <a:srcRect/>
          <a:stretch>
            <a:fillRect/>
          </a:stretch>
        </p:blipFill>
        <p:spPr bwMode="auto">
          <a:xfrm>
            <a:off x="711200" y="2538413"/>
            <a:ext cx="6845300" cy="2490787"/>
          </a:xfrm>
          <a:prstGeom prst="rect">
            <a:avLst/>
          </a:prstGeom>
          <a:noFill/>
          <a:ln w="9525">
            <a:noFill/>
            <a:miter lim="800000"/>
            <a:headEnd/>
            <a:tailEnd/>
          </a:ln>
        </p:spPr>
      </p:pic>
      <p:sp>
        <p:nvSpPr>
          <p:cNvPr id="1037" name="Line 9"/>
          <p:cNvSpPr>
            <a:spLocks noChangeShapeType="1"/>
          </p:cNvSpPr>
          <p:nvPr/>
        </p:nvSpPr>
        <p:spPr bwMode="auto">
          <a:xfrm>
            <a:off x="800100" y="5600700"/>
            <a:ext cx="49428400" cy="0"/>
          </a:xfrm>
          <a:prstGeom prst="line">
            <a:avLst/>
          </a:prstGeom>
          <a:noFill/>
          <a:ln w="152400">
            <a:solidFill>
              <a:srgbClr val="DF8E2E"/>
            </a:solidFill>
            <a:round/>
            <a:headEnd/>
            <a:tailEnd/>
          </a:ln>
        </p:spPr>
        <p:txBody>
          <a:bodyPr lIns="116833" tIns="58416" rIns="116833" bIns="58416"/>
          <a:lstStyle/>
          <a:p>
            <a:endParaRPr lang="en-US"/>
          </a:p>
        </p:txBody>
      </p:sp>
      <p:sp>
        <p:nvSpPr>
          <p:cNvPr id="1038" name="Text Box 17"/>
          <p:cNvSpPr txBox="1">
            <a:spLocks noChangeArrowheads="1"/>
          </p:cNvSpPr>
          <p:nvPr/>
        </p:nvSpPr>
        <p:spPr bwMode="auto">
          <a:xfrm>
            <a:off x="977900" y="5943600"/>
            <a:ext cx="15468600" cy="12768263"/>
          </a:xfrm>
          <a:prstGeom prst="rect">
            <a:avLst/>
          </a:prstGeom>
          <a:gradFill rotWithShape="1">
            <a:gsLst>
              <a:gs pos="0">
                <a:srgbClr val="E6A85C"/>
              </a:gs>
              <a:gs pos="50000">
                <a:srgbClr val="EEC492"/>
              </a:gs>
              <a:gs pos="100000">
                <a:srgbClr val="E6A85C"/>
              </a:gs>
            </a:gsLst>
            <a:lin ang="18900000" scaled="1"/>
          </a:gradFill>
          <a:ln w="9525">
            <a:noFill/>
            <a:miter lim="800000"/>
            <a:headEnd/>
            <a:tailEnd/>
          </a:ln>
        </p:spPr>
        <p:txBody>
          <a:bodyPr lIns="133131" tIns="66566" rIns="133131" bIns="66566">
            <a:spAutoFit/>
          </a:bodyPr>
          <a:lstStyle/>
          <a:p>
            <a:pPr algn="ctr" defTabSz="6542088"/>
            <a:r>
              <a:rPr lang="en-US" b="1"/>
              <a:t>ABSTRACT</a:t>
            </a:r>
          </a:p>
          <a:p>
            <a:pPr defTabSz="6542088"/>
            <a:r>
              <a:rPr lang="en-US" sz="3100"/>
              <a:t>The objective of this research was to derive factors to predict daily milk yield when milk is sampled once per d for cows milked three times (3x) per d. Milk weights for all three milkings were recorded automatically by 8 herds and collected by Dairy Herd Improvement supervisors on test-day. Following edits, 196,725 daily milk weight records of 2235 first lactation (L1) cows and 346,508 records of 3385 later lactation (L2) cows remained. Factors currently in use to adjust single milking yields for milking interval (MINT) were applied. Also, 3 methods were compared to estimate factors or equations to predict daily milk yield. First, factors were estimated as the ratio of the sum of daily yield to the sum of partial yield within a parity-MINT class (13 intervals in 2 parities) [Method 1] or as the sum of the ratios of daily yield to partial daily yield for each cow-day divided by the number of cow-days within parity-MINT class [Method 2]. Resulting factors from both methods were smoothed, applied to data, and residuals were regressed on days in milk (DIM). Regression equations (n=112) were also developed within parity-MINT-DIM classes (2x7x8) [Method 3] to jointly account for MINT and DIM. Separate factors were derived for milking 1, 2, and 3 for each trait in L1 and L2. Method 3 resulted in consistently strongest correlations between estimated and actual yields, and smallest variances of estimates, and root mean squared errors (rMSE) for milkings 1, 2, and 3 in L1 and L2. Method 3 resulted in rMSE of 3.12 (Milking 1, L1), 3.26 (Milking 2, L1), 3.25 (Milking 3, L1), 4.52(Milking 1, L2), 4.72 (Milking 2, L2)and 4.57 (Milking 3, L2) kg; compared to rMSE of 3.58, 3.66, 3.59, 5.13, 5.41, and 5.09 kg, respectively, from current factors for the same milkings for L1 and L2. The multiple regression methodology (Method 3) appears to provide the most accurate prediction of daily milk weight from a single milking for herds milking 3x daily.</a:t>
            </a:r>
            <a:br>
              <a:rPr lang="en-US" sz="3100"/>
            </a:br>
            <a:r>
              <a:rPr lang="en-US" sz="3100"/>
              <a:t/>
            </a:r>
            <a:br>
              <a:rPr lang="en-US" sz="3100"/>
            </a:br>
            <a:r>
              <a:rPr lang="en-US" sz="3100" b="1"/>
              <a:t>KEYWORDS: </a:t>
            </a:r>
            <a:r>
              <a:rPr lang="en-US" sz="3100"/>
              <a:t>milking interval, adjustment factor, milking frequency</a:t>
            </a:r>
          </a:p>
        </p:txBody>
      </p:sp>
      <p:sp>
        <p:nvSpPr>
          <p:cNvPr id="1039" name="Text Box 18"/>
          <p:cNvSpPr txBox="1">
            <a:spLocks noChangeArrowheads="1"/>
          </p:cNvSpPr>
          <p:nvPr/>
        </p:nvSpPr>
        <p:spPr bwMode="auto">
          <a:xfrm>
            <a:off x="800100" y="19583400"/>
            <a:ext cx="15621000" cy="9555163"/>
          </a:xfrm>
          <a:prstGeom prst="rect">
            <a:avLst/>
          </a:prstGeom>
          <a:noFill/>
          <a:ln w="9525">
            <a:noFill/>
            <a:miter lim="800000"/>
            <a:headEnd/>
            <a:tailEnd/>
          </a:ln>
        </p:spPr>
        <p:txBody>
          <a:bodyPr lIns="116833" tIns="58416" rIns="116833" bIns="58416">
            <a:spAutoFit/>
          </a:bodyPr>
          <a:lstStyle/>
          <a:p>
            <a:pPr marL="436563" indent="-436563" algn="ctr" defTabSz="6542088"/>
            <a:r>
              <a:rPr lang="en-US" sz="5100" b="1"/>
              <a:t>INTRODUCTION</a:t>
            </a:r>
          </a:p>
          <a:p>
            <a:pPr marL="436563" indent="-436563" defTabSz="6542088">
              <a:buClr>
                <a:srgbClr val="DF8E2E"/>
              </a:buClr>
              <a:buFont typeface="Wingdings" pitchFamily="2" charset="2"/>
              <a:buChar char="Ø"/>
            </a:pPr>
            <a:r>
              <a:rPr lang="en-US" sz="3600"/>
              <a:t>Increasing number of 3x herds utilize testing plans requiring only one or two milkings to be sampled; and more herds have automatic milk recording for weights.</a:t>
            </a:r>
          </a:p>
          <a:p>
            <a:pPr marL="436563" indent="-436563" defTabSz="6542088">
              <a:lnSpc>
                <a:spcPct val="90000"/>
              </a:lnSpc>
              <a:spcBef>
                <a:spcPct val="20000"/>
              </a:spcBef>
              <a:buClr>
                <a:srgbClr val="DF8E2E"/>
              </a:buClr>
              <a:buFont typeface="Wingdings" pitchFamily="2" charset="2"/>
              <a:buChar char="Ø"/>
            </a:pPr>
            <a:r>
              <a:rPr lang="en-US" sz="3600"/>
              <a:t>Factors presently in use to estimate daily milk from a single milking for milking interval (</a:t>
            </a:r>
            <a:r>
              <a:rPr lang="en-US" sz="3600" b="1"/>
              <a:t>MINT</a:t>
            </a:r>
            <a:r>
              <a:rPr lang="en-US" sz="3600"/>
              <a:t>) across parities in herds milked 3x (Wiggans, 1986).</a:t>
            </a:r>
          </a:p>
          <a:p>
            <a:pPr marL="436563" indent="-436563" defTabSz="6542088">
              <a:lnSpc>
                <a:spcPct val="90000"/>
              </a:lnSpc>
              <a:spcBef>
                <a:spcPct val="20000"/>
              </a:spcBef>
              <a:buClr>
                <a:srgbClr val="DF8E2E"/>
              </a:buClr>
              <a:buFont typeface="Wingdings" pitchFamily="2" charset="2"/>
              <a:buChar char="Ø"/>
            </a:pPr>
            <a:r>
              <a:rPr lang="en-US" sz="3600"/>
              <a:t>Stage of lactation × MINT not used for milking frequency greater than 2x.</a:t>
            </a:r>
          </a:p>
          <a:p>
            <a:pPr marL="436563" indent="-436563" defTabSz="6542088">
              <a:lnSpc>
                <a:spcPct val="90000"/>
              </a:lnSpc>
              <a:spcBef>
                <a:spcPct val="20000"/>
              </a:spcBef>
              <a:buClr>
                <a:srgbClr val="DF8E2E"/>
              </a:buClr>
              <a:buFont typeface="Wingdings" pitchFamily="2" charset="2"/>
              <a:buChar char="Ø"/>
            </a:pPr>
            <a:r>
              <a:rPr lang="en-US" sz="3600"/>
              <a:t>Single set of factors presently in use for all parities.</a:t>
            </a:r>
          </a:p>
          <a:p>
            <a:pPr marL="436563" indent="-436563" defTabSz="6542088">
              <a:lnSpc>
                <a:spcPct val="90000"/>
              </a:lnSpc>
              <a:spcBef>
                <a:spcPct val="20000"/>
              </a:spcBef>
              <a:buClr>
                <a:srgbClr val="DF8E2E"/>
              </a:buClr>
            </a:pPr>
            <a:endParaRPr lang="en-US" sz="3600"/>
          </a:p>
          <a:p>
            <a:pPr marL="436563" indent="-436563" algn="ctr" defTabSz="6542088"/>
            <a:r>
              <a:rPr lang="en-US" sz="5100" b="1"/>
              <a:t>OBJECTIVES</a:t>
            </a:r>
          </a:p>
          <a:p>
            <a:pPr marL="436563" indent="-436563" defTabSz="6542088"/>
            <a:r>
              <a:rPr lang="en-US" sz="3600"/>
              <a:t>1.  To derive preliminary factors to estimate daily milk yield from one milking in herds with automatic milk recording milked three times daily, and</a:t>
            </a:r>
          </a:p>
          <a:p>
            <a:pPr marL="436563" indent="-436563" defTabSz="6542088"/>
            <a:r>
              <a:rPr lang="en-US" sz="3600"/>
              <a:t>2.  To compare factors derived by three methods for their accuracy in predicting actual daily milk yields for Milking 1 (morning), 2 (mid-day), and 3 (evening).</a:t>
            </a:r>
          </a:p>
        </p:txBody>
      </p:sp>
      <p:sp>
        <p:nvSpPr>
          <p:cNvPr id="1040" name="Text Box 19"/>
          <p:cNvSpPr txBox="1">
            <a:spLocks noChangeArrowheads="1"/>
          </p:cNvSpPr>
          <p:nvPr/>
        </p:nvSpPr>
        <p:spPr bwMode="auto">
          <a:xfrm>
            <a:off x="16802100" y="5715000"/>
            <a:ext cx="16535400" cy="903288"/>
          </a:xfrm>
          <a:prstGeom prst="rect">
            <a:avLst/>
          </a:prstGeom>
          <a:noFill/>
          <a:ln w="9525">
            <a:noFill/>
            <a:miter lim="800000"/>
            <a:headEnd/>
            <a:tailEnd/>
          </a:ln>
        </p:spPr>
        <p:txBody>
          <a:bodyPr lIns="116833" tIns="58416" rIns="116833" bIns="58416">
            <a:spAutoFit/>
          </a:bodyPr>
          <a:lstStyle/>
          <a:p>
            <a:pPr marL="436563" indent="-436563" algn="ctr" defTabSz="6542088"/>
            <a:r>
              <a:rPr lang="en-US" sz="5100" b="1"/>
              <a:t>MATERIALS AND METHODS</a:t>
            </a:r>
            <a:endParaRPr lang="en-US" sz="4100"/>
          </a:p>
        </p:txBody>
      </p:sp>
      <p:sp>
        <p:nvSpPr>
          <p:cNvPr id="1041" name="Text Box 144"/>
          <p:cNvSpPr txBox="1">
            <a:spLocks noChangeArrowheads="1"/>
          </p:cNvSpPr>
          <p:nvPr/>
        </p:nvSpPr>
        <p:spPr bwMode="auto">
          <a:xfrm>
            <a:off x="31191200" y="14044613"/>
            <a:ext cx="2341563" cy="749300"/>
          </a:xfrm>
          <a:prstGeom prst="rect">
            <a:avLst/>
          </a:prstGeom>
          <a:noFill/>
          <a:ln w="9525">
            <a:noFill/>
            <a:miter lim="800000"/>
            <a:headEnd/>
            <a:tailEnd/>
          </a:ln>
        </p:spPr>
        <p:txBody>
          <a:bodyPr lIns="116833" tIns="58416" rIns="116833" bIns="58416">
            <a:spAutoFit/>
          </a:bodyPr>
          <a:lstStyle/>
          <a:p>
            <a:pPr defTabSz="6542088"/>
            <a:endParaRPr lang="en-US" sz="4100"/>
          </a:p>
        </p:txBody>
      </p:sp>
      <p:sp>
        <p:nvSpPr>
          <p:cNvPr id="1042" name="Text Box 210"/>
          <p:cNvSpPr txBox="1">
            <a:spLocks noChangeArrowheads="1"/>
          </p:cNvSpPr>
          <p:nvPr/>
        </p:nvSpPr>
        <p:spPr bwMode="auto">
          <a:xfrm>
            <a:off x="22847300" y="19278600"/>
            <a:ext cx="3240088" cy="903288"/>
          </a:xfrm>
          <a:prstGeom prst="rect">
            <a:avLst/>
          </a:prstGeom>
          <a:noFill/>
          <a:ln w="9525">
            <a:noFill/>
            <a:miter lim="800000"/>
            <a:headEnd/>
            <a:tailEnd/>
          </a:ln>
        </p:spPr>
        <p:txBody>
          <a:bodyPr wrap="none" lIns="116833" tIns="58416" rIns="116833" bIns="58416">
            <a:spAutoFit/>
          </a:bodyPr>
          <a:lstStyle/>
          <a:p>
            <a:pPr defTabSz="6542088"/>
            <a:r>
              <a:rPr lang="en-US" sz="5100" b="1"/>
              <a:t>RESULTS</a:t>
            </a:r>
            <a:endParaRPr lang="en-US" sz="5100"/>
          </a:p>
        </p:txBody>
      </p:sp>
      <p:sp>
        <p:nvSpPr>
          <p:cNvPr id="1043" name="Text Box 246"/>
          <p:cNvSpPr txBox="1">
            <a:spLocks noChangeArrowheads="1"/>
          </p:cNvSpPr>
          <p:nvPr/>
        </p:nvSpPr>
        <p:spPr bwMode="auto">
          <a:xfrm>
            <a:off x="533400" y="30060900"/>
            <a:ext cx="16002000" cy="1641475"/>
          </a:xfrm>
          <a:prstGeom prst="rect">
            <a:avLst/>
          </a:prstGeom>
          <a:solidFill>
            <a:srgbClr val="EEC492"/>
          </a:solidFill>
          <a:ln w="9525">
            <a:noFill/>
            <a:miter lim="800000"/>
            <a:headEnd/>
            <a:tailEnd/>
          </a:ln>
        </p:spPr>
        <p:txBody>
          <a:bodyPr lIns="116833" tIns="58416" rIns="116833" bIns="58416">
            <a:spAutoFit/>
          </a:bodyPr>
          <a:lstStyle/>
          <a:p>
            <a:pPr algn="ctr" defTabSz="6542088"/>
            <a:r>
              <a:rPr lang="en-US" sz="3300" b="1"/>
              <a:t>Abbreviations</a:t>
            </a:r>
            <a:endParaRPr lang="en-US" sz="3300"/>
          </a:p>
          <a:p>
            <a:pPr algn="just" defTabSz="6542088"/>
            <a:r>
              <a:rPr lang="en-US" sz="3300" b="1"/>
              <a:t>AP </a:t>
            </a:r>
            <a:r>
              <a:rPr lang="en-US" sz="3300"/>
              <a:t>=</a:t>
            </a:r>
            <a:r>
              <a:rPr lang="en-US" sz="3300" b="1"/>
              <a:t> </a:t>
            </a:r>
            <a:r>
              <a:rPr lang="en-US" sz="3300"/>
              <a:t>AM-PM testing plans,</a:t>
            </a:r>
            <a:r>
              <a:rPr lang="en-US" sz="3300" b="1"/>
              <a:t> DIM </a:t>
            </a:r>
            <a:r>
              <a:rPr lang="en-US" sz="3300"/>
              <a:t>= Days in Milk,</a:t>
            </a:r>
            <a:r>
              <a:rPr lang="en-US" sz="3300" b="1"/>
              <a:t> L1</a:t>
            </a:r>
            <a:r>
              <a:rPr lang="en-US" sz="3300"/>
              <a:t> = Lactation 1, </a:t>
            </a:r>
            <a:r>
              <a:rPr lang="en-US" sz="3300" b="1"/>
              <a:t>L2</a:t>
            </a:r>
            <a:r>
              <a:rPr lang="en-US" sz="3300"/>
              <a:t> Lactation 2 or more, </a:t>
            </a:r>
            <a:r>
              <a:rPr lang="en-US" sz="3300" b="1"/>
              <a:t>MINT</a:t>
            </a:r>
            <a:r>
              <a:rPr lang="en-US" sz="3300"/>
              <a:t> = Milking interval, </a:t>
            </a:r>
            <a:r>
              <a:rPr lang="en-US" sz="3300" b="1"/>
              <a:t>MSE </a:t>
            </a:r>
            <a:r>
              <a:rPr lang="en-US" sz="3300"/>
              <a:t>= Mean Squared Error, </a:t>
            </a:r>
            <a:r>
              <a:rPr lang="en-US" sz="3300" b="1"/>
              <a:t>rMSE</a:t>
            </a:r>
            <a:r>
              <a:rPr lang="en-US" sz="3300"/>
              <a:t> = root MSE </a:t>
            </a:r>
          </a:p>
        </p:txBody>
      </p:sp>
      <p:sp>
        <p:nvSpPr>
          <p:cNvPr id="1044" name="Text Box 250"/>
          <p:cNvSpPr txBox="1">
            <a:spLocks noChangeArrowheads="1"/>
          </p:cNvSpPr>
          <p:nvPr/>
        </p:nvSpPr>
        <p:spPr bwMode="auto">
          <a:xfrm>
            <a:off x="1003300" y="136525"/>
            <a:ext cx="3189288" cy="1841500"/>
          </a:xfrm>
          <a:prstGeom prst="rect">
            <a:avLst/>
          </a:prstGeom>
          <a:noFill/>
          <a:ln w="9525">
            <a:noFill/>
            <a:miter lim="800000"/>
            <a:headEnd/>
            <a:tailEnd/>
          </a:ln>
        </p:spPr>
        <p:txBody>
          <a:bodyPr wrap="none" lIns="116833" tIns="58416" rIns="116833" bIns="58416">
            <a:spAutoFit/>
          </a:bodyPr>
          <a:lstStyle/>
          <a:p>
            <a:pPr defTabSz="6542088"/>
            <a:r>
              <a:rPr lang="en-US" sz="11200" b="1"/>
              <a:t>W32</a:t>
            </a:r>
          </a:p>
        </p:txBody>
      </p:sp>
      <p:sp>
        <p:nvSpPr>
          <p:cNvPr id="1045" name="Text Box 257"/>
          <p:cNvSpPr txBox="1">
            <a:spLocks noChangeArrowheads="1"/>
          </p:cNvSpPr>
          <p:nvPr/>
        </p:nvSpPr>
        <p:spPr bwMode="auto">
          <a:xfrm rot="-5400000">
            <a:off x="25875457" y="8901906"/>
            <a:ext cx="2370138" cy="517525"/>
          </a:xfrm>
          <a:prstGeom prst="rect">
            <a:avLst/>
          </a:prstGeom>
          <a:noFill/>
          <a:ln w="9525">
            <a:noFill/>
            <a:miter lim="800000"/>
            <a:headEnd/>
            <a:tailEnd/>
          </a:ln>
        </p:spPr>
        <p:txBody>
          <a:bodyPr wrap="none" lIns="116833" tIns="58416" rIns="116833" bIns="58416">
            <a:spAutoFit/>
          </a:bodyPr>
          <a:lstStyle/>
          <a:p>
            <a:r>
              <a:rPr lang="en-US" sz="2600" b="1"/>
              <a:t>Observations</a:t>
            </a:r>
          </a:p>
        </p:txBody>
      </p:sp>
      <p:sp>
        <p:nvSpPr>
          <p:cNvPr id="1046" name="Text Box 258"/>
          <p:cNvSpPr txBox="1">
            <a:spLocks noChangeArrowheads="1"/>
          </p:cNvSpPr>
          <p:nvPr/>
        </p:nvSpPr>
        <p:spPr bwMode="auto">
          <a:xfrm>
            <a:off x="28646438" y="11291888"/>
            <a:ext cx="3505200" cy="471487"/>
          </a:xfrm>
          <a:prstGeom prst="rect">
            <a:avLst/>
          </a:prstGeom>
          <a:noFill/>
          <a:ln w="9525">
            <a:noFill/>
            <a:miter lim="800000"/>
            <a:headEnd/>
            <a:tailEnd/>
          </a:ln>
        </p:spPr>
        <p:txBody>
          <a:bodyPr wrap="none" lIns="116833" tIns="58416" rIns="116833" bIns="58416">
            <a:spAutoFit/>
          </a:bodyPr>
          <a:lstStyle/>
          <a:p>
            <a:r>
              <a:rPr lang="en-US" sz="2300" b="1"/>
              <a:t>Milking Interval (Hours)</a:t>
            </a:r>
          </a:p>
        </p:txBody>
      </p:sp>
      <p:sp>
        <p:nvSpPr>
          <p:cNvPr id="1047" name="Text Box 259"/>
          <p:cNvSpPr txBox="1">
            <a:spLocks noChangeArrowheads="1"/>
          </p:cNvSpPr>
          <p:nvPr/>
        </p:nvSpPr>
        <p:spPr bwMode="auto">
          <a:xfrm>
            <a:off x="29425900" y="6834188"/>
            <a:ext cx="1887538" cy="917575"/>
          </a:xfrm>
          <a:prstGeom prst="rect">
            <a:avLst/>
          </a:prstGeom>
          <a:noFill/>
          <a:ln w="9525">
            <a:noFill/>
            <a:miter lim="800000"/>
            <a:headEnd/>
            <a:tailEnd/>
          </a:ln>
        </p:spPr>
        <p:txBody>
          <a:bodyPr wrap="none" lIns="116833" tIns="58416" rIns="116833" bIns="58416">
            <a:spAutoFit/>
          </a:bodyPr>
          <a:lstStyle/>
          <a:p>
            <a:r>
              <a:rPr lang="en-US" sz="2600" b="1"/>
              <a:t>All Breeds</a:t>
            </a:r>
          </a:p>
          <a:p>
            <a:endParaRPr lang="en-US" sz="2600" b="1"/>
          </a:p>
        </p:txBody>
      </p:sp>
      <p:sp>
        <p:nvSpPr>
          <p:cNvPr id="1048" name="Text Box 260"/>
          <p:cNvSpPr txBox="1">
            <a:spLocks noChangeArrowheads="1"/>
          </p:cNvSpPr>
          <p:nvPr/>
        </p:nvSpPr>
        <p:spPr bwMode="auto">
          <a:xfrm>
            <a:off x="26822400" y="11811000"/>
            <a:ext cx="7178675" cy="1317625"/>
          </a:xfrm>
          <a:prstGeom prst="rect">
            <a:avLst/>
          </a:prstGeom>
          <a:noFill/>
          <a:ln w="9525">
            <a:noFill/>
            <a:miter lim="800000"/>
            <a:headEnd/>
            <a:tailEnd/>
          </a:ln>
        </p:spPr>
        <p:txBody>
          <a:bodyPr lIns="116833" tIns="58416" rIns="116833" bIns="58416">
            <a:spAutoFit/>
          </a:bodyPr>
          <a:lstStyle/>
          <a:p>
            <a:pPr defTabSz="6542088"/>
            <a:r>
              <a:rPr lang="en-US" sz="2600" b="1"/>
              <a:t>Figure 1</a:t>
            </a:r>
            <a:r>
              <a:rPr lang="en-US" sz="2600"/>
              <a:t>.  Distribution of numbers of records in milking interval classes for Milkings 1(morning), 2 (daytime), and 3 (evening).</a:t>
            </a:r>
          </a:p>
        </p:txBody>
      </p:sp>
      <p:sp>
        <p:nvSpPr>
          <p:cNvPr id="1049" name="Text Box 326"/>
          <p:cNvSpPr txBox="1">
            <a:spLocks noChangeArrowheads="1"/>
          </p:cNvSpPr>
          <p:nvPr/>
        </p:nvSpPr>
        <p:spPr bwMode="auto">
          <a:xfrm>
            <a:off x="17132300" y="13601700"/>
            <a:ext cx="6337300" cy="2119313"/>
          </a:xfrm>
          <a:prstGeom prst="rect">
            <a:avLst/>
          </a:prstGeom>
          <a:noFill/>
          <a:ln w="9525">
            <a:noFill/>
            <a:miter lim="800000"/>
            <a:headEnd/>
            <a:tailEnd/>
          </a:ln>
        </p:spPr>
        <p:txBody>
          <a:bodyPr wrap="none" lIns="116833" tIns="58416" rIns="116833" bIns="58416">
            <a:spAutoFit/>
          </a:bodyPr>
          <a:lstStyle/>
          <a:p>
            <a:r>
              <a:rPr lang="en-US" sz="2600" b="1">
                <a:solidFill>
                  <a:srgbClr val="926C3A"/>
                </a:solidFill>
              </a:rPr>
              <a:t>Method 1:  Factor = </a:t>
            </a:r>
            <a:r>
              <a:rPr lang="el-GR" sz="2600" b="1">
                <a:solidFill>
                  <a:srgbClr val="926C3A"/>
                </a:solidFill>
              </a:rPr>
              <a:t>Σ</a:t>
            </a:r>
            <a:r>
              <a:rPr lang="en-US" sz="2600" b="1">
                <a:solidFill>
                  <a:srgbClr val="926C3A"/>
                </a:solidFill>
              </a:rPr>
              <a:t>y / </a:t>
            </a:r>
            <a:r>
              <a:rPr lang="el-GR" sz="2600" b="1">
                <a:solidFill>
                  <a:srgbClr val="926C3A"/>
                </a:solidFill>
              </a:rPr>
              <a:t>Σ</a:t>
            </a:r>
            <a:r>
              <a:rPr lang="en-US" sz="2600" b="1">
                <a:solidFill>
                  <a:srgbClr val="926C3A"/>
                </a:solidFill>
              </a:rPr>
              <a:t>x  </a:t>
            </a:r>
          </a:p>
          <a:p>
            <a:r>
              <a:rPr lang="en-US" sz="2600" b="1">
                <a:solidFill>
                  <a:srgbClr val="926C3A"/>
                </a:solidFill>
              </a:rPr>
              <a:t>[DeLorenzo and Wiggans Method]</a:t>
            </a:r>
          </a:p>
          <a:p>
            <a:r>
              <a:rPr lang="en-US" sz="2600" b="1">
                <a:solidFill>
                  <a:srgbClr val="926C3A"/>
                </a:solidFill>
              </a:rPr>
              <a:t>Method 2:  Factor = </a:t>
            </a:r>
            <a:r>
              <a:rPr lang="el-GR" sz="2600" b="1">
                <a:solidFill>
                  <a:srgbClr val="926C3A"/>
                </a:solidFill>
              </a:rPr>
              <a:t>Σ</a:t>
            </a:r>
            <a:r>
              <a:rPr lang="en-US" sz="2600" b="1">
                <a:solidFill>
                  <a:srgbClr val="926C3A"/>
                </a:solidFill>
              </a:rPr>
              <a:t> (y / x) / n</a:t>
            </a:r>
          </a:p>
          <a:p>
            <a:r>
              <a:rPr lang="en-US" sz="2600" b="1">
                <a:solidFill>
                  <a:srgbClr val="926C3A"/>
                </a:solidFill>
              </a:rPr>
              <a:t>[DeLorenzo and Wiggans Alternative]</a:t>
            </a:r>
            <a:r>
              <a:rPr lang="en-US" sz="2600" b="1">
                <a:solidFill>
                  <a:srgbClr val="FFFF99"/>
                </a:solidFill>
              </a:rPr>
              <a:t> </a:t>
            </a:r>
          </a:p>
          <a:p>
            <a:endParaRPr lang="en-US" sz="2600" b="1">
              <a:solidFill>
                <a:srgbClr val="926C3A"/>
              </a:solidFill>
            </a:endParaRPr>
          </a:p>
        </p:txBody>
      </p:sp>
      <p:sp>
        <p:nvSpPr>
          <p:cNvPr id="1050" name="Text Box 327"/>
          <p:cNvSpPr txBox="1">
            <a:spLocks noChangeArrowheads="1"/>
          </p:cNvSpPr>
          <p:nvPr/>
        </p:nvSpPr>
        <p:spPr bwMode="auto">
          <a:xfrm>
            <a:off x="17081500" y="15654338"/>
            <a:ext cx="7226300" cy="2595562"/>
          </a:xfrm>
          <a:prstGeom prst="rect">
            <a:avLst/>
          </a:prstGeom>
          <a:noFill/>
          <a:ln w="9525">
            <a:noFill/>
            <a:miter lim="800000"/>
            <a:headEnd/>
            <a:tailEnd/>
          </a:ln>
        </p:spPr>
        <p:txBody>
          <a:bodyPr lIns="116833" tIns="58416" rIns="116833" bIns="58416">
            <a:spAutoFit/>
          </a:bodyPr>
          <a:lstStyle/>
          <a:p>
            <a:pPr>
              <a:buClr>
                <a:srgbClr val="DF8E2E"/>
              </a:buClr>
              <a:buFont typeface="Wingdings" pitchFamily="2" charset="2"/>
              <a:buChar char="Ø"/>
            </a:pPr>
            <a:r>
              <a:rPr lang="en-US" sz="2300"/>
              <a:t>For each MINT x Parity subclass.</a:t>
            </a:r>
          </a:p>
          <a:p>
            <a:pPr>
              <a:buClr>
                <a:srgbClr val="DF8E2E"/>
              </a:buClr>
              <a:buFont typeface="Wingdings" pitchFamily="2" charset="2"/>
              <a:buChar char="Ø"/>
            </a:pPr>
            <a:r>
              <a:rPr lang="en-US" sz="2300"/>
              <a:t>26 MINT classes (approx 6-9.5 h for 3x) and 2 parity classes (1, ≥2).</a:t>
            </a:r>
          </a:p>
          <a:p>
            <a:pPr>
              <a:buClr>
                <a:srgbClr val="DF8E2E"/>
              </a:buClr>
              <a:buFont typeface="Wingdings" pitchFamily="2" charset="2"/>
              <a:buChar char="Ø"/>
            </a:pPr>
            <a:r>
              <a:rPr lang="en-US" sz="2300"/>
              <a:t>Factors smoothed by weighted regression of their reciprocals on MINT.</a:t>
            </a:r>
          </a:p>
          <a:p>
            <a:pPr>
              <a:buClr>
                <a:srgbClr val="DF8E2E"/>
              </a:buClr>
              <a:buFont typeface="Wingdings" pitchFamily="2" charset="2"/>
              <a:buChar char="Ø"/>
            </a:pPr>
            <a:r>
              <a:rPr lang="en-US" sz="2300"/>
              <a:t>Residuals regressed on DIM to develop stage of lactation adjustment.</a:t>
            </a:r>
          </a:p>
        </p:txBody>
      </p:sp>
      <p:sp>
        <p:nvSpPr>
          <p:cNvPr id="1051" name="Text Box 331"/>
          <p:cNvSpPr txBox="1">
            <a:spLocks noChangeArrowheads="1"/>
          </p:cNvSpPr>
          <p:nvPr/>
        </p:nvSpPr>
        <p:spPr bwMode="auto">
          <a:xfrm>
            <a:off x="24460200" y="15528925"/>
            <a:ext cx="9309100" cy="2949575"/>
          </a:xfrm>
          <a:prstGeom prst="rect">
            <a:avLst/>
          </a:prstGeom>
          <a:noFill/>
          <a:ln w="9525">
            <a:noFill/>
            <a:miter lim="800000"/>
            <a:headEnd/>
            <a:tailEnd/>
          </a:ln>
        </p:spPr>
        <p:txBody>
          <a:bodyPr lIns="116833" tIns="58416" rIns="116833" bIns="58416">
            <a:spAutoFit/>
          </a:bodyPr>
          <a:lstStyle/>
          <a:p>
            <a:pPr>
              <a:buClr>
                <a:srgbClr val="DF8E2E"/>
              </a:buClr>
              <a:buFont typeface="Wingdings" pitchFamily="2" charset="2"/>
              <a:buChar char="Ø"/>
            </a:pPr>
            <a:r>
              <a:rPr lang="en-US" sz="2300"/>
              <a:t>MD = daily value of milk component, MP = partial (Milking 1, 2, or 3) value of milk component.</a:t>
            </a:r>
          </a:p>
          <a:p>
            <a:pPr>
              <a:buClr>
                <a:srgbClr val="DF8E2E"/>
              </a:buClr>
              <a:buFont typeface="Wingdings" pitchFamily="2" charset="2"/>
              <a:buChar char="Ø"/>
            </a:pPr>
            <a:r>
              <a:rPr lang="en-US" sz="2300"/>
              <a:t>For each Parity x MINT x DIM class).</a:t>
            </a:r>
          </a:p>
          <a:p>
            <a:pPr>
              <a:buClr>
                <a:srgbClr val="DF8E2E"/>
              </a:buClr>
              <a:buFont typeface="Wingdings" pitchFamily="2" charset="2"/>
              <a:buChar char="Ø"/>
            </a:pPr>
            <a:r>
              <a:rPr lang="en-US" sz="2300"/>
              <a:t>2 Parity classes (1, ≥2).</a:t>
            </a:r>
          </a:p>
          <a:p>
            <a:pPr>
              <a:buClr>
                <a:srgbClr val="DF8E2E"/>
              </a:buClr>
              <a:buFont typeface="Wingdings" pitchFamily="2" charset="2"/>
              <a:buChar char="Ø"/>
            </a:pPr>
            <a:r>
              <a:rPr lang="en-US" sz="2300"/>
              <a:t>7 MINT classes (approx 6.5-9.5 h for 3x).</a:t>
            </a:r>
          </a:p>
          <a:p>
            <a:pPr>
              <a:buClr>
                <a:srgbClr val="DF8E2E"/>
              </a:buClr>
              <a:buFont typeface="Wingdings" pitchFamily="2" charset="2"/>
              <a:buChar char="Ø"/>
            </a:pPr>
            <a:r>
              <a:rPr lang="en-US" sz="2300"/>
              <a:t>8 DIM classes (≤45, 46-90, … 271-315, ≥316).</a:t>
            </a:r>
          </a:p>
          <a:p>
            <a:pPr>
              <a:buClr>
                <a:srgbClr val="DF8E2E"/>
              </a:buClr>
              <a:buFont typeface="Wingdings" pitchFamily="2" charset="2"/>
              <a:buChar char="Ø"/>
            </a:pPr>
            <a:r>
              <a:rPr lang="en-US" sz="2300"/>
              <a:t>Factors are not smoothed, so adjustment uses intercepts and regression coefficients. </a:t>
            </a:r>
          </a:p>
        </p:txBody>
      </p:sp>
      <p:sp>
        <p:nvSpPr>
          <p:cNvPr id="1052" name="Text Box 332"/>
          <p:cNvSpPr txBox="1">
            <a:spLocks noChangeArrowheads="1"/>
          </p:cNvSpPr>
          <p:nvPr/>
        </p:nvSpPr>
        <p:spPr bwMode="auto">
          <a:xfrm>
            <a:off x="24536400" y="13982700"/>
            <a:ext cx="9372600" cy="917575"/>
          </a:xfrm>
          <a:prstGeom prst="rect">
            <a:avLst/>
          </a:prstGeom>
          <a:noFill/>
          <a:ln w="9525">
            <a:noFill/>
            <a:miter lim="800000"/>
            <a:headEnd/>
            <a:tailEnd/>
          </a:ln>
        </p:spPr>
        <p:txBody>
          <a:bodyPr lIns="116833" tIns="58416" rIns="116833" bIns="58416">
            <a:spAutoFit/>
          </a:bodyPr>
          <a:lstStyle/>
          <a:p>
            <a:pPr defTabSz="6542088"/>
            <a:r>
              <a:rPr lang="en-US" sz="2600" b="1">
                <a:solidFill>
                  <a:srgbClr val="926C3A"/>
                </a:solidFill>
              </a:rPr>
              <a:t>Method 3:  MD = b0 + b1MP (by parity x MINT x DIM class) </a:t>
            </a:r>
          </a:p>
          <a:p>
            <a:pPr defTabSz="6542088"/>
            <a:r>
              <a:rPr lang="en-US" sz="2600" b="1">
                <a:solidFill>
                  <a:srgbClr val="926C3A"/>
                </a:solidFill>
              </a:rPr>
              <a:t>[Liu Method 6]</a:t>
            </a:r>
          </a:p>
        </p:txBody>
      </p:sp>
      <p:sp>
        <p:nvSpPr>
          <p:cNvPr id="1053" name="Text Box 762"/>
          <p:cNvSpPr txBox="1">
            <a:spLocks noChangeArrowheads="1"/>
          </p:cNvSpPr>
          <p:nvPr/>
        </p:nvSpPr>
        <p:spPr bwMode="auto">
          <a:xfrm>
            <a:off x="34948813" y="19988213"/>
            <a:ext cx="1814512" cy="7443787"/>
          </a:xfrm>
          <a:prstGeom prst="rect">
            <a:avLst/>
          </a:prstGeom>
          <a:noFill/>
          <a:ln w="9525">
            <a:noFill/>
            <a:miter lim="800000"/>
            <a:headEnd/>
            <a:tailEnd/>
          </a:ln>
        </p:spPr>
        <p:txBody>
          <a:bodyPr wrap="none" lIns="116833" tIns="58416" rIns="116833" bIns="58416">
            <a:spAutoFit/>
          </a:bodyPr>
          <a:lstStyle/>
          <a:p>
            <a:endParaRPr lang="en-US" sz="2800" b="1"/>
          </a:p>
          <a:p>
            <a:endParaRPr lang="en-US" sz="2800" b="1"/>
          </a:p>
          <a:p>
            <a:r>
              <a:rPr lang="en-US" sz="2800" b="1"/>
              <a:t>Current</a:t>
            </a:r>
          </a:p>
          <a:p>
            <a:r>
              <a:rPr lang="en-US" sz="2800" b="1"/>
              <a:t>Method 1</a:t>
            </a:r>
          </a:p>
          <a:p>
            <a:r>
              <a:rPr lang="en-US" sz="2800" b="1"/>
              <a:t>Method 2</a:t>
            </a:r>
          </a:p>
          <a:p>
            <a:r>
              <a:rPr lang="en-US" sz="2800" b="1"/>
              <a:t>Method 3</a:t>
            </a:r>
          </a:p>
          <a:p>
            <a:endParaRPr lang="en-US" sz="2800" b="1"/>
          </a:p>
          <a:p>
            <a:r>
              <a:rPr lang="en-US" sz="2800" b="1"/>
              <a:t>Current</a:t>
            </a:r>
          </a:p>
          <a:p>
            <a:r>
              <a:rPr lang="en-US" sz="2800" b="1"/>
              <a:t>Method 1</a:t>
            </a:r>
          </a:p>
          <a:p>
            <a:r>
              <a:rPr lang="en-US" sz="2800" b="1"/>
              <a:t>Method 2</a:t>
            </a:r>
          </a:p>
          <a:p>
            <a:r>
              <a:rPr lang="en-US" sz="2800" b="1"/>
              <a:t>Method 3</a:t>
            </a:r>
          </a:p>
          <a:p>
            <a:endParaRPr lang="en-US" sz="2800" b="1"/>
          </a:p>
          <a:p>
            <a:r>
              <a:rPr lang="en-US" sz="2800" b="1"/>
              <a:t>Current</a:t>
            </a:r>
          </a:p>
          <a:p>
            <a:r>
              <a:rPr lang="en-US" sz="2800" b="1"/>
              <a:t>Method 1</a:t>
            </a:r>
          </a:p>
          <a:p>
            <a:r>
              <a:rPr lang="en-US" sz="2800" b="1"/>
              <a:t>Method 2</a:t>
            </a:r>
          </a:p>
          <a:p>
            <a:r>
              <a:rPr lang="en-US" sz="2800" b="1"/>
              <a:t>Method 3</a:t>
            </a:r>
          </a:p>
          <a:p>
            <a:endParaRPr lang="en-US" sz="2800" b="1"/>
          </a:p>
        </p:txBody>
      </p:sp>
      <p:sp>
        <p:nvSpPr>
          <p:cNvPr id="1054" name="Text Box 763"/>
          <p:cNvSpPr txBox="1">
            <a:spLocks noChangeArrowheads="1"/>
          </p:cNvSpPr>
          <p:nvPr/>
        </p:nvSpPr>
        <p:spPr bwMode="auto">
          <a:xfrm>
            <a:off x="36083875" y="19988213"/>
            <a:ext cx="2152650" cy="7013575"/>
          </a:xfrm>
          <a:prstGeom prst="rect">
            <a:avLst/>
          </a:prstGeom>
          <a:noFill/>
          <a:ln w="9525">
            <a:noFill/>
            <a:miter lim="800000"/>
            <a:headEnd/>
            <a:tailEnd/>
          </a:ln>
        </p:spPr>
        <p:txBody>
          <a:bodyPr wrap="none" lIns="116833" tIns="58416" rIns="116833" bIns="58416">
            <a:spAutoFit/>
          </a:bodyPr>
          <a:lstStyle/>
          <a:p>
            <a:pPr algn="ctr"/>
            <a:r>
              <a:rPr lang="en-US" sz="2800" b="1"/>
              <a:t>Correlation</a:t>
            </a:r>
          </a:p>
          <a:p>
            <a:pPr algn="ctr"/>
            <a:r>
              <a:rPr lang="en-US" sz="2800" b="1"/>
              <a:t>With true</a:t>
            </a:r>
          </a:p>
          <a:p>
            <a:pPr algn="ctr"/>
            <a:r>
              <a:rPr lang="en-US" sz="2800"/>
              <a:t>.911</a:t>
            </a:r>
          </a:p>
          <a:p>
            <a:pPr algn="ctr"/>
            <a:r>
              <a:rPr lang="en-US" sz="2800"/>
              <a:t>.918</a:t>
            </a:r>
          </a:p>
          <a:p>
            <a:pPr algn="ctr"/>
            <a:r>
              <a:rPr lang="en-US" sz="2800"/>
              <a:t>.918</a:t>
            </a:r>
          </a:p>
          <a:p>
            <a:pPr algn="ctr"/>
            <a:r>
              <a:rPr lang="en-US" sz="2800"/>
              <a:t>.919</a:t>
            </a:r>
          </a:p>
          <a:p>
            <a:pPr algn="ctr"/>
            <a:endParaRPr lang="en-US" sz="2800"/>
          </a:p>
          <a:p>
            <a:pPr algn="ctr"/>
            <a:r>
              <a:rPr lang="en-US" sz="2800"/>
              <a:t>.908</a:t>
            </a:r>
          </a:p>
          <a:p>
            <a:pPr algn="ctr"/>
            <a:r>
              <a:rPr lang="en-US" sz="2800"/>
              <a:t>.909</a:t>
            </a:r>
          </a:p>
          <a:p>
            <a:pPr algn="ctr"/>
            <a:r>
              <a:rPr lang="en-US" sz="2800"/>
              <a:t>.909</a:t>
            </a:r>
          </a:p>
          <a:p>
            <a:pPr algn="ctr"/>
            <a:r>
              <a:rPr lang="en-US" sz="2800"/>
              <a:t>.912</a:t>
            </a:r>
          </a:p>
          <a:p>
            <a:pPr algn="ctr"/>
            <a:endParaRPr lang="en-US" sz="2800"/>
          </a:p>
          <a:p>
            <a:pPr algn="ctr"/>
            <a:r>
              <a:rPr lang="en-US" sz="2800"/>
              <a:t>.907</a:t>
            </a:r>
          </a:p>
          <a:p>
            <a:pPr algn="ctr"/>
            <a:r>
              <a:rPr lang="en-US" sz="2800"/>
              <a:t>.910</a:t>
            </a:r>
          </a:p>
          <a:p>
            <a:pPr algn="ctr"/>
            <a:r>
              <a:rPr lang="en-US" sz="2800"/>
              <a:t>.910</a:t>
            </a:r>
          </a:p>
          <a:p>
            <a:pPr algn="ctr"/>
            <a:r>
              <a:rPr lang="en-US" sz="2800"/>
              <a:t>.913</a:t>
            </a:r>
          </a:p>
        </p:txBody>
      </p:sp>
      <p:sp>
        <p:nvSpPr>
          <p:cNvPr id="1055" name="Text Box 764"/>
          <p:cNvSpPr txBox="1">
            <a:spLocks noChangeArrowheads="1"/>
          </p:cNvSpPr>
          <p:nvPr/>
        </p:nvSpPr>
        <p:spPr bwMode="auto">
          <a:xfrm>
            <a:off x="38085713" y="19988213"/>
            <a:ext cx="1236662" cy="7443787"/>
          </a:xfrm>
          <a:prstGeom prst="rect">
            <a:avLst/>
          </a:prstGeom>
          <a:noFill/>
          <a:ln w="9525">
            <a:noFill/>
            <a:miter lim="800000"/>
            <a:headEnd/>
            <a:tailEnd/>
          </a:ln>
        </p:spPr>
        <p:txBody>
          <a:bodyPr wrap="none" lIns="116833" tIns="58416" rIns="116833" bIns="58416">
            <a:spAutoFit/>
          </a:bodyPr>
          <a:lstStyle/>
          <a:p>
            <a:pPr algn="r"/>
            <a:r>
              <a:rPr lang="en-US" sz="2800" b="1"/>
              <a:t>SD of</a:t>
            </a:r>
          </a:p>
          <a:p>
            <a:pPr algn="r"/>
            <a:r>
              <a:rPr lang="en-US" sz="2800" b="1"/>
              <a:t>Est.</a:t>
            </a:r>
          </a:p>
          <a:p>
            <a:pPr algn="r"/>
            <a:r>
              <a:rPr lang="en-US" sz="2800"/>
              <a:t>8.661</a:t>
            </a:r>
          </a:p>
          <a:p>
            <a:pPr algn="r"/>
            <a:r>
              <a:rPr lang="en-US" sz="2800"/>
              <a:t> 8.608</a:t>
            </a:r>
          </a:p>
          <a:p>
            <a:pPr algn="r"/>
            <a:r>
              <a:rPr lang="en-US" sz="2800"/>
              <a:t> 8.754</a:t>
            </a:r>
          </a:p>
          <a:p>
            <a:pPr algn="r"/>
            <a:r>
              <a:rPr lang="en-US" sz="2800"/>
              <a:t> 7.304</a:t>
            </a:r>
          </a:p>
          <a:p>
            <a:pPr algn="r"/>
            <a:endParaRPr lang="en-US" sz="2800"/>
          </a:p>
          <a:p>
            <a:pPr algn="r"/>
            <a:r>
              <a:rPr lang="en-US" sz="2800"/>
              <a:t> 8.738</a:t>
            </a:r>
          </a:p>
          <a:p>
            <a:pPr algn="r"/>
            <a:r>
              <a:rPr lang="en-US" sz="2800"/>
              <a:t> 8.754</a:t>
            </a:r>
          </a:p>
          <a:p>
            <a:pPr algn="r"/>
            <a:r>
              <a:rPr lang="en-US" sz="2800"/>
              <a:t> 8.909</a:t>
            </a:r>
          </a:p>
          <a:p>
            <a:pPr algn="r"/>
            <a:r>
              <a:rPr lang="en-US" sz="2800"/>
              <a:t> 7.244</a:t>
            </a:r>
          </a:p>
          <a:p>
            <a:pPr algn="r"/>
            <a:endParaRPr lang="en-US" sz="2800"/>
          </a:p>
          <a:p>
            <a:pPr algn="r"/>
            <a:r>
              <a:rPr lang="en-US" sz="2800"/>
              <a:t> 8.636</a:t>
            </a:r>
          </a:p>
          <a:p>
            <a:pPr algn="r"/>
            <a:r>
              <a:rPr lang="en-US" sz="2800"/>
              <a:t> 8.634</a:t>
            </a:r>
          </a:p>
          <a:p>
            <a:pPr algn="r"/>
            <a:r>
              <a:rPr lang="en-US" sz="2800"/>
              <a:t> 8.785</a:t>
            </a:r>
          </a:p>
          <a:p>
            <a:pPr algn="r"/>
            <a:r>
              <a:rPr lang="en-US" sz="2800"/>
              <a:t> 7.250</a:t>
            </a:r>
          </a:p>
          <a:p>
            <a:pPr algn="r"/>
            <a:endParaRPr lang="en-US" sz="2800" b="1"/>
          </a:p>
        </p:txBody>
      </p:sp>
      <p:sp>
        <p:nvSpPr>
          <p:cNvPr id="1056" name="Text Box 765"/>
          <p:cNvSpPr txBox="1">
            <a:spLocks noChangeArrowheads="1"/>
          </p:cNvSpPr>
          <p:nvPr/>
        </p:nvSpPr>
        <p:spPr bwMode="auto">
          <a:xfrm>
            <a:off x="39269988" y="19988213"/>
            <a:ext cx="1235075" cy="7013575"/>
          </a:xfrm>
          <a:prstGeom prst="rect">
            <a:avLst/>
          </a:prstGeom>
          <a:noFill/>
          <a:ln w="9525">
            <a:noFill/>
            <a:miter lim="800000"/>
            <a:headEnd/>
            <a:tailEnd/>
          </a:ln>
        </p:spPr>
        <p:txBody>
          <a:bodyPr wrap="none" lIns="116833" tIns="58416" rIns="116833" bIns="58416">
            <a:spAutoFit/>
          </a:bodyPr>
          <a:lstStyle/>
          <a:p>
            <a:pPr algn="r"/>
            <a:r>
              <a:rPr lang="en-US" sz="2800" b="1"/>
              <a:t>Abs. </a:t>
            </a:r>
          </a:p>
          <a:p>
            <a:pPr algn="r"/>
            <a:r>
              <a:rPr lang="en-US" sz="2800" b="1"/>
              <a:t>Error</a:t>
            </a:r>
          </a:p>
          <a:p>
            <a:pPr algn="r"/>
            <a:r>
              <a:rPr lang="en-US" sz="2800"/>
              <a:t>2.211</a:t>
            </a:r>
          </a:p>
          <a:p>
            <a:pPr algn="r"/>
            <a:r>
              <a:rPr lang="en-US" sz="2800"/>
              <a:t> 2.196</a:t>
            </a:r>
          </a:p>
          <a:p>
            <a:pPr algn="r"/>
            <a:r>
              <a:rPr lang="en-US" sz="2800"/>
              <a:t> 2.307</a:t>
            </a:r>
          </a:p>
          <a:p>
            <a:pPr algn="r"/>
            <a:r>
              <a:rPr lang="en-US" sz="2800"/>
              <a:t> 2.183</a:t>
            </a:r>
          </a:p>
          <a:p>
            <a:pPr algn="r"/>
            <a:endParaRPr lang="en-US" sz="2800"/>
          </a:p>
          <a:p>
            <a:pPr algn="r"/>
            <a:r>
              <a:rPr lang="en-US" sz="2800"/>
              <a:t> 2.321</a:t>
            </a:r>
          </a:p>
          <a:p>
            <a:pPr algn="r"/>
            <a:r>
              <a:rPr lang="en-US" sz="2800"/>
              <a:t> 2.325</a:t>
            </a:r>
          </a:p>
          <a:p>
            <a:pPr algn="r"/>
            <a:r>
              <a:rPr lang="en-US" sz="2800"/>
              <a:t> 2.439</a:t>
            </a:r>
          </a:p>
          <a:p>
            <a:pPr algn="r"/>
            <a:r>
              <a:rPr lang="en-US" sz="2800"/>
              <a:t> 2.272</a:t>
            </a:r>
          </a:p>
          <a:p>
            <a:pPr algn="r"/>
            <a:endParaRPr lang="en-US" sz="2800"/>
          </a:p>
          <a:p>
            <a:pPr algn="r"/>
            <a:r>
              <a:rPr lang="en-US" sz="2800"/>
              <a:t> 2.256</a:t>
            </a:r>
          </a:p>
          <a:p>
            <a:pPr algn="r"/>
            <a:r>
              <a:rPr lang="en-US" sz="2800"/>
              <a:t> 2.259</a:t>
            </a:r>
          </a:p>
          <a:p>
            <a:pPr algn="r"/>
            <a:r>
              <a:rPr lang="en-US" sz="2800"/>
              <a:t> 2.366</a:t>
            </a:r>
          </a:p>
          <a:p>
            <a:pPr algn="r"/>
            <a:r>
              <a:rPr lang="en-US" sz="2800"/>
              <a:t> 2.262</a:t>
            </a:r>
          </a:p>
        </p:txBody>
      </p:sp>
      <p:sp>
        <p:nvSpPr>
          <p:cNvPr id="1057" name="Text Box 766"/>
          <p:cNvSpPr txBox="1">
            <a:spLocks noChangeArrowheads="1"/>
          </p:cNvSpPr>
          <p:nvPr/>
        </p:nvSpPr>
        <p:spPr bwMode="auto">
          <a:xfrm>
            <a:off x="41544875" y="19531013"/>
            <a:ext cx="1549400" cy="7443787"/>
          </a:xfrm>
          <a:prstGeom prst="rect">
            <a:avLst/>
          </a:prstGeom>
          <a:noFill/>
          <a:ln w="9525">
            <a:noFill/>
            <a:miter lim="800000"/>
            <a:headEnd/>
            <a:tailEnd/>
          </a:ln>
        </p:spPr>
        <p:txBody>
          <a:bodyPr wrap="none" lIns="116833" tIns="58416" rIns="116833" bIns="58416">
            <a:spAutoFit/>
          </a:bodyPr>
          <a:lstStyle/>
          <a:p>
            <a:pPr algn="r"/>
            <a:r>
              <a:rPr lang="en-US" sz="2800" b="1"/>
              <a:t>Abs. </a:t>
            </a:r>
          </a:p>
          <a:p>
            <a:pPr algn="r"/>
            <a:r>
              <a:rPr lang="en-US" sz="2800" b="1"/>
              <a:t>Diff. </a:t>
            </a:r>
          </a:p>
          <a:p>
            <a:pPr algn="r"/>
            <a:r>
              <a:rPr lang="en-US" sz="2800" b="1"/>
              <a:t>Current</a:t>
            </a:r>
          </a:p>
          <a:p>
            <a:pPr algn="r"/>
            <a:r>
              <a:rPr lang="pl-PL" sz="2800"/>
              <a:t>NA</a:t>
            </a:r>
            <a:endParaRPr lang="en-US" sz="2800"/>
          </a:p>
          <a:p>
            <a:pPr algn="r"/>
            <a:r>
              <a:rPr lang="pl-PL" sz="2800"/>
              <a:t> 0.268</a:t>
            </a:r>
            <a:endParaRPr lang="en-US" sz="2800"/>
          </a:p>
          <a:p>
            <a:pPr algn="r"/>
            <a:r>
              <a:rPr lang="pl-PL" sz="2800"/>
              <a:t> 0.635</a:t>
            </a:r>
            <a:endParaRPr lang="en-US" sz="2800"/>
          </a:p>
          <a:p>
            <a:pPr algn="r"/>
            <a:r>
              <a:rPr lang="pl-PL" sz="2800"/>
              <a:t> 1.172</a:t>
            </a:r>
            <a:endParaRPr lang="en-US" sz="2800"/>
          </a:p>
          <a:p>
            <a:pPr algn="r"/>
            <a:endParaRPr lang="en-US" sz="2800"/>
          </a:p>
          <a:p>
            <a:pPr algn="r"/>
            <a:r>
              <a:rPr lang="pl-PL" sz="2800"/>
              <a:t> NA</a:t>
            </a:r>
            <a:endParaRPr lang="en-US" sz="2800"/>
          </a:p>
          <a:p>
            <a:pPr algn="r"/>
            <a:r>
              <a:rPr lang="pl-PL" sz="2800"/>
              <a:t> 0.253</a:t>
            </a:r>
            <a:endParaRPr lang="en-US" sz="2800"/>
          </a:p>
          <a:p>
            <a:pPr algn="r"/>
            <a:r>
              <a:rPr lang="pl-PL" sz="2800"/>
              <a:t> 0.732</a:t>
            </a:r>
            <a:endParaRPr lang="en-US" sz="2800"/>
          </a:p>
          <a:p>
            <a:pPr algn="r"/>
            <a:r>
              <a:rPr lang="pl-PL" sz="2800"/>
              <a:t> 1.336</a:t>
            </a:r>
            <a:endParaRPr lang="en-US" sz="2800"/>
          </a:p>
          <a:p>
            <a:pPr algn="r"/>
            <a:endParaRPr lang="en-US" sz="2800"/>
          </a:p>
          <a:p>
            <a:pPr algn="r"/>
            <a:r>
              <a:rPr lang="pl-PL" sz="2800"/>
              <a:t> NA</a:t>
            </a:r>
            <a:endParaRPr lang="en-US" sz="2800"/>
          </a:p>
          <a:p>
            <a:pPr algn="r"/>
            <a:r>
              <a:rPr lang="pl-PL" sz="2800"/>
              <a:t> 0.287</a:t>
            </a:r>
            <a:endParaRPr lang="en-US" sz="2800"/>
          </a:p>
          <a:p>
            <a:pPr algn="r"/>
            <a:r>
              <a:rPr lang="pl-PL" sz="2800"/>
              <a:t> 0.708</a:t>
            </a:r>
            <a:endParaRPr lang="en-US" sz="2800"/>
          </a:p>
          <a:p>
            <a:pPr algn="r"/>
            <a:r>
              <a:rPr lang="pl-PL" sz="2800"/>
              <a:t> 1.242</a:t>
            </a:r>
            <a:endParaRPr lang="en-US" sz="2800"/>
          </a:p>
        </p:txBody>
      </p:sp>
      <p:sp>
        <p:nvSpPr>
          <p:cNvPr id="1058" name="Line 767"/>
          <p:cNvSpPr>
            <a:spLocks noChangeShapeType="1"/>
          </p:cNvSpPr>
          <p:nvPr/>
        </p:nvSpPr>
        <p:spPr bwMode="auto">
          <a:xfrm>
            <a:off x="34593213" y="27068463"/>
            <a:ext cx="10134600" cy="0"/>
          </a:xfrm>
          <a:prstGeom prst="line">
            <a:avLst/>
          </a:prstGeom>
          <a:noFill/>
          <a:ln w="9525">
            <a:noFill/>
            <a:round/>
            <a:headEnd/>
            <a:tailEnd/>
          </a:ln>
        </p:spPr>
        <p:txBody>
          <a:bodyPr lIns="116833" tIns="58416" rIns="116833" bIns="58416"/>
          <a:lstStyle/>
          <a:p>
            <a:endParaRPr lang="en-US"/>
          </a:p>
        </p:txBody>
      </p:sp>
      <p:sp>
        <p:nvSpPr>
          <p:cNvPr id="1059" name="Line 768"/>
          <p:cNvSpPr>
            <a:spLocks noChangeShapeType="1"/>
          </p:cNvSpPr>
          <p:nvPr/>
        </p:nvSpPr>
        <p:spPr bwMode="auto">
          <a:xfrm>
            <a:off x="34582100" y="20877213"/>
            <a:ext cx="10134600" cy="0"/>
          </a:xfrm>
          <a:prstGeom prst="line">
            <a:avLst/>
          </a:prstGeom>
          <a:noFill/>
          <a:ln w="9525">
            <a:noFill/>
            <a:round/>
            <a:headEnd/>
            <a:tailEnd/>
          </a:ln>
        </p:spPr>
        <p:txBody>
          <a:bodyPr lIns="116833" tIns="58416" rIns="116833" bIns="58416"/>
          <a:lstStyle/>
          <a:p>
            <a:endParaRPr lang="en-US"/>
          </a:p>
        </p:txBody>
      </p:sp>
      <p:sp>
        <p:nvSpPr>
          <p:cNvPr id="1060" name="Line 769"/>
          <p:cNvSpPr>
            <a:spLocks noChangeShapeType="1"/>
          </p:cNvSpPr>
          <p:nvPr/>
        </p:nvSpPr>
        <p:spPr bwMode="auto">
          <a:xfrm>
            <a:off x="34593213" y="19638963"/>
            <a:ext cx="10134600" cy="0"/>
          </a:xfrm>
          <a:prstGeom prst="line">
            <a:avLst/>
          </a:prstGeom>
          <a:noFill/>
          <a:ln w="9525">
            <a:noFill/>
            <a:round/>
            <a:headEnd/>
            <a:tailEnd/>
          </a:ln>
        </p:spPr>
        <p:txBody>
          <a:bodyPr lIns="116833" tIns="58416" rIns="116833" bIns="58416"/>
          <a:lstStyle/>
          <a:p>
            <a:endParaRPr lang="en-US"/>
          </a:p>
        </p:txBody>
      </p:sp>
      <p:sp>
        <p:nvSpPr>
          <p:cNvPr id="1061" name="Rectangle 770"/>
          <p:cNvSpPr>
            <a:spLocks noChangeArrowheads="1"/>
          </p:cNvSpPr>
          <p:nvPr/>
        </p:nvSpPr>
        <p:spPr bwMode="auto">
          <a:xfrm>
            <a:off x="36993513" y="21924963"/>
            <a:ext cx="889000" cy="571500"/>
          </a:xfrm>
          <a:prstGeom prst="rect">
            <a:avLst/>
          </a:prstGeom>
          <a:noFill/>
          <a:ln w="9525">
            <a:noFill/>
            <a:miter lim="800000"/>
            <a:headEnd/>
            <a:tailEnd/>
          </a:ln>
        </p:spPr>
        <p:txBody>
          <a:bodyPr wrap="none" lIns="116833" tIns="58416" rIns="116833" bIns="58416" anchor="ctr"/>
          <a:lstStyle/>
          <a:p>
            <a:endParaRPr lang="en-US"/>
          </a:p>
        </p:txBody>
      </p:sp>
      <p:sp>
        <p:nvSpPr>
          <p:cNvPr id="1062" name="Rectangle 771"/>
          <p:cNvSpPr>
            <a:spLocks noChangeArrowheads="1"/>
          </p:cNvSpPr>
          <p:nvPr/>
        </p:nvSpPr>
        <p:spPr bwMode="auto">
          <a:xfrm>
            <a:off x="36993513" y="26382663"/>
            <a:ext cx="889000" cy="571500"/>
          </a:xfrm>
          <a:prstGeom prst="rect">
            <a:avLst/>
          </a:prstGeom>
          <a:noFill/>
          <a:ln w="9525">
            <a:noFill/>
            <a:miter lim="800000"/>
            <a:headEnd/>
            <a:tailEnd/>
          </a:ln>
        </p:spPr>
        <p:txBody>
          <a:bodyPr wrap="none" lIns="116833" tIns="58416" rIns="116833" bIns="58416" anchor="ctr"/>
          <a:lstStyle/>
          <a:p>
            <a:endParaRPr lang="en-US"/>
          </a:p>
        </p:txBody>
      </p:sp>
      <p:sp>
        <p:nvSpPr>
          <p:cNvPr id="1063" name="Rectangle 772"/>
          <p:cNvSpPr>
            <a:spLocks noChangeArrowheads="1"/>
          </p:cNvSpPr>
          <p:nvPr/>
        </p:nvSpPr>
        <p:spPr bwMode="auto">
          <a:xfrm>
            <a:off x="38860413" y="21924963"/>
            <a:ext cx="1066800" cy="571500"/>
          </a:xfrm>
          <a:prstGeom prst="rect">
            <a:avLst/>
          </a:prstGeom>
          <a:noFill/>
          <a:ln w="9525">
            <a:noFill/>
            <a:miter lim="800000"/>
            <a:headEnd/>
            <a:tailEnd/>
          </a:ln>
        </p:spPr>
        <p:txBody>
          <a:bodyPr wrap="none" lIns="116833" tIns="58416" rIns="116833" bIns="58416" anchor="ctr"/>
          <a:lstStyle/>
          <a:p>
            <a:endParaRPr lang="en-US"/>
          </a:p>
        </p:txBody>
      </p:sp>
      <p:sp>
        <p:nvSpPr>
          <p:cNvPr id="1064" name="Rectangle 773"/>
          <p:cNvSpPr>
            <a:spLocks noChangeArrowheads="1"/>
          </p:cNvSpPr>
          <p:nvPr/>
        </p:nvSpPr>
        <p:spPr bwMode="auto">
          <a:xfrm>
            <a:off x="38860413" y="26382663"/>
            <a:ext cx="1066800" cy="571500"/>
          </a:xfrm>
          <a:prstGeom prst="rect">
            <a:avLst/>
          </a:prstGeom>
          <a:noFill/>
          <a:ln w="9525">
            <a:noFill/>
            <a:miter lim="800000"/>
            <a:headEnd/>
            <a:tailEnd/>
          </a:ln>
        </p:spPr>
        <p:txBody>
          <a:bodyPr wrap="none" lIns="116833" tIns="58416" rIns="116833" bIns="58416" anchor="ctr"/>
          <a:lstStyle/>
          <a:p>
            <a:endParaRPr lang="en-US"/>
          </a:p>
        </p:txBody>
      </p:sp>
      <p:sp>
        <p:nvSpPr>
          <p:cNvPr id="1065" name="Rectangle 774"/>
          <p:cNvSpPr>
            <a:spLocks noChangeArrowheads="1"/>
          </p:cNvSpPr>
          <p:nvPr/>
        </p:nvSpPr>
        <p:spPr bwMode="auto">
          <a:xfrm>
            <a:off x="40638413" y="26382663"/>
            <a:ext cx="977900" cy="571500"/>
          </a:xfrm>
          <a:prstGeom prst="rect">
            <a:avLst/>
          </a:prstGeom>
          <a:noFill/>
          <a:ln w="9525">
            <a:noFill/>
            <a:miter lim="800000"/>
            <a:headEnd/>
            <a:tailEnd/>
          </a:ln>
        </p:spPr>
        <p:txBody>
          <a:bodyPr wrap="none" lIns="116833" tIns="58416" rIns="116833" bIns="58416" anchor="ctr"/>
          <a:lstStyle/>
          <a:p>
            <a:endParaRPr lang="en-US"/>
          </a:p>
        </p:txBody>
      </p:sp>
      <p:sp>
        <p:nvSpPr>
          <p:cNvPr id="1066" name="Rectangle 775"/>
          <p:cNvSpPr>
            <a:spLocks noChangeArrowheads="1"/>
          </p:cNvSpPr>
          <p:nvPr/>
        </p:nvSpPr>
        <p:spPr bwMode="auto">
          <a:xfrm>
            <a:off x="40638413" y="24210963"/>
            <a:ext cx="977900" cy="571500"/>
          </a:xfrm>
          <a:prstGeom prst="rect">
            <a:avLst/>
          </a:prstGeom>
          <a:noFill/>
          <a:ln w="9525">
            <a:noFill/>
            <a:miter lim="800000"/>
            <a:headEnd/>
            <a:tailEnd/>
          </a:ln>
        </p:spPr>
        <p:txBody>
          <a:bodyPr wrap="none" lIns="116833" tIns="58416" rIns="116833" bIns="58416" anchor="ctr"/>
          <a:lstStyle/>
          <a:p>
            <a:endParaRPr lang="en-US"/>
          </a:p>
        </p:txBody>
      </p:sp>
      <p:sp>
        <p:nvSpPr>
          <p:cNvPr id="1067" name="Rectangle 776"/>
          <p:cNvSpPr>
            <a:spLocks noChangeArrowheads="1"/>
          </p:cNvSpPr>
          <p:nvPr/>
        </p:nvSpPr>
        <p:spPr bwMode="auto">
          <a:xfrm>
            <a:off x="41971913" y="21924963"/>
            <a:ext cx="1155700" cy="571500"/>
          </a:xfrm>
          <a:prstGeom prst="rect">
            <a:avLst/>
          </a:prstGeom>
          <a:noFill/>
          <a:ln w="9525">
            <a:noFill/>
            <a:miter lim="800000"/>
            <a:headEnd/>
            <a:tailEnd/>
          </a:ln>
        </p:spPr>
        <p:txBody>
          <a:bodyPr wrap="none" lIns="116833" tIns="58416" rIns="116833" bIns="58416" anchor="ctr"/>
          <a:lstStyle/>
          <a:p>
            <a:endParaRPr lang="en-US"/>
          </a:p>
        </p:txBody>
      </p:sp>
      <p:sp>
        <p:nvSpPr>
          <p:cNvPr id="1068" name="Rectangle 777"/>
          <p:cNvSpPr>
            <a:spLocks noChangeArrowheads="1"/>
          </p:cNvSpPr>
          <p:nvPr/>
        </p:nvSpPr>
        <p:spPr bwMode="auto">
          <a:xfrm>
            <a:off x="41971913" y="26382663"/>
            <a:ext cx="1155700" cy="571500"/>
          </a:xfrm>
          <a:prstGeom prst="rect">
            <a:avLst/>
          </a:prstGeom>
          <a:noFill/>
          <a:ln w="9525">
            <a:noFill/>
            <a:miter lim="800000"/>
            <a:headEnd/>
            <a:tailEnd/>
          </a:ln>
        </p:spPr>
        <p:txBody>
          <a:bodyPr wrap="none" lIns="116833" tIns="58416" rIns="116833" bIns="58416" anchor="ctr"/>
          <a:lstStyle/>
          <a:p>
            <a:endParaRPr lang="en-US"/>
          </a:p>
        </p:txBody>
      </p:sp>
      <p:sp>
        <p:nvSpPr>
          <p:cNvPr id="1069" name="Text Box 778"/>
          <p:cNvSpPr txBox="1">
            <a:spLocks noChangeArrowheads="1"/>
          </p:cNvSpPr>
          <p:nvPr/>
        </p:nvSpPr>
        <p:spPr bwMode="auto">
          <a:xfrm rot="-5400000">
            <a:off x="34347944" y="21514594"/>
            <a:ext cx="736600" cy="547688"/>
          </a:xfrm>
          <a:prstGeom prst="rect">
            <a:avLst/>
          </a:prstGeom>
          <a:noFill/>
          <a:ln w="9525">
            <a:noFill/>
            <a:miter lim="800000"/>
            <a:headEnd/>
            <a:tailEnd/>
          </a:ln>
        </p:spPr>
        <p:txBody>
          <a:bodyPr wrap="none" lIns="116833" tIns="58416" rIns="116833" bIns="58416">
            <a:spAutoFit/>
          </a:bodyPr>
          <a:lstStyle/>
          <a:p>
            <a:r>
              <a:rPr lang="en-US" sz="2800" b="1"/>
              <a:t>M1</a:t>
            </a:r>
          </a:p>
        </p:txBody>
      </p:sp>
      <p:sp>
        <p:nvSpPr>
          <p:cNvPr id="1070" name="Text Box 779"/>
          <p:cNvSpPr txBox="1">
            <a:spLocks noChangeArrowheads="1"/>
          </p:cNvSpPr>
          <p:nvPr/>
        </p:nvSpPr>
        <p:spPr bwMode="auto">
          <a:xfrm rot="-5400000">
            <a:off x="34331276" y="23639462"/>
            <a:ext cx="736600" cy="549275"/>
          </a:xfrm>
          <a:prstGeom prst="rect">
            <a:avLst/>
          </a:prstGeom>
          <a:noFill/>
          <a:ln w="9525">
            <a:noFill/>
            <a:miter lim="800000"/>
            <a:headEnd/>
            <a:tailEnd/>
          </a:ln>
        </p:spPr>
        <p:txBody>
          <a:bodyPr wrap="none" lIns="116833" tIns="58416" rIns="116833" bIns="58416">
            <a:spAutoFit/>
          </a:bodyPr>
          <a:lstStyle/>
          <a:p>
            <a:r>
              <a:rPr lang="en-US" sz="2800" b="1"/>
              <a:t>M2</a:t>
            </a:r>
          </a:p>
        </p:txBody>
      </p:sp>
      <p:sp>
        <p:nvSpPr>
          <p:cNvPr id="1071" name="Text Box 780"/>
          <p:cNvSpPr txBox="1">
            <a:spLocks noChangeArrowheads="1"/>
          </p:cNvSpPr>
          <p:nvPr/>
        </p:nvSpPr>
        <p:spPr bwMode="auto">
          <a:xfrm rot="-5400000">
            <a:off x="34347944" y="25799256"/>
            <a:ext cx="736600" cy="547688"/>
          </a:xfrm>
          <a:prstGeom prst="rect">
            <a:avLst/>
          </a:prstGeom>
          <a:noFill/>
          <a:ln w="9525">
            <a:noFill/>
            <a:miter lim="800000"/>
            <a:headEnd/>
            <a:tailEnd/>
          </a:ln>
        </p:spPr>
        <p:txBody>
          <a:bodyPr wrap="none" lIns="116833" tIns="58416" rIns="116833" bIns="58416">
            <a:spAutoFit/>
          </a:bodyPr>
          <a:lstStyle/>
          <a:p>
            <a:r>
              <a:rPr lang="en-US" sz="2800" b="1"/>
              <a:t>M3</a:t>
            </a:r>
          </a:p>
        </p:txBody>
      </p:sp>
      <p:sp>
        <p:nvSpPr>
          <p:cNvPr id="1072" name="Rectangle 781"/>
          <p:cNvSpPr>
            <a:spLocks noChangeArrowheads="1"/>
          </p:cNvSpPr>
          <p:nvPr/>
        </p:nvSpPr>
        <p:spPr bwMode="auto">
          <a:xfrm>
            <a:off x="36993513" y="24096663"/>
            <a:ext cx="889000" cy="571500"/>
          </a:xfrm>
          <a:prstGeom prst="rect">
            <a:avLst/>
          </a:prstGeom>
          <a:noFill/>
          <a:ln w="9525">
            <a:noFill/>
            <a:miter lim="800000"/>
            <a:headEnd/>
            <a:tailEnd/>
          </a:ln>
        </p:spPr>
        <p:txBody>
          <a:bodyPr wrap="none" lIns="116833" tIns="58416" rIns="116833" bIns="58416" anchor="ctr"/>
          <a:lstStyle/>
          <a:p>
            <a:endParaRPr lang="en-US"/>
          </a:p>
        </p:txBody>
      </p:sp>
      <p:sp>
        <p:nvSpPr>
          <p:cNvPr id="1073" name="Rectangle 782"/>
          <p:cNvSpPr>
            <a:spLocks noChangeArrowheads="1"/>
          </p:cNvSpPr>
          <p:nvPr/>
        </p:nvSpPr>
        <p:spPr bwMode="auto">
          <a:xfrm>
            <a:off x="38860413" y="24210963"/>
            <a:ext cx="1066800" cy="571500"/>
          </a:xfrm>
          <a:prstGeom prst="rect">
            <a:avLst/>
          </a:prstGeom>
          <a:noFill/>
          <a:ln w="9525">
            <a:noFill/>
            <a:miter lim="800000"/>
            <a:headEnd/>
            <a:tailEnd/>
          </a:ln>
        </p:spPr>
        <p:txBody>
          <a:bodyPr wrap="none" lIns="116833" tIns="58416" rIns="116833" bIns="58416" anchor="ctr"/>
          <a:lstStyle/>
          <a:p>
            <a:endParaRPr lang="en-US"/>
          </a:p>
        </p:txBody>
      </p:sp>
      <p:sp>
        <p:nvSpPr>
          <p:cNvPr id="1074" name="Rectangle 783"/>
          <p:cNvSpPr>
            <a:spLocks noChangeArrowheads="1"/>
          </p:cNvSpPr>
          <p:nvPr/>
        </p:nvSpPr>
        <p:spPr bwMode="auto">
          <a:xfrm>
            <a:off x="40638413" y="21924963"/>
            <a:ext cx="977900" cy="571500"/>
          </a:xfrm>
          <a:prstGeom prst="rect">
            <a:avLst/>
          </a:prstGeom>
          <a:noFill/>
          <a:ln w="9525">
            <a:noFill/>
            <a:miter lim="800000"/>
            <a:headEnd/>
            <a:tailEnd/>
          </a:ln>
        </p:spPr>
        <p:txBody>
          <a:bodyPr wrap="none" lIns="116833" tIns="58416" rIns="116833" bIns="58416" anchor="ctr"/>
          <a:lstStyle/>
          <a:p>
            <a:endParaRPr lang="en-US"/>
          </a:p>
        </p:txBody>
      </p:sp>
      <p:sp>
        <p:nvSpPr>
          <p:cNvPr id="1075" name="Rectangle 784"/>
          <p:cNvSpPr>
            <a:spLocks noChangeArrowheads="1"/>
          </p:cNvSpPr>
          <p:nvPr/>
        </p:nvSpPr>
        <p:spPr bwMode="auto">
          <a:xfrm>
            <a:off x="41559163" y="24210963"/>
            <a:ext cx="1155700" cy="571500"/>
          </a:xfrm>
          <a:prstGeom prst="rect">
            <a:avLst/>
          </a:prstGeom>
          <a:noFill/>
          <a:ln w="9525">
            <a:noFill/>
            <a:miter lim="800000"/>
            <a:headEnd/>
            <a:tailEnd/>
          </a:ln>
        </p:spPr>
        <p:txBody>
          <a:bodyPr wrap="none" lIns="116833" tIns="58416" rIns="116833" bIns="58416" anchor="ctr"/>
          <a:lstStyle/>
          <a:p>
            <a:endParaRPr lang="en-US"/>
          </a:p>
        </p:txBody>
      </p:sp>
      <p:sp>
        <p:nvSpPr>
          <p:cNvPr id="1076" name="Text Box 786"/>
          <p:cNvSpPr txBox="1">
            <a:spLocks noChangeArrowheads="1"/>
          </p:cNvSpPr>
          <p:nvPr/>
        </p:nvSpPr>
        <p:spPr bwMode="auto">
          <a:xfrm>
            <a:off x="40387588" y="19988213"/>
            <a:ext cx="1236662" cy="7013575"/>
          </a:xfrm>
          <a:prstGeom prst="rect">
            <a:avLst/>
          </a:prstGeom>
          <a:noFill/>
          <a:ln w="9525">
            <a:noFill/>
            <a:miter lim="800000"/>
            <a:headEnd/>
            <a:tailEnd/>
          </a:ln>
        </p:spPr>
        <p:txBody>
          <a:bodyPr wrap="none" lIns="116833" tIns="58416" rIns="116833" bIns="58416">
            <a:spAutoFit/>
          </a:bodyPr>
          <a:lstStyle/>
          <a:p>
            <a:pPr algn="r"/>
            <a:r>
              <a:rPr lang="en-US" sz="2800" b="1"/>
              <a:t>Root </a:t>
            </a:r>
          </a:p>
          <a:p>
            <a:pPr algn="r"/>
            <a:r>
              <a:rPr lang="en-US" sz="2800" b="1"/>
              <a:t>MSE</a:t>
            </a:r>
          </a:p>
          <a:p>
            <a:pPr algn="r"/>
            <a:r>
              <a:rPr lang="en-US" sz="2800"/>
              <a:t>3.576</a:t>
            </a:r>
          </a:p>
          <a:p>
            <a:pPr algn="r"/>
            <a:r>
              <a:rPr lang="en-US" sz="2800"/>
              <a:t> 3.405</a:t>
            </a:r>
          </a:p>
          <a:p>
            <a:pPr algn="r"/>
            <a:r>
              <a:rPr lang="en-US" sz="2800"/>
              <a:t> 3.518</a:t>
            </a:r>
          </a:p>
          <a:p>
            <a:pPr algn="r"/>
            <a:r>
              <a:rPr lang="en-US" sz="2800"/>
              <a:t> 3.123</a:t>
            </a:r>
          </a:p>
          <a:p>
            <a:pPr algn="r"/>
            <a:endParaRPr lang="en-US" sz="2800"/>
          </a:p>
          <a:p>
            <a:pPr algn="r"/>
            <a:r>
              <a:rPr lang="en-US" sz="2800"/>
              <a:t> 3.663</a:t>
            </a:r>
          </a:p>
          <a:p>
            <a:pPr algn="r"/>
            <a:r>
              <a:rPr lang="en-US" sz="2800"/>
              <a:t> 3.646</a:t>
            </a:r>
          </a:p>
          <a:p>
            <a:pPr algn="r"/>
            <a:r>
              <a:rPr lang="en-US" sz="2800"/>
              <a:t> 3.769</a:t>
            </a:r>
          </a:p>
          <a:p>
            <a:pPr algn="r"/>
            <a:r>
              <a:rPr lang="en-US" sz="2800"/>
              <a:t> 3.260</a:t>
            </a:r>
          </a:p>
          <a:p>
            <a:pPr algn="r"/>
            <a:endParaRPr lang="en-US" sz="2800"/>
          </a:p>
          <a:p>
            <a:pPr algn="r"/>
            <a:r>
              <a:rPr lang="en-US" sz="2800"/>
              <a:t> 3.589</a:t>
            </a:r>
          </a:p>
          <a:p>
            <a:pPr algn="r"/>
            <a:r>
              <a:rPr lang="en-US" sz="2800"/>
              <a:t> 3.582</a:t>
            </a:r>
          </a:p>
          <a:p>
            <a:pPr algn="r"/>
            <a:r>
              <a:rPr lang="en-US" sz="2800"/>
              <a:t> 3.702</a:t>
            </a:r>
          </a:p>
          <a:p>
            <a:pPr algn="r"/>
            <a:r>
              <a:rPr lang="en-US" sz="2800"/>
              <a:t> 3.248</a:t>
            </a:r>
            <a:endParaRPr lang="en-US" sz="2800" b="1"/>
          </a:p>
        </p:txBody>
      </p:sp>
      <p:sp>
        <p:nvSpPr>
          <p:cNvPr id="1077" name="Text Box 787"/>
          <p:cNvSpPr txBox="1">
            <a:spLocks noChangeArrowheads="1"/>
          </p:cNvSpPr>
          <p:nvPr/>
        </p:nvSpPr>
        <p:spPr bwMode="auto">
          <a:xfrm>
            <a:off x="43143488" y="19988213"/>
            <a:ext cx="2152650" cy="7013575"/>
          </a:xfrm>
          <a:prstGeom prst="rect">
            <a:avLst/>
          </a:prstGeom>
          <a:noFill/>
          <a:ln w="9525">
            <a:noFill/>
            <a:miter lim="800000"/>
            <a:headEnd/>
            <a:tailEnd/>
          </a:ln>
        </p:spPr>
        <p:txBody>
          <a:bodyPr wrap="none" lIns="116833" tIns="58416" rIns="116833" bIns="58416">
            <a:spAutoFit/>
          </a:bodyPr>
          <a:lstStyle/>
          <a:p>
            <a:pPr algn="ctr"/>
            <a:r>
              <a:rPr lang="en-US" sz="2800" b="1"/>
              <a:t>Correlation</a:t>
            </a:r>
          </a:p>
          <a:p>
            <a:pPr algn="ctr"/>
            <a:r>
              <a:rPr lang="en-US" sz="2800" b="1"/>
              <a:t>With true</a:t>
            </a:r>
          </a:p>
          <a:p>
            <a:pPr algn="ctr"/>
            <a:r>
              <a:rPr lang="en-US" sz="2800"/>
              <a:t>.919</a:t>
            </a:r>
          </a:p>
          <a:p>
            <a:pPr algn="ctr"/>
            <a:r>
              <a:rPr lang="en-US" sz="2800"/>
              <a:t>.923</a:t>
            </a:r>
          </a:p>
          <a:p>
            <a:pPr algn="ctr"/>
            <a:r>
              <a:rPr lang="en-US" sz="2800"/>
              <a:t>.922</a:t>
            </a:r>
          </a:p>
          <a:p>
            <a:pPr algn="ctr"/>
            <a:r>
              <a:rPr lang="en-US" sz="2800"/>
              <a:t>.927</a:t>
            </a:r>
          </a:p>
          <a:p>
            <a:pPr algn="ctr"/>
            <a:endParaRPr lang="en-US" sz="2800"/>
          </a:p>
          <a:p>
            <a:pPr algn="ctr"/>
            <a:r>
              <a:rPr lang="en-US" sz="2800"/>
              <a:t>.915</a:t>
            </a:r>
          </a:p>
          <a:p>
            <a:pPr algn="ctr"/>
            <a:r>
              <a:rPr lang="en-US" sz="2800"/>
              <a:t>.915</a:t>
            </a:r>
          </a:p>
          <a:p>
            <a:pPr algn="ctr"/>
            <a:r>
              <a:rPr lang="en-US" sz="2800"/>
              <a:t>.913</a:t>
            </a:r>
          </a:p>
          <a:p>
            <a:pPr algn="ctr"/>
            <a:r>
              <a:rPr lang="en-US" sz="2800"/>
              <a:t>.920</a:t>
            </a:r>
          </a:p>
          <a:p>
            <a:pPr algn="ctr"/>
            <a:endParaRPr lang="en-US" sz="2800"/>
          </a:p>
          <a:p>
            <a:pPr algn="ctr"/>
            <a:r>
              <a:rPr lang="en-US" sz="2800"/>
              <a:t>.920</a:t>
            </a:r>
          </a:p>
          <a:p>
            <a:pPr algn="ctr"/>
            <a:r>
              <a:rPr lang="en-US" sz="2800"/>
              <a:t>.920</a:t>
            </a:r>
          </a:p>
          <a:p>
            <a:pPr algn="ctr"/>
            <a:r>
              <a:rPr lang="en-US" sz="2800"/>
              <a:t>.918</a:t>
            </a:r>
          </a:p>
          <a:p>
            <a:pPr algn="ctr"/>
            <a:r>
              <a:rPr lang="en-US" sz="2800"/>
              <a:t>.926</a:t>
            </a:r>
          </a:p>
        </p:txBody>
      </p:sp>
      <p:sp>
        <p:nvSpPr>
          <p:cNvPr id="1078" name="Text Box 788"/>
          <p:cNvSpPr txBox="1">
            <a:spLocks noChangeArrowheads="1"/>
          </p:cNvSpPr>
          <p:nvPr/>
        </p:nvSpPr>
        <p:spPr bwMode="auto">
          <a:xfrm>
            <a:off x="44894500" y="19988213"/>
            <a:ext cx="1600200" cy="7013575"/>
          </a:xfrm>
          <a:prstGeom prst="rect">
            <a:avLst/>
          </a:prstGeom>
          <a:noFill/>
          <a:ln w="9525">
            <a:noFill/>
            <a:miter lim="800000"/>
            <a:headEnd/>
            <a:tailEnd/>
          </a:ln>
        </p:spPr>
        <p:txBody>
          <a:bodyPr lIns="116833" tIns="58416" rIns="116833" bIns="58416">
            <a:spAutoFit/>
          </a:bodyPr>
          <a:lstStyle/>
          <a:p>
            <a:pPr algn="r"/>
            <a:r>
              <a:rPr lang="en-US" sz="2800" b="1"/>
              <a:t>SD of</a:t>
            </a:r>
          </a:p>
          <a:p>
            <a:pPr algn="r"/>
            <a:r>
              <a:rPr lang="en-US" sz="2800" b="1"/>
              <a:t>Est.</a:t>
            </a:r>
          </a:p>
          <a:p>
            <a:pPr algn="r"/>
            <a:r>
              <a:rPr lang="en-US" sz="2800"/>
              <a:t>12.987</a:t>
            </a:r>
          </a:p>
          <a:p>
            <a:pPr algn="r"/>
            <a:r>
              <a:rPr lang="en-US" sz="2800"/>
              <a:t> 13.031</a:t>
            </a:r>
          </a:p>
          <a:p>
            <a:pPr algn="r"/>
            <a:r>
              <a:rPr lang="en-US" sz="2800"/>
              <a:t> 13.353</a:t>
            </a:r>
          </a:p>
          <a:p>
            <a:pPr algn="r"/>
            <a:r>
              <a:rPr lang="en-US" sz="2800"/>
              <a:t> 11.197</a:t>
            </a:r>
          </a:p>
          <a:p>
            <a:pPr algn="r"/>
            <a:endParaRPr lang="en-US" sz="2800"/>
          </a:p>
          <a:p>
            <a:pPr algn="r"/>
            <a:r>
              <a:rPr lang="en-US" sz="2800"/>
              <a:t> 13.316</a:t>
            </a:r>
          </a:p>
          <a:p>
            <a:pPr algn="r"/>
            <a:r>
              <a:rPr lang="en-US" sz="2800"/>
              <a:t> 13.160</a:t>
            </a:r>
          </a:p>
          <a:p>
            <a:pPr algn="r"/>
            <a:r>
              <a:rPr lang="en-US" sz="2800"/>
              <a:t> 13.491</a:t>
            </a:r>
          </a:p>
          <a:p>
            <a:pPr algn="r"/>
            <a:r>
              <a:rPr lang="en-US" sz="2800"/>
              <a:t> 11.111</a:t>
            </a:r>
          </a:p>
          <a:p>
            <a:pPr algn="r"/>
            <a:endParaRPr lang="en-US" sz="2800"/>
          </a:p>
          <a:p>
            <a:pPr algn="r"/>
            <a:r>
              <a:rPr lang="en-US" sz="2800"/>
              <a:t> 13.049</a:t>
            </a:r>
          </a:p>
          <a:p>
            <a:pPr algn="r"/>
            <a:r>
              <a:rPr lang="en-US" sz="2800"/>
              <a:t> 13.109</a:t>
            </a:r>
          </a:p>
          <a:p>
            <a:pPr algn="r"/>
            <a:r>
              <a:rPr lang="en-US" sz="2800"/>
              <a:t> 13.458</a:t>
            </a:r>
          </a:p>
          <a:p>
            <a:pPr algn="r"/>
            <a:r>
              <a:rPr lang="en-US" sz="2800"/>
              <a:t> 11.174 </a:t>
            </a:r>
          </a:p>
        </p:txBody>
      </p:sp>
      <p:sp>
        <p:nvSpPr>
          <p:cNvPr id="1079" name="Text Box 789"/>
          <p:cNvSpPr txBox="1">
            <a:spLocks noChangeArrowheads="1"/>
          </p:cNvSpPr>
          <p:nvPr/>
        </p:nvSpPr>
        <p:spPr bwMode="auto">
          <a:xfrm>
            <a:off x="46353413" y="19988213"/>
            <a:ext cx="1236662" cy="7013575"/>
          </a:xfrm>
          <a:prstGeom prst="rect">
            <a:avLst/>
          </a:prstGeom>
          <a:noFill/>
          <a:ln w="9525">
            <a:noFill/>
            <a:miter lim="800000"/>
            <a:headEnd/>
            <a:tailEnd/>
          </a:ln>
        </p:spPr>
        <p:txBody>
          <a:bodyPr wrap="none" lIns="116833" tIns="58416" rIns="116833" bIns="58416">
            <a:spAutoFit/>
          </a:bodyPr>
          <a:lstStyle/>
          <a:p>
            <a:pPr algn="r"/>
            <a:r>
              <a:rPr lang="en-US" sz="2800" b="1"/>
              <a:t>Abs.</a:t>
            </a:r>
          </a:p>
          <a:p>
            <a:pPr algn="r"/>
            <a:r>
              <a:rPr lang="en-US" sz="2800" b="1"/>
              <a:t>Error</a:t>
            </a:r>
          </a:p>
          <a:p>
            <a:pPr algn="r"/>
            <a:r>
              <a:rPr lang="en-US" sz="2800"/>
              <a:t>3.406</a:t>
            </a:r>
          </a:p>
          <a:p>
            <a:pPr algn="r"/>
            <a:r>
              <a:rPr lang="en-US" sz="2800"/>
              <a:t> 3.401</a:t>
            </a:r>
          </a:p>
          <a:p>
            <a:pPr algn="r"/>
            <a:r>
              <a:rPr lang="en-US" sz="2800"/>
              <a:t> 3.691</a:t>
            </a:r>
          </a:p>
          <a:p>
            <a:pPr algn="r"/>
            <a:r>
              <a:rPr lang="en-US" sz="2800"/>
              <a:t> 3.275</a:t>
            </a:r>
          </a:p>
          <a:p>
            <a:pPr algn="r"/>
            <a:endParaRPr lang="en-US" sz="2800"/>
          </a:p>
          <a:p>
            <a:pPr algn="r"/>
            <a:r>
              <a:rPr lang="en-US" sz="2800"/>
              <a:t> 3.639</a:t>
            </a:r>
          </a:p>
          <a:p>
            <a:pPr algn="r"/>
            <a:r>
              <a:rPr lang="en-US" sz="2800"/>
              <a:t> 3.583</a:t>
            </a:r>
          </a:p>
          <a:p>
            <a:pPr algn="r"/>
            <a:r>
              <a:rPr lang="en-US" sz="2800"/>
              <a:t> 3.848</a:t>
            </a:r>
          </a:p>
          <a:p>
            <a:pPr algn="r"/>
            <a:r>
              <a:rPr lang="en-US" sz="2800"/>
              <a:t> 3.421</a:t>
            </a:r>
          </a:p>
          <a:p>
            <a:pPr algn="r"/>
            <a:endParaRPr lang="en-US" sz="2800"/>
          </a:p>
          <a:p>
            <a:pPr algn="r"/>
            <a:r>
              <a:rPr lang="en-US" sz="2800"/>
              <a:t> 3.200</a:t>
            </a:r>
          </a:p>
          <a:p>
            <a:pPr algn="r"/>
            <a:r>
              <a:rPr lang="en-US" sz="2800"/>
              <a:t> 3.425</a:t>
            </a:r>
          </a:p>
          <a:p>
            <a:pPr algn="r"/>
            <a:r>
              <a:rPr lang="en-US" sz="2800"/>
              <a:t> 3.774</a:t>
            </a:r>
          </a:p>
          <a:p>
            <a:pPr algn="r"/>
            <a:r>
              <a:rPr lang="en-US" sz="2800"/>
              <a:t> 3.291</a:t>
            </a:r>
          </a:p>
        </p:txBody>
      </p:sp>
      <p:sp>
        <p:nvSpPr>
          <p:cNvPr id="1080" name="Text Box 790"/>
          <p:cNvSpPr txBox="1">
            <a:spLocks noChangeArrowheads="1"/>
          </p:cNvSpPr>
          <p:nvPr/>
        </p:nvSpPr>
        <p:spPr bwMode="auto">
          <a:xfrm>
            <a:off x="48580675" y="19531013"/>
            <a:ext cx="1547813" cy="7443787"/>
          </a:xfrm>
          <a:prstGeom prst="rect">
            <a:avLst/>
          </a:prstGeom>
          <a:noFill/>
          <a:ln w="9525">
            <a:noFill/>
            <a:miter lim="800000"/>
            <a:headEnd/>
            <a:tailEnd/>
          </a:ln>
        </p:spPr>
        <p:txBody>
          <a:bodyPr wrap="none" lIns="116833" tIns="58416" rIns="116833" bIns="58416">
            <a:spAutoFit/>
          </a:bodyPr>
          <a:lstStyle/>
          <a:p>
            <a:pPr algn="r"/>
            <a:r>
              <a:rPr lang="en-US" sz="2800" b="1"/>
              <a:t>Abs. </a:t>
            </a:r>
          </a:p>
          <a:p>
            <a:pPr algn="r"/>
            <a:r>
              <a:rPr lang="en-US" sz="2800" b="1"/>
              <a:t>Diff. </a:t>
            </a:r>
          </a:p>
          <a:p>
            <a:pPr algn="r"/>
            <a:r>
              <a:rPr lang="en-US" sz="2800" b="1"/>
              <a:t>Current</a:t>
            </a:r>
          </a:p>
          <a:p>
            <a:pPr algn="r"/>
            <a:r>
              <a:rPr lang="pl-PL" sz="2800"/>
              <a:t>NA</a:t>
            </a:r>
            <a:endParaRPr lang="en-US" sz="2800"/>
          </a:p>
          <a:p>
            <a:pPr algn="r"/>
            <a:r>
              <a:rPr lang="pl-PL" sz="2800"/>
              <a:t> 0.305</a:t>
            </a:r>
            <a:endParaRPr lang="en-US" sz="2800"/>
          </a:p>
          <a:p>
            <a:pPr algn="r"/>
            <a:r>
              <a:rPr lang="pl-PL" sz="2800"/>
              <a:t> 1.362</a:t>
            </a:r>
            <a:endParaRPr lang="en-US" sz="2800"/>
          </a:p>
          <a:p>
            <a:pPr algn="r"/>
            <a:r>
              <a:rPr lang="pl-PL" sz="2800"/>
              <a:t> 1.786</a:t>
            </a:r>
            <a:endParaRPr lang="en-US" sz="2800"/>
          </a:p>
          <a:p>
            <a:pPr algn="r"/>
            <a:endParaRPr lang="en-US" sz="2800"/>
          </a:p>
          <a:p>
            <a:pPr algn="r"/>
            <a:r>
              <a:rPr lang="pl-PL" sz="2800"/>
              <a:t> NA</a:t>
            </a:r>
            <a:endParaRPr lang="en-US" sz="2800"/>
          </a:p>
          <a:p>
            <a:pPr algn="r"/>
            <a:r>
              <a:rPr lang="pl-PL" sz="2800"/>
              <a:t> 0.487</a:t>
            </a:r>
            <a:endParaRPr lang="en-US" sz="2800"/>
          </a:p>
          <a:p>
            <a:pPr algn="r"/>
            <a:r>
              <a:rPr lang="pl-PL" sz="2800"/>
              <a:t> 0.837</a:t>
            </a:r>
            <a:endParaRPr lang="en-US" sz="2800"/>
          </a:p>
          <a:p>
            <a:pPr algn="r"/>
            <a:r>
              <a:rPr lang="pl-PL" sz="2800"/>
              <a:t> 2.108</a:t>
            </a:r>
            <a:endParaRPr lang="en-US" sz="2800"/>
          </a:p>
          <a:p>
            <a:pPr algn="r"/>
            <a:endParaRPr lang="en-US" sz="2800"/>
          </a:p>
          <a:p>
            <a:pPr algn="r"/>
            <a:r>
              <a:rPr lang="pl-PL" sz="2800"/>
              <a:t> NA</a:t>
            </a:r>
            <a:endParaRPr lang="en-US" sz="2800"/>
          </a:p>
          <a:p>
            <a:pPr algn="r"/>
            <a:r>
              <a:rPr lang="pl-PL" sz="2800"/>
              <a:t> 0.523</a:t>
            </a:r>
            <a:endParaRPr lang="en-US" sz="2800"/>
          </a:p>
          <a:p>
            <a:pPr algn="r"/>
            <a:r>
              <a:rPr lang="pl-PL" sz="2800"/>
              <a:t> 1.851</a:t>
            </a:r>
            <a:endParaRPr lang="en-US" sz="2800"/>
          </a:p>
          <a:p>
            <a:pPr algn="r"/>
            <a:r>
              <a:rPr lang="pl-PL" sz="2800"/>
              <a:t> 1.840</a:t>
            </a:r>
            <a:endParaRPr lang="en-US" sz="2800"/>
          </a:p>
        </p:txBody>
      </p:sp>
      <p:sp>
        <p:nvSpPr>
          <p:cNvPr id="1081" name="Text Box 791"/>
          <p:cNvSpPr txBox="1">
            <a:spLocks noChangeArrowheads="1"/>
          </p:cNvSpPr>
          <p:nvPr/>
        </p:nvSpPr>
        <p:spPr bwMode="auto">
          <a:xfrm>
            <a:off x="47515463" y="19988213"/>
            <a:ext cx="1235075" cy="7013575"/>
          </a:xfrm>
          <a:prstGeom prst="rect">
            <a:avLst/>
          </a:prstGeom>
          <a:noFill/>
          <a:ln w="9525">
            <a:noFill/>
            <a:miter lim="800000"/>
            <a:headEnd/>
            <a:tailEnd/>
          </a:ln>
        </p:spPr>
        <p:txBody>
          <a:bodyPr wrap="none" lIns="116833" tIns="58416" rIns="116833" bIns="58416">
            <a:spAutoFit/>
          </a:bodyPr>
          <a:lstStyle/>
          <a:p>
            <a:pPr algn="r"/>
            <a:r>
              <a:rPr lang="en-US" sz="2800" b="1"/>
              <a:t>Root </a:t>
            </a:r>
          </a:p>
          <a:p>
            <a:pPr algn="r"/>
            <a:r>
              <a:rPr lang="en-US" sz="2800" b="1"/>
              <a:t>MSE</a:t>
            </a:r>
          </a:p>
          <a:p>
            <a:pPr algn="r"/>
            <a:r>
              <a:rPr lang="en-US" sz="2800"/>
              <a:t>5.126</a:t>
            </a:r>
          </a:p>
          <a:p>
            <a:pPr algn="r"/>
            <a:r>
              <a:rPr lang="en-US" sz="2800"/>
              <a:t> 5.020</a:t>
            </a:r>
          </a:p>
          <a:p>
            <a:pPr algn="r"/>
            <a:r>
              <a:rPr lang="en-US" sz="2800"/>
              <a:t> 5.331</a:t>
            </a:r>
          </a:p>
          <a:p>
            <a:pPr algn="r"/>
            <a:r>
              <a:rPr lang="en-US" sz="2800"/>
              <a:t> 4.516</a:t>
            </a:r>
          </a:p>
          <a:p>
            <a:pPr algn="r"/>
            <a:endParaRPr lang="en-US" sz="2800"/>
          </a:p>
          <a:p>
            <a:pPr algn="r"/>
            <a:r>
              <a:rPr lang="en-US" sz="2800"/>
              <a:t> 5.405</a:t>
            </a:r>
          </a:p>
          <a:p>
            <a:pPr algn="r"/>
            <a:r>
              <a:rPr lang="en-US" sz="2800"/>
              <a:t> 5.320</a:t>
            </a:r>
          </a:p>
          <a:p>
            <a:pPr algn="r"/>
            <a:r>
              <a:rPr lang="en-US" sz="2800"/>
              <a:t> 5.638</a:t>
            </a:r>
          </a:p>
          <a:p>
            <a:pPr algn="r"/>
            <a:r>
              <a:rPr lang="en-US" sz="2800"/>
              <a:t> 4.724</a:t>
            </a:r>
          </a:p>
          <a:p>
            <a:pPr algn="r"/>
            <a:endParaRPr lang="en-US" sz="2800"/>
          </a:p>
          <a:p>
            <a:pPr algn="r"/>
            <a:r>
              <a:rPr lang="en-US" sz="2800"/>
              <a:t> 5.125</a:t>
            </a:r>
          </a:p>
          <a:p>
            <a:pPr algn="r"/>
            <a:r>
              <a:rPr lang="en-US" sz="2800"/>
              <a:t> 5.147</a:t>
            </a:r>
          </a:p>
          <a:p>
            <a:pPr algn="r"/>
            <a:r>
              <a:rPr lang="en-US" sz="2800"/>
              <a:t> 5.503</a:t>
            </a:r>
          </a:p>
          <a:p>
            <a:pPr algn="r"/>
            <a:r>
              <a:rPr lang="en-US" sz="2800"/>
              <a:t> 4.571</a:t>
            </a:r>
            <a:endParaRPr lang="en-US" sz="2800" b="1"/>
          </a:p>
        </p:txBody>
      </p:sp>
      <p:sp>
        <p:nvSpPr>
          <p:cNvPr id="1082" name="Line 792"/>
          <p:cNvSpPr>
            <a:spLocks noChangeShapeType="1"/>
          </p:cNvSpPr>
          <p:nvPr/>
        </p:nvSpPr>
        <p:spPr bwMode="auto">
          <a:xfrm>
            <a:off x="36271200" y="19391313"/>
            <a:ext cx="6578600" cy="0"/>
          </a:xfrm>
          <a:prstGeom prst="line">
            <a:avLst/>
          </a:prstGeom>
          <a:noFill/>
          <a:ln w="9525">
            <a:solidFill>
              <a:schemeClr val="tx1"/>
            </a:solidFill>
            <a:round/>
            <a:headEnd/>
            <a:tailEnd/>
          </a:ln>
        </p:spPr>
        <p:txBody>
          <a:bodyPr lIns="116833" tIns="58416" rIns="116833" bIns="58416"/>
          <a:lstStyle/>
          <a:p>
            <a:endParaRPr lang="en-US"/>
          </a:p>
        </p:txBody>
      </p:sp>
      <p:sp>
        <p:nvSpPr>
          <p:cNvPr id="1083" name="Line 793"/>
          <p:cNvSpPr>
            <a:spLocks noChangeShapeType="1"/>
          </p:cNvSpPr>
          <p:nvPr/>
        </p:nvSpPr>
        <p:spPr bwMode="auto">
          <a:xfrm>
            <a:off x="43472100" y="19391313"/>
            <a:ext cx="6578600" cy="0"/>
          </a:xfrm>
          <a:prstGeom prst="line">
            <a:avLst/>
          </a:prstGeom>
          <a:noFill/>
          <a:ln w="9525">
            <a:solidFill>
              <a:schemeClr val="tx1"/>
            </a:solidFill>
            <a:round/>
            <a:headEnd/>
            <a:tailEnd/>
          </a:ln>
        </p:spPr>
        <p:txBody>
          <a:bodyPr lIns="116833" tIns="58416" rIns="116833" bIns="58416"/>
          <a:lstStyle/>
          <a:p>
            <a:endParaRPr lang="en-US"/>
          </a:p>
        </p:txBody>
      </p:sp>
      <p:sp>
        <p:nvSpPr>
          <p:cNvPr id="1084" name="Text Box 794"/>
          <p:cNvSpPr txBox="1">
            <a:spLocks noChangeArrowheads="1"/>
          </p:cNvSpPr>
          <p:nvPr/>
        </p:nvSpPr>
        <p:spPr bwMode="auto">
          <a:xfrm>
            <a:off x="39552563" y="18769013"/>
            <a:ext cx="700087" cy="595312"/>
          </a:xfrm>
          <a:prstGeom prst="rect">
            <a:avLst/>
          </a:prstGeom>
          <a:noFill/>
          <a:ln w="9525">
            <a:noFill/>
            <a:miter lim="800000"/>
            <a:headEnd/>
            <a:tailEnd/>
          </a:ln>
        </p:spPr>
        <p:txBody>
          <a:bodyPr wrap="none" lIns="116833" tIns="58416" rIns="116833" bIns="58416">
            <a:spAutoFit/>
          </a:bodyPr>
          <a:lstStyle/>
          <a:p>
            <a:pPr defTabSz="6542088"/>
            <a:r>
              <a:rPr lang="en-US" sz="3100" b="1"/>
              <a:t>L1</a:t>
            </a:r>
          </a:p>
        </p:txBody>
      </p:sp>
      <p:sp>
        <p:nvSpPr>
          <p:cNvPr id="1085" name="Text Box 795"/>
          <p:cNvSpPr txBox="1">
            <a:spLocks noChangeArrowheads="1"/>
          </p:cNvSpPr>
          <p:nvPr/>
        </p:nvSpPr>
        <p:spPr bwMode="auto">
          <a:xfrm>
            <a:off x="46664563" y="18819813"/>
            <a:ext cx="700087" cy="595312"/>
          </a:xfrm>
          <a:prstGeom prst="rect">
            <a:avLst/>
          </a:prstGeom>
          <a:noFill/>
          <a:ln w="9525">
            <a:noFill/>
            <a:miter lim="800000"/>
            <a:headEnd/>
            <a:tailEnd/>
          </a:ln>
        </p:spPr>
        <p:txBody>
          <a:bodyPr wrap="none" lIns="116833" tIns="58416" rIns="116833" bIns="58416">
            <a:spAutoFit/>
          </a:bodyPr>
          <a:lstStyle/>
          <a:p>
            <a:pPr defTabSz="6542088"/>
            <a:r>
              <a:rPr lang="en-US" sz="3100" b="1"/>
              <a:t>L2</a:t>
            </a:r>
          </a:p>
        </p:txBody>
      </p:sp>
      <p:sp>
        <p:nvSpPr>
          <p:cNvPr id="1086" name="Line 796"/>
          <p:cNvSpPr>
            <a:spLocks noChangeShapeType="1"/>
          </p:cNvSpPr>
          <p:nvPr/>
        </p:nvSpPr>
        <p:spPr bwMode="auto">
          <a:xfrm>
            <a:off x="34404300" y="20878800"/>
            <a:ext cx="15824200" cy="0"/>
          </a:xfrm>
          <a:prstGeom prst="line">
            <a:avLst/>
          </a:prstGeom>
          <a:noFill/>
          <a:ln w="9525">
            <a:solidFill>
              <a:schemeClr val="tx1"/>
            </a:solidFill>
            <a:round/>
            <a:headEnd/>
            <a:tailEnd/>
          </a:ln>
        </p:spPr>
        <p:txBody>
          <a:bodyPr lIns="116833" tIns="58416" rIns="116833" bIns="58416"/>
          <a:lstStyle/>
          <a:p>
            <a:endParaRPr lang="en-US"/>
          </a:p>
        </p:txBody>
      </p:sp>
      <p:sp>
        <p:nvSpPr>
          <p:cNvPr id="1087" name="Text Box 805"/>
          <p:cNvSpPr txBox="1">
            <a:spLocks noChangeArrowheads="1"/>
          </p:cNvSpPr>
          <p:nvPr/>
        </p:nvSpPr>
        <p:spPr bwMode="auto">
          <a:xfrm rot="-5400000">
            <a:off x="34263806" y="7928769"/>
            <a:ext cx="1255713" cy="517525"/>
          </a:xfrm>
          <a:prstGeom prst="rect">
            <a:avLst/>
          </a:prstGeom>
          <a:noFill/>
          <a:ln w="9525">
            <a:noFill/>
            <a:miter lim="800000"/>
            <a:headEnd/>
            <a:tailEnd/>
          </a:ln>
        </p:spPr>
        <p:txBody>
          <a:bodyPr wrap="none" lIns="116833" tIns="58416" rIns="116833" bIns="58416">
            <a:spAutoFit/>
          </a:bodyPr>
          <a:lstStyle/>
          <a:p>
            <a:r>
              <a:rPr lang="en-US" sz="2600" b="1"/>
              <a:t>Factor</a:t>
            </a:r>
          </a:p>
        </p:txBody>
      </p:sp>
      <p:sp>
        <p:nvSpPr>
          <p:cNvPr id="1088" name="Text Box 806"/>
          <p:cNvSpPr txBox="1">
            <a:spLocks noChangeArrowheads="1"/>
          </p:cNvSpPr>
          <p:nvPr/>
        </p:nvSpPr>
        <p:spPr bwMode="auto">
          <a:xfrm>
            <a:off x="37071300" y="10875963"/>
            <a:ext cx="3471863" cy="471487"/>
          </a:xfrm>
          <a:prstGeom prst="rect">
            <a:avLst/>
          </a:prstGeom>
          <a:noFill/>
          <a:ln w="9525">
            <a:noFill/>
            <a:miter lim="800000"/>
            <a:headEnd/>
            <a:tailEnd/>
          </a:ln>
        </p:spPr>
        <p:txBody>
          <a:bodyPr wrap="none" lIns="116833" tIns="58416" rIns="116833" bIns="58416">
            <a:spAutoFit/>
          </a:bodyPr>
          <a:lstStyle/>
          <a:p>
            <a:r>
              <a:rPr lang="en-US" sz="2300" b="1"/>
              <a:t>Milking Interval (hours)</a:t>
            </a:r>
          </a:p>
        </p:txBody>
      </p:sp>
      <p:sp>
        <p:nvSpPr>
          <p:cNvPr id="1089" name="Text Box 816"/>
          <p:cNvSpPr txBox="1">
            <a:spLocks noChangeArrowheads="1"/>
          </p:cNvSpPr>
          <p:nvPr/>
        </p:nvSpPr>
        <p:spPr bwMode="auto">
          <a:xfrm>
            <a:off x="37782500" y="5829300"/>
            <a:ext cx="1663700" cy="517525"/>
          </a:xfrm>
          <a:prstGeom prst="rect">
            <a:avLst/>
          </a:prstGeom>
          <a:noFill/>
          <a:ln w="9525">
            <a:noFill/>
            <a:miter lim="800000"/>
            <a:headEnd/>
            <a:tailEnd/>
          </a:ln>
        </p:spPr>
        <p:txBody>
          <a:bodyPr wrap="none" lIns="116833" tIns="58416" rIns="116833" bIns="58416">
            <a:spAutoFit/>
          </a:bodyPr>
          <a:lstStyle/>
          <a:p>
            <a:r>
              <a:rPr lang="en-US" sz="2600" b="1"/>
              <a:t>Milking 1</a:t>
            </a:r>
          </a:p>
        </p:txBody>
      </p:sp>
      <p:sp>
        <p:nvSpPr>
          <p:cNvPr id="1090" name="Text Box 820"/>
          <p:cNvSpPr txBox="1">
            <a:spLocks noChangeArrowheads="1"/>
          </p:cNvSpPr>
          <p:nvPr/>
        </p:nvSpPr>
        <p:spPr bwMode="auto">
          <a:xfrm>
            <a:off x="17068800" y="6781800"/>
            <a:ext cx="9601200" cy="7766050"/>
          </a:xfrm>
          <a:prstGeom prst="rect">
            <a:avLst/>
          </a:prstGeom>
          <a:noFill/>
          <a:ln w="9525">
            <a:noFill/>
            <a:miter lim="800000"/>
            <a:headEnd/>
            <a:tailEnd/>
          </a:ln>
        </p:spPr>
        <p:txBody>
          <a:bodyPr lIns="116833" tIns="58416" rIns="116833" bIns="58416">
            <a:spAutoFit/>
          </a:bodyPr>
          <a:lstStyle/>
          <a:p>
            <a:pPr defTabSz="6542088">
              <a:buClr>
                <a:srgbClr val="DF8E2E"/>
              </a:buClr>
              <a:buFont typeface="Wingdings" pitchFamily="2" charset="2"/>
              <a:buChar char="Ø"/>
            </a:pPr>
            <a:r>
              <a:rPr lang="en-US" sz="3000"/>
              <a:t>Milk weights for individual milkings recorded from herds on Automatic Milk Recording (AMR) provided and compiled by DRMS, Raleigh, NC.</a:t>
            </a:r>
          </a:p>
          <a:p>
            <a:pPr defTabSz="6542088">
              <a:buClr>
                <a:srgbClr val="DF8E2E"/>
              </a:buClr>
              <a:buFont typeface="Wingdings" pitchFamily="2" charset="2"/>
              <a:buChar char="Ø"/>
            </a:pPr>
            <a:r>
              <a:rPr lang="en-US" sz="3000"/>
              <a:t>Edits were applied for reasonable data.</a:t>
            </a:r>
          </a:p>
          <a:p>
            <a:pPr defTabSz="6542088">
              <a:buClr>
                <a:srgbClr val="DF8E2E"/>
              </a:buClr>
              <a:buFont typeface="Wingdings" pitchFamily="2" charset="2"/>
              <a:buChar char="Ø"/>
            </a:pPr>
            <a:r>
              <a:rPr lang="en-US" sz="3000"/>
              <a:t>Following edits, 196,725 daily milk weight records of 2235 first lactation (L1) cows and 346,508 records of 3385 later lactation (L2) cows in 11 herds remained. </a:t>
            </a:r>
          </a:p>
          <a:p>
            <a:pPr defTabSz="6542088">
              <a:buClr>
                <a:srgbClr val="DF8E2E"/>
              </a:buClr>
              <a:buFont typeface="Wingdings" pitchFamily="2" charset="2"/>
              <a:buChar char="Ø"/>
            </a:pPr>
            <a:r>
              <a:rPr lang="en-US" sz="3000"/>
              <a:t>Previous results for 2x factors and paucity of records of other breeds (&lt;1.5%), led to combining breeds for analysis.</a:t>
            </a:r>
          </a:p>
          <a:p>
            <a:pPr defTabSz="6542088">
              <a:buClr>
                <a:srgbClr val="DF8E2E"/>
              </a:buClr>
              <a:buFont typeface="Wingdings" pitchFamily="2" charset="2"/>
              <a:buChar char="Ø"/>
            </a:pPr>
            <a:r>
              <a:rPr lang="en-US" sz="3000"/>
              <a:t>Distribution of milking intervals for Milkings 1 (morning), 2 (daytime), and 3 (evening) are in Figure 1. </a:t>
            </a:r>
          </a:p>
          <a:p>
            <a:pPr defTabSz="6542088">
              <a:buClr>
                <a:srgbClr val="DF8E2E"/>
              </a:buClr>
              <a:buFont typeface="Wingdings" pitchFamily="2" charset="2"/>
              <a:buChar char="Ø"/>
            </a:pPr>
            <a:r>
              <a:rPr lang="en-US" sz="3000"/>
              <a:t>Three methods were tested for development of factors for fat and protein yields and SCS.</a:t>
            </a:r>
          </a:p>
          <a:p>
            <a:pPr defTabSz="6542088"/>
            <a:endParaRPr lang="en-US" sz="3100"/>
          </a:p>
          <a:p>
            <a:pPr defTabSz="6542088"/>
            <a:endParaRPr lang="en-US"/>
          </a:p>
        </p:txBody>
      </p:sp>
      <p:sp>
        <p:nvSpPr>
          <p:cNvPr id="1091" name="Text Box 821"/>
          <p:cNvSpPr txBox="1">
            <a:spLocks noChangeArrowheads="1"/>
          </p:cNvSpPr>
          <p:nvPr/>
        </p:nvSpPr>
        <p:spPr bwMode="auto">
          <a:xfrm>
            <a:off x="34226500" y="28535313"/>
            <a:ext cx="16357600" cy="3240087"/>
          </a:xfrm>
          <a:prstGeom prst="rect">
            <a:avLst/>
          </a:prstGeom>
          <a:solidFill>
            <a:srgbClr val="EEC492"/>
          </a:solidFill>
          <a:ln w="9525">
            <a:noFill/>
            <a:miter lim="800000"/>
            <a:headEnd/>
            <a:tailEnd/>
          </a:ln>
        </p:spPr>
        <p:txBody>
          <a:bodyPr lIns="116833" tIns="58416" rIns="116833" bIns="58416">
            <a:spAutoFit/>
          </a:bodyPr>
          <a:lstStyle/>
          <a:p>
            <a:pPr algn="ctr" defTabSz="6542088"/>
            <a:r>
              <a:rPr lang="en-US" sz="5100" b="1"/>
              <a:t>Summary and Conclusions</a:t>
            </a:r>
          </a:p>
          <a:p>
            <a:pPr defTabSz="6542088">
              <a:lnSpc>
                <a:spcPct val="90000"/>
              </a:lnSpc>
              <a:spcBef>
                <a:spcPct val="20000"/>
              </a:spcBef>
              <a:buClr>
                <a:srgbClr val="926C3A"/>
              </a:buClr>
              <a:buFont typeface="Wingdings" pitchFamily="2" charset="2"/>
              <a:buChar char="Ø"/>
            </a:pPr>
            <a:r>
              <a:rPr lang="en-US" sz="3100"/>
              <a:t>Milking interval (AM-PM) factors, especially for L2, differ from factors presently in use for 3x milking.</a:t>
            </a:r>
          </a:p>
          <a:p>
            <a:pPr defTabSz="6542088">
              <a:lnSpc>
                <a:spcPct val="90000"/>
              </a:lnSpc>
              <a:spcBef>
                <a:spcPct val="20000"/>
              </a:spcBef>
              <a:buClr>
                <a:srgbClr val="926C3A"/>
              </a:buClr>
              <a:buFont typeface="Wingdings" pitchFamily="2" charset="2"/>
              <a:buChar char="Ø"/>
            </a:pPr>
            <a:r>
              <a:rPr lang="en-US" sz="3100"/>
              <a:t>While derived factors, especially from Method 3, performed better than current factors for these herds, testing on more herds would be beneficial before use.  Factors to estimate daily yield when two milkings are weighed are being developed and verified.  </a:t>
            </a:r>
            <a:endParaRPr lang="en-US" sz="3100" b="1"/>
          </a:p>
        </p:txBody>
      </p:sp>
      <p:sp>
        <p:nvSpPr>
          <p:cNvPr id="1092" name="Text Box 822"/>
          <p:cNvSpPr txBox="1">
            <a:spLocks noChangeArrowheads="1"/>
          </p:cNvSpPr>
          <p:nvPr/>
        </p:nvSpPr>
        <p:spPr bwMode="auto">
          <a:xfrm>
            <a:off x="16891000" y="20116800"/>
            <a:ext cx="17068800" cy="12414250"/>
          </a:xfrm>
          <a:prstGeom prst="rect">
            <a:avLst/>
          </a:prstGeom>
          <a:noFill/>
          <a:ln w="9525">
            <a:noFill/>
            <a:miter lim="800000"/>
            <a:headEnd/>
            <a:tailEnd/>
          </a:ln>
        </p:spPr>
        <p:txBody>
          <a:bodyPr lIns="116833" tIns="58416" rIns="116833" bIns="58416">
            <a:spAutoFit/>
          </a:bodyPr>
          <a:lstStyle/>
          <a:p>
            <a:pPr defTabSz="6542088">
              <a:spcBef>
                <a:spcPts val="1200"/>
              </a:spcBef>
              <a:spcAft>
                <a:spcPct val="10000"/>
              </a:spcAft>
              <a:buClr>
                <a:srgbClr val="DF8E2E"/>
              </a:buClr>
              <a:buFont typeface="Wingdings" pitchFamily="2" charset="2"/>
              <a:buChar char="Ø"/>
            </a:pPr>
            <a:r>
              <a:rPr lang="en-US" sz="4000"/>
              <a:t>From Method 1, factors for Milking 1 deviated least from those presently in use (Figure 2).</a:t>
            </a:r>
          </a:p>
          <a:p>
            <a:pPr defTabSz="6542088">
              <a:spcBef>
                <a:spcPts val="1200"/>
              </a:spcBef>
              <a:spcAft>
                <a:spcPct val="10000"/>
              </a:spcAft>
              <a:buClr>
                <a:srgbClr val="DF8E2E"/>
              </a:buClr>
              <a:buFont typeface="Wingdings" pitchFamily="2" charset="2"/>
              <a:buChar char="Ø"/>
            </a:pPr>
            <a:r>
              <a:rPr lang="en-US" sz="4000"/>
              <a:t>Estimates of factors for L1 were similar to those presently in use for Milkings 1, 2, and 3 (Figure 2).</a:t>
            </a:r>
          </a:p>
          <a:p>
            <a:pPr defTabSz="6542088">
              <a:spcBef>
                <a:spcPts val="1200"/>
              </a:spcBef>
              <a:spcAft>
                <a:spcPct val="10000"/>
              </a:spcAft>
              <a:buClr>
                <a:srgbClr val="DF8E2E"/>
              </a:buClr>
              <a:buFont typeface="Wingdings" pitchFamily="2" charset="2"/>
              <a:buChar char="Ø"/>
            </a:pPr>
            <a:r>
              <a:rPr lang="en-US" sz="4000"/>
              <a:t>Factors presently in use may overestimate daily yields from Milking 2 of L2 if the interval before that milking is long (Figure 2). </a:t>
            </a:r>
          </a:p>
          <a:p>
            <a:pPr defTabSz="6542088">
              <a:spcBef>
                <a:spcPts val="1200"/>
              </a:spcBef>
              <a:spcAft>
                <a:spcPct val="10000"/>
              </a:spcAft>
              <a:buClr>
                <a:srgbClr val="DF8E2E"/>
              </a:buClr>
              <a:buFont typeface="Wingdings" pitchFamily="2" charset="2"/>
              <a:buChar char="Ø"/>
            </a:pPr>
            <a:r>
              <a:rPr lang="en-US" sz="4000"/>
              <a:t>Factors presently in use may underestimate daily yields from Milking 3 L2 if the interval before that milking is short (Figure 2).</a:t>
            </a:r>
          </a:p>
          <a:p>
            <a:pPr defTabSz="6542088">
              <a:spcBef>
                <a:spcPts val="1200"/>
              </a:spcBef>
              <a:spcAft>
                <a:spcPct val="10000"/>
              </a:spcAft>
              <a:buClr>
                <a:srgbClr val="DF8E2E"/>
              </a:buClr>
              <a:buFont typeface="Wingdings" pitchFamily="2" charset="2"/>
              <a:buChar char="Ø"/>
            </a:pPr>
            <a:r>
              <a:rPr lang="en-US" sz="4000"/>
              <a:t>Factors estimated by Methods 1 and 2 performed similarly (Table 1).</a:t>
            </a:r>
          </a:p>
          <a:p>
            <a:pPr defTabSz="6542088">
              <a:spcBef>
                <a:spcPts val="1200"/>
              </a:spcBef>
              <a:spcAft>
                <a:spcPct val="10000"/>
              </a:spcAft>
              <a:buClr>
                <a:srgbClr val="DF8E2E"/>
              </a:buClr>
              <a:buFont typeface="Wingdings" pitchFamily="2" charset="2"/>
              <a:buChar char="Ø"/>
            </a:pPr>
            <a:r>
              <a:rPr lang="en-US" sz="4000"/>
              <a:t>Method 3 estimation of daily yield regularly resulted in stronger correlation with actual daily yields, less variation among estimates, smaller absolute errors compared to actual yields, and smaller root MSE.</a:t>
            </a:r>
          </a:p>
          <a:p>
            <a:pPr defTabSz="6542088">
              <a:spcBef>
                <a:spcPts val="1200"/>
              </a:spcBef>
              <a:spcAft>
                <a:spcPct val="10000"/>
              </a:spcAft>
              <a:buClr>
                <a:srgbClr val="DF8E2E"/>
              </a:buClr>
              <a:buFont typeface="Wingdings" pitchFamily="2" charset="2"/>
              <a:buChar char="Ø"/>
            </a:pPr>
            <a:r>
              <a:rPr lang="en-US" sz="4000"/>
              <a:t>Regression of residuals on DIM indicated need to reduce estimated daily yield with advancing DIM in most MINT classes for Milking 1 and increase estimated daily yield with advancing DIM in most MINT classes for Milking 3, with Milking 2 intermediate. Magnitude of lactation-stage co-factors were similar for L1 and L2 (Not shown).</a:t>
            </a:r>
          </a:p>
          <a:p>
            <a:pPr defTabSz="6542088">
              <a:spcAft>
                <a:spcPct val="10000"/>
              </a:spcAft>
              <a:buClr>
                <a:srgbClr val="DF8E2E"/>
              </a:buClr>
              <a:buFont typeface="Wingdings" pitchFamily="2" charset="2"/>
              <a:buChar char="Ø"/>
            </a:pPr>
            <a:endParaRPr lang="en-US" sz="3100"/>
          </a:p>
        </p:txBody>
      </p:sp>
      <p:sp>
        <p:nvSpPr>
          <p:cNvPr id="1093" name="Text Box 824"/>
          <p:cNvSpPr txBox="1">
            <a:spLocks noChangeArrowheads="1"/>
          </p:cNvSpPr>
          <p:nvPr/>
        </p:nvSpPr>
        <p:spPr bwMode="auto">
          <a:xfrm>
            <a:off x="34474150" y="17200563"/>
            <a:ext cx="16109950" cy="1317625"/>
          </a:xfrm>
          <a:prstGeom prst="rect">
            <a:avLst/>
          </a:prstGeom>
          <a:noFill/>
          <a:ln w="9525">
            <a:noFill/>
            <a:miter lim="800000"/>
            <a:headEnd/>
            <a:tailEnd/>
          </a:ln>
        </p:spPr>
        <p:txBody>
          <a:bodyPr lIns="116833" tIns="58416" rIns="116833" bIns="58416">
            <a:spAutoFit/>
          </a:bodyPr>
          <a:lstStyle/>
          <a:p>
            <a:pPr defTabSz="6542088"/>
            <a:r>
              <a:rPr lang="en-US" sz="2600" b="1"/>
              <a:t>Figure 2.  </a:t>
            </a:r>
            <a:r>
              <a:rPr lang="en-US" sz="2600"/>
              <a:t>Method 1 factors to adjust fat, protein, somatic cell score (SCS), or milk yield for milking interval from Milking 1 for first (L1) and later (L2) parities.  Current factors are indicated in black.  Red dot indicates equal milking interval.</a:t>
            </a:r>
            <a:endParaRPr lang="en-US" sz="2600" b="1"/>
          </a:p>
        </p:txBody>
      </p:sp>
      <p:sp>
        <p:nvSpPr>
          <p:cNvPr id="1094" name="Text Box 825"/>
          <p:cNvSpPr txBox="1">
            <a:spLocks noChangeArrowheads="1"/>
          </p:cNvSpPr>
          <p:nvPr/>
        </p:nvSpPr>
        <p:spPr bwMode="auto">
          <a:xfrm>
            <a:off x="34137600" y="27352625"/>
            <a:ext cx="16446500" cy="917575"/>
          </a:xfrm>
          <a:prstGeom prst="rect">
            <a:avLst/>
          </a:prstGeom>
          <a:noFill/>
          <a:ln w="9525">
            <a:noFill/>
            <a:miter lim="800000"/>
            <a:headEnd/>
            <a:tailEnd/>
          </a:ln>
        </p:spPr>
        <p:txBody>
          <a:bodyPr lIns="116833" tIns="58416" rIns="116833" bIns="58416">
            <a:spAutoFit/>
          </a:bodyPr>
          <a:lstStyle/>
          <a:p>
            <a:pPr defTabSz="6542088"/>
            <a:r>
              <a:rPr lang="en-US" sz="2600" b="1"/>
              <a:t>Table 1. </a:t>
            </a:r>
            <a:r>
              <a:rPr lang="en-US" sz="2600"/>
              <a:t>Measures of variation and goodness of estimation of daily yield from AM milking yields of fat (kg), protein (kg), and SCS by three methods for first (L1) and later (L2) parities. </a:t>
            </a:r>
          </a:p>
        </p:txBody>
      </p:sp>
      <p:graphicFrame>
        <p:nvGraphicFramePr>
          <p:cNvPr id="1028" name="Object 4"/>
          <p:cNvGraphicFramePr>
            <a:graphicFrameLocks/>
          </p:cNvGraphicFramePr>
          <p:nvPr/>
        </p:nvGraphicFramePr>
        <p:xfrm>
          <a:off x="42816463" y="5829300"/>
          <a:ext cx="7189787" cy="5667375"/>
        </p:xfrm>
        <a:graphic>
          <a:graphicData uri="http://schemas.openxmlformats.org/presentationml/2006/ole">
            <p:oleObj spid="_x0000_s1028" name="Worksheet" r:id="rId6" imgW="6162624" imgH="3705287" progId="Excel.Sheet.8">
              <p:embed/>
            </p:oleObj>
          </a:graphicData>
        </a:graphic>
      </p:graphicFrame>
      <p:sp>
        <p:nvSpPr>
          <p:cNvPr id="1095" name="Text Box 805"/>
          <p:cNvSpPr txBox="1">
            <a:spLocks noChangeArrowheads="1"/>
          </p:cNvSpPr>
          <p:nvPr/>
        </p:nvSpPr>
        <p:spPr bwMode="auto">
          <a:xfrm rot="-5400000">
            <a:off x="42409269" y="7928769"/>
            <a:ext cx="1255713" cy="517525"/>
          </a:xfrm>
          <a:prstGeom prst="rect">
            <a:avLst/>
          </a:prstGeom>
          <a:noFill/>
          <a:ln w="9525">
            <a:noFill/>
            <a:miter lim="800000"/>
            <a:headEnd/>
            <a:tailEnd/>
          </a:ln>
        </p:spPr>
        <p:txBody>
          <a:bodyPr wrap="none" lIns="116833" tIns="58416" rIns="116833" bIns="58416">
            <a:spAutoFit/>
          </a:bodyPr>
          <a:lstStyle/>
          <a:p>
            <a:r>
              <a:rPr lang="en-US" sz="2600" b="1"/>
              <a:t>Factor</a:t>
            </a:r>
          </a:p>
        </p:txBody>
      </p:sp>
      <p:sp>
        <p:nvSpPr>
          <p:cNvPr id="1096" name="Text Box 806"/>
          <p:cNvSpPr txBox="1">
            <a:spLocks noChangeArrowheads="1"/>
          </p:cNvSpPr>
          <p:nvPr/>
        </p:nvSpPr>
        <p:spPr bwMode="auto">
          <a:xfrm>
            <a:off x="45110400" y="10958513"/>
            <a:ext cx="3471863" cy="471487"/>
          </a:xfrm>
          <a:prstGeom prst="rect">
            <a:avLst/>
          </a:prstGeom>
          <a:noFill/>
          <a:ln w="9525">
            <a:noFill/>
            <a:miter lim="800000"/>
            <a:headEnd/>
            <a:tailEnd/>
          </a:ln>
        </p:spPr>
        <p:txBody>
          <a:bodyPr wrap="none" lIns="116833" tIns="58416" rIns="116833" bIns="58416">
            <a:spAutoFit/>
          </a:bodyPr>
          <a:lstStyle/>
          <a:p>
            <a:r>
              <a:rPr lang="en-US" sz="2300" b="1"/>
              <a:t>Milking Interval (hours)</a:t>
            </a:r>
          </a:p>
        </p:txBody>
      </p:sp>
      <p:sp>
        <p:nvSpPr>
          <p:cNvPr id="1097" name="Text Box 816"/>
          <p:cNvSpPr txBox="1">
            <a:spLocks noChangeArrowheads="1"/>
          </p:cNvSpPr>
          <p:nvPr/>
        </p:nvSpPr>
        <p:spPr bwMode="auto">
          <a:xfrm>
            <a:off x="45872400" y="5829300"/>
            <a:ext cx="1663700" cy="517525"/>
          </a:xfrm>
          <a:prstGeom prst="rect">
            <a:avLst/>
          </a:prstGeom>
          <a:noFill/>
          <a:ln w="9525">
            <a:noFill/>
            <a:miter lim="800000"/>
            <a:headEnd/>
            <a:tailEnd/>
          </a:ln>
        </p:spPr>
        <p:txBody>
          <a:bodyPr wrap="none" lIns="116833" tIns="58416" rIns="116833" bIns="58416">
            <a:spAutoFit/>
          </a:bodyPr>
          <a:lstStyle/>
          <a:p>
            <a:r>
              <a:rPr lang="en-US" sz="2600" b="1"/>
              <a:t>Milking 2</a:t>
            </a:r>
          </a:p>
        </p:txBody>
      </p:sp>
      <p:graphicFrame>
        <p:nvGraphicFramePr>
          <p:cNvPr id="1029" name="Object 5"/>
          <p:cNvGraphicFramePr>
            <a:graphicFrameLocks/>
          </p:cNvGraphicFramePr>
          <p:nvPr/>
        </p:nvGraphicFramePr>
        <p:xfrm>
          <a:off x="38771513" y="11544300"/>
          <a:ext cx="7356475" cy="5656263"/>
        </p:xfrm>
        <a:graphic>
          <a:graphicData uri="http://schemas.openxmlformats.org/presentationml/2006/ole">
            <p:oleObj spid="_x0000_s1029" name="Worksheet" r:id="rId7" imgW="6067408" imgH="3552904" progId="Excel.Sheet.8">
              <p:embed/>
            </p:oleObj>
          </a:graphicData>
        </a:graphic>
      </p:graphicFrame>
      <p:sp>
        <p:nvSpPr>
          <p:cNvPr id="1098" name="Text Box 805"/>
          <p:cNvSpPr txBox="1">
            <a:spLocks noChangeArrowheads="1"/>
          </p:cNvSpPr>
          <p:nvPr/>
        </p:nvSpPr>
        <p:spPr bwMode="auto">
          <a:xfrm rot="-5400000">
            <a:off x="38364319" y="13643769"/>
            <a:ext cx="1255713" cy="517525"/>
          </a:xfrm>
          <a:prstGeom prst="rect">
            <a:avLst/>
          </a:prstGeom>
          <a:noFill/>
          <a:ln w="9525">
            <a:noFill/>
            <a:miter lim="800000"/>
            <a:headEnd/>
            <a:tailEnd/>
          </a:ln>
        </p:spPr>
        <p:txBody>
          <a:bodyPr wrap="none" lIns="116833" tIns="58416" rIns="116833" bIns="58416">
            <a:spAutoFit/>
          </a:bodyPr>
          <a:lstStyle/>
          <a:p>
            <a:r>
              <a:rPr lang="en-US" sz="2600" b="1"/>
              <a:t>Factor</a:t>
            </a:r>
          </a:p>
        </p:txBody>
      </p:sp>
      <p:sp>
        <p:nvSpPr>
          <p:cNvPr id="1099" name="Text Box 806"/>
          <p:cNvSpPr txBox="1">
            <a:spLocks noChangeArrowheads="1"/>
          </p:cNvSpPr>
          <p:nvPr/>
        </p:nvSpPr>
        <p:spPr bwMode="auto">
          <a:xfrm>
            <a:off x="41171813" y="16705263"/>
            <a:ext cx="3471862" cy="471487"/>
          </a:xfrm>
          <a:prstGeom prst="rect">
            <a:avLst/>
          </a:prstGeom>
          <a:noFill/>
          <a:ln w="9525">
            <a:noFill/>
            <a:miter lim="800000"/>
            <a:headEnd/>
            <a:tailEnd/>
          </a:ln>
        </p:spPr>
        <p:txBody>
          <a:bodyPr wrap="none" lIns="116833" tIns="58416" rIns="116833" bIns="58416">
            <a:spAutoFit/>
          </a:bodyPr>
          <a:lstStyle/>
          <a:p>
            <a:r>
              <a:rPr lang="en-US" sz="2300" b="1"/>
              <a:t>Milking Interval (hours)</a:t>
            </a:r>
          </a:p>
        </p:txBody>
      </p:sp>
      <p:sp>
        <p:nvSpPr>
          <p:cNvPr id="1100" name="Text Box 816"/>
          <p:cNvSpPr txBox="1">
            <a:spLocks noChangeArrowheads="1"/>
          </p:cNvSpPr>
          <p:nvPr/>
        </p:nvSpPr>
        <p:spPr bwMode="auto">
          <a:xfrm>
            <a:off x="41871900" y="11544300"/>
            <a:ext cx="1663700" cy="517525"/>
          </a:xfrm>
          <a:prstGeom prst="rect">
            <a:avLst/>
          </a:prstGeom>
          <a:noFill/>
          <a:ln w="9525">
            <a:noFill/>
            <a:miter lim="800000"/>
            <a:headEnd/>
            <a:tailEnd/>
          </a:ln>
        </p:spPr>
        <p:txBody>
          <a:bodyPr wrap="none" lIns="116833" tIns="58416" rIns="116833" bIns="58416">
            <a:spAutoFit/>
          </a:bodyPr>
          <a:lstStyle/>
          <a:p>
            <a:r>
              <a:rPr lang="en-US" sz="2600" b="1"/>
              <a:t>Milking 3</a:t>
            </a:r>
          </a:p>
        </p:txBody>
      </p:sp>
      <p:sp>
        <p:nvSpPr>
          <p:cNvPr id="1101" name="Text Box 11"/>
          <p:cNvSpPr txBox="1">
            <a:spLocks noChangeArrowheads="1"/>
          </p:cNvSpPr>
          <p:nvPr/>
        </p:nvSpPr>
        <p:spPr bwMode="auto">
          <a:xfrm>
            <a:off x="5511800" y="323850"/>
            <a:ext cx="40627300" cy="4443413"/>
          </a:xfrm>
          <a:prstGeom prst="rect">
            <a:avLst/>
          </a:prstGeom>
          <a:noFill/>
          <a:ln w="9525">
            <a:noFill/>
            <a:miter lim="800000"/>
            <a:headEnd/>
            <a:tailEnd/>
          </a:ln>
        </p:spPr>
        <p:txBody>
          <a:bodyPr lIns="133131" tIns="66566" rIns="133131" bIns="66566">
            <a:spAutoFit/>
          </a:bodyPr>
          <a:lstStyle/>
          <a:p>
            <a:pPr algn="ctr" defTabSz="6542088"/>
            <a:r>
              <a:rPr lang="en-US" sz="8400" b="1"/>
              <a:t>Derivation of Factors to Estimate Daily Milk Yield from </a:t>
            </a:r>
          </a:p>
          <a:p>
            <a:pPr algn="ctr" defTabSz="6542088"/>
            <a:r>
              <a:rPr lang="en-US" sz="8400" b="1"/>
              <a:t>One Milking of Cows Milked Three Times Daily</a:t>
            </a:r>
          </a:p>
          <a:p>
            <a:pPr algn="ctr" defTabSz="6542088"/>
            <a:r>
              <a:rPr lang="en-US" sz="5600"/>
              <a:t>M. M. Schutz*</a:t>
            </a:r>
            <a:r>
              <a:rPr lang="en-US" sz="5600" baseline="30000"/>
              <a:t>1</a:t>
            </a:r>
            <a:r>
              <a:rPr lang="en-US" sz="5600"/>
              <a:t>, J. M. Bewley</a:t>
            </a:r>
            <a:r>
              <a:rPr lang="en-US" sz="5600" baseline="30000"/>
              <a:t>2</a:t>
            </a:r>
            <a:r>
              <a:rPr lang="en-US" sz="5600"/>
              <a:t>, and H. D. Norman</a:t>
            </a:r>
            <a:r>
              <a:rPr lang="en-US" sz="5600" baseline="30000"/>
              <a:t>3</a:t>
            </a:r>
            <a:r>
              <a:rPr lang="en-US" sz="5600"/>
              <a:t>, </a:t>
            </a:r>
          </a:p>
          <a:p>
            <a:pPr algn="ctr" defTabSz="6542088"/>
            <a:r>
              <a:rPr lang="en-US" sz="5600" baseline="30000"/>
              <a:t>1</a:t>
            </a:r>
            <a:r>
              <a:rPr lang="en-US" sz="5600" i="1"/>
              <a:t>Purdue University</a:t>
            </a:r>
            <a:r>
              <a:rPr lang="en-US" sz="5600"/>
              <a:t>, </a:t>
            </a:r>
            <a:r>
              <a:rPr lang="en-US" sz="5600" i="1"/>
              <a:t>West Lafayette, IN</a:t>
            </a:r>
            <a:r>
              <a:rPr lang="en-US" sz="5600"/>
              <a:t>, </a:t>
            </a:r>
            <a:r>
              <a:rPr lang="en-US" sz="5600" baseline="30000"/>
              <a:t>2</a:t>
            </a:r>
            <a:r>
              <a:rPr lang="en-US" sz="5600" i="1"/>
              <a:t>University of Kentucky</a:t>
            </a:r>
            <a:r>
              <a:rPr lang="en-US" sz="5600"/>
              <a:t>, </a:t>
            </a:r>
            <a:r>
              <a:rPr lang="en-US" sz="5600" i="1"/>
              <a:t>Lexington</a:t>
            </a:r>
            <a:r>
              <a:rPr lang="en-US" sz="5600"/>
              <a:t>, </a:t>
            </a:r>
            <a:r>
              <a:rPr lang="en-US" sz="5600" baseline="30000"/>
              <a:t>3</a:t>
            </a:r>
            <a:r>
              <a:rPr lang="en-US" sz="5600" i="1"/>
              <a:t>USDA-ARS</a:t>
            </a:r>
            <a:r>
              <a:rPr lang="en-US" sz="5600"/>
              <a:t>, </a:t>
            </a:r>
            <a:r>
              <a:rPr lang="en-US" sz="5600" i="1"/>
              <a:t>Beltsville, MD</a:t>
            </a:r>
            <a:r>
              <a:rPr lang="en-US" sz="5600"/>
              <a:t>.</a:t>
            </a:r>
          </a:p>
        </p:txBody>
      </p:sp>
      <p:pic>
        <p:nvPicPr>
          <p:cNvPr id="1102" name="Picture 9"/>
          <p:cNvPicPr>
            <a:picLocks noChangeAspect="1" noChangeArrowheads="1"/>
          </p:cNvPicPr>
          <p:nvPr/>
        </p:nvPicPr>
        <p:blipFill>
          <a:blip r:embed="rId8"/>
          <a:srcRect/>
          <a:stretch>
            <a:fillRect/>
          </a:stretch>
        </p:blipFill>
        <p:spPr bwMode="auto">
          <a:xfrm>
            <a:off x="46494700" y="688975"/>
            <a:ext cx="3562350" cy="3006725"/>
          </a:xfrm>
          <a:prstGeom prst="rect">
            <a:avLst/>
          </a:prstGeom>
          <a:noFill/>
          <a:ln w="9525">
            <a:noFill/>
            <a:miter lim="800000"/>
            <a:headEnd/>
            <a:tailEnd/>
          </a:ln>
        </p:spPr>
      </p:pic>
      <p:pic>
        <p:nvPicPr>
          <p:cNvPr id="1103" name="Picture 252" descr="ARS Logo">
            <a:hlinkClick r:id="rId9"/>
          </p:cNvPr>
          <p:cNvPicPr>
            <a:picLocks noChangeAspect="1" noChangeArrowheads="1"/>
          </p:cNvPicPr>
          <p:nvPr/>
        </p:nvPicPr>
        <p:blipFill>
          <a:blip r:embed="rId10"/>
          <a:srcRect/>
          <a:stretch>
            <a:fillRect/>
          </a:stretch>
        </p:blipFill>
        <p:spPr bwMode="auto">
          <a:xfrm>
            <a:off x="42938700" y="4003675"/>
            <a:ext cx="7289800" cy="1482725"/>
          </a:xfrm>
          <a:prstGeom prst="rect">
            <a:avLst/>
          </a:prstGeom>
          <a:noFill/>
          <a:ln w="9525">
            <a:noFill/>
            <a:miter lim="800000"/>
            <a:headEnd/>
            <a:tailEnd/>
          </a:ln>
        </p:spPr>
      </p:pic>
      <p:sp>
        <p:nvSpPr>
          <p:cNvPr id="1104" name="Line 254"/>
          <p:cNvSpPr>
            <a:spLocks noChangeShapeType="1"/>
          </p:cNvSpPr>
          <p:nvPr/>
        </p:nvSpPr>
        <p:spPr bwMode="auto">
          <a:xfrm>
            <a:off x="42849800" y="3775075"/>
            <a:ext cx="7289800" cy="0"/>
          </a:xfrm>
          <a:prstGeom prst="line">
            <a:avLst/>
          </a:prstGeom>
          <a:noFill/>
          <a:ln w="9525">
            <a:solidFill>
              <a:schemeClr val="tx1"/>
            </a:solidFill>
            <a:round/>
            <a:headEnd/>
            <a:tailEnd/>
          </a:ln>
        </p:spPr>
        <p:txBody>
          <a:bodyPr lIns="116833" tIns="58416" rIns="116833" bIns="58416"/>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3499</TotalTime>
  <Words>1290</Words>
  <Application>Microsoft Office PowerPoint</Application>
  <PresentationFormat>Custom</PresentationFormat>
  <Paragraphs>250</Paragraphs>
  <Slides>1</Slides>
  <Notes>0</Notes>
  <HiddenSlides>0</HiddenSlides>
  <MMClips>0</MMClips>
  <ScaleCrop>false</ScaleCrop>
  <HeadingPairs>
    <vt:vector size="8" baseType="variant">
      <vt:variant>
        <vt:lpstr>Fonts Used</vt:lpstr>
      </vt:variant>
      <vt:variant>
        <vt:i4>3</vt:i4>
      </vt:variant>
      <vt:variant>
        <vt:lpstr>Design Template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Calibri</vt:lpstr>
      <vt:lpstr>Wingdings</vt:lpstr>
      <vt:lpstr>Default Design</vt:lpstr>
      <vt:lpstr>Worksheet</vt:lpstr>
      <vt:lpstr>Microsoft Excel Chart</vt:lpstr>
      <vt:lpstr>Slide 1</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mschutz</dc:creator>
  <cp:lastModifiedBy>janice r wright</cp:lastModifiedBy>
  <cp:revision>182</cp:revision>
  <dcterms:created xsi:type="dcterms:W3CDTF">2005-03-14T21:41:53Z</dcterms:created>
  <dcterms:modified xsi:type="dcterms:W3CDTF">2010-07-20T15:18:17Z</dcterms:modified>
</cp:coreProperties>
</file>