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22"/>
  </p:notesMasterIdLst>
  <p:handoutMasterIdLst>
    <p:handoutMasterId r:id="rId23"/>
  </p:handoutMasterIdLst>
  <p:sldIdLst>
    <p:sldId id="256" r:id="rId2"/>
    <p:sldId id="587" r:id="rId3"/>
    <p:sldId id="622" r:id="rId4"/>
    <p:sldId id="588" r:id="rId5"/>
    <p:sldId id="618" r:id="rId6"/>
    <p:sldId id="589" r:id="rId7"/>
    <p:sldId id="620" r:id="rId8"/>
    <p:sldId id="621" r:id="rId9"/>
    <p:sldId id="623" r:id="rId10"/>
    <p:sldId id="629" r:id="rId11"/>
    <p:sldId id="625" r:id="rId12"/>
    <p:sldId id="631" r:id="rId13"/>
    <p:sldId id="632" r:id="rId14"/>
    <p:sldId id="627" r:id="rId15"/>
    <p:sldId id="633" r:id="rId16"/>
    <p:sldId id="634" r:id="rId17"/>
    <p:sldId id="626" r:id="rId18"/>
    <p:sldId id="624" r:id="rId19"/>
    <p:sldId id="635" r:id="rId20"/>
    <p:sldId id="630" r:id="rId21"/>
  </p:sldIdLst>
  <p:sldSz cx="9144000" cy="6858000" type="screen4x3"/>
  <p:notesSz cx="6858000" cy="9296400"/>
  <p:embeddedFontLst>
    <p:embeddedFont>
      <p:font typeface="Humnst777 BT" pitchFamily="34" charset="0"/>
      <p:regular r:id="rId24"/>
      <p:bold r:id="rId25"/>
      <p:italic r:id="rId26"/>
      <p:boldItalic r:id="rId27"/>
    </p:embeddedFont>
    <p:embeddedFont>
      <p:font typeface="Monotype Sorts" pitchFamily="2" charset="2"/>
      <p:regular r:id="rId28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66FF66"/>
    <a:srgbClr val="FF8D2F"/>
    <a:srgbClr val="FEF202"/>
    <a:srgbClr val="E62C00"/>
    <a:srgbClr val="85FFFF"/>
    <a:srgbClr val="FA3000"/>
    <a:srgbClr val="FFFF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0" autoAdjust="0"/>
    <p:restoredTop sz="99718" autoAdjust="0"/>
  </p:normalViewPr>
  <p:slideViewPr>
    <p:cSldViewPr snapToGrid="0">
      <p:cViewPr varScale="1">
        <p:scale>
          <a:sx n="75" d="100"/>
          <a:sy n="75" d="100"/>
        </p:scale>
        <p:origin x="-1062" y="-102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052" y="-96"/>
      </p:cViewPr>
      <p:guideLst>
        <p:guide orient="horz" pos="2928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4.fntdata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3E5A0300-67D5-47AE-B650-C86839440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2" tIns="46401" rIns="92802" bIns="4640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FDEA945C-FAA1-4868-8CF8-414827A66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698D71-68E7-42AB-A207-FA7EDED9FE63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684213" y="3656013"/>
            <a:ext cx="78486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endParaRPr lang="en-US" sz="2800" b="1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grpSp>
        <p:nvGrpSpPr>
          <p:cNvPr id="4" name="Group 45"/>
          <p:cNvGrpSpPr>
            <a:grpSpLocks/>
          </p:cNvGrpSpPr>
          <p:nvPr userDrawn="1"/>
        </p:nvGrpSpPr>
        <p:grpSpPr bwMode="auto">
          <a:xfrm>
            <a:off x="0" y="3198813"/>
            <a:ext cx="9144000" cy="80962"/>
            <a:chOff x="0" y="604"/>
            <a:chExt cx="5760" cy="51"/>
          </a:xfrm>
        </p:grpSpPr>
        <p:sp>
          <p:nvSpPr>
            <p:cNvPr id="5" name="Rectangle 46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Rectangle 47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7" name="Rectangle 48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7769225" cy="609600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82563"/>
            <a:ext cx="2055813" cy="297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182563"/>
            <a:ext cx="6018212" cy="297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33488"/>
            <a:ext cx="4037012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33488"/>
            <a:ext cx="4037013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33488"/>
            <a:ext cx="822642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1028" name="Group 38"/>
          <p:cNvGrpSpPr>
            <a:grpSpLocks/>
          </p:cNvGrpSpPr>
          <p:nvPr userDrawn="1"/>
        </p:nvGrpSpPr>
        <p:grpSpPr bwMode="auto">
          <a:xfrm>
            <a:off x="0" y="822325"/>
            <a:ext cx="9144000" cy="80963"/>
            <a:chOff x="0" y="604"/>
            <a:chExt cx="5760" cy="51"/>
          </a:xfrm>
        </p:grpSpPr>
        <p:sp>
          <p:nvSpPr>
            <p:cNvPr id="275491" name="Rectangle 35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5492" name="Rectangle 36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275493" name="Rectangle 37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5502" name="Text Box 46"/>
          <p:cNvSpPr txBox="1">
            <a:spLocks noChangeArrowheads="1"/>
          </p:cNvSpPr>
          <p:nvPr userDrawn="1"/>
        </p:nvSpPr>
        <p:spPr bwMode="ltGray">
          <a:xfrm>
            <a:off x="227013" y="6494463"/>
            <a:ext cx="86804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sz="1200" b="1">
                <a:cs typeface="+mn-cs"/>
              </a:rPr>
              <a:t> July 2011 ADSA </a:t>
            </a:r>
            <a:r>
              <a:rPr kumimoji="1" lang="en-US" sz="1200" b="1">
                <a:latin typeface="Humnst777 BT" pitchFamily="34" charset="0"/>
                <a:cs typeface="+mn-cs"/>
              </a:rPr>
              <a:t>(</a:t>
            </a:r>
            <a:fld id="{50438AEF-6C4B-472F-8019-53310285D114}" type="slidenum">
              <a:rPr kumimoji="1" lang="en-US" sz="1200" b="1">
                <a:latin typeface="Humnst777 BT" pitchFamily="34" charset="0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sz="1200" b="1">
                <a:latin typeface="Humnst777 BT" pitchFamily="34" charset="0"/>
                <a:cs typeface="+mn-cs"/>
              </a:rPr>
              <a:t>)                                                                                                                                            K. M. Olson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292100" indent="-292100" algn="l" rtl="0" eaLnBrk="0" fontAlgn="base" hangingPunct="0">
        <a:spcBef>
          <a:spcPct val="0"/>
        </a:spcBef>
        <a:spcAft>
          <a:spcPct val="50000"/>
        </a:spcAft>
        <a:buClr>
          <a:srgbClr val="009900"/>
        </a:buClr>
        <a:buSzPct val="67000"/>
        <a:buFont typeface="Monotype Sort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35000" indent="-228600" algn="l" rtl="0" eaLnBrk="0" fontAlgn="base" hangingPunct="0">
        <a:spcBef>
          <a:spcPct val="0"/>
        </a:spcBef>
        <a:spcAft>
          <a:spcPct val="50000"/>
        </a:spcAft>
        <a:buClr>
          <a:srgbClr val="009900"/>
        </a:buClr>
        <a:buSzPct val="80000"/>
        <a:buFont typeface="Monotype Sorts" pitchFamily="2" charset="2"/>
        <a:buChar char="w"/>
        <a:defRPr sz="2800" b="1">
          <a:solidFill>
            <a:schemeClr val="tx1"/>
          </a:solidFill>
          <a:latin typeface="+mn-lt"/>
        </a:defRPr>
      </a:lvl2pPr>
      <a:lvl3pPr marL="1206500" indent="-457200" algn="l" rtl="0" eaLnBrk="0" fontAlgn="base" hangingPunct="0">
        <a:spcBef>
          <a:spcPct val="0"/>
        </a:spcBef>
        <a:spcAft>
          <a:spcPct val="50000"/>
        </a:spcAft>
        <a:buClr>
          <a:schemeClr val="tx1"/>
        </a:buClr>
        <a:buSzPct val="120000"/>
        <a:buFont typeface="Humnst777 BT" pitchFamily="34" charset="0"/>
        <a:buChar char="−"/>
        <a:defRPr sz="2800" b="1">
          <a:solidFill>
            <a:schemeClr val="tx1"/>
          </a:solidFill>
          <a:latin typeface="+mn-lt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6713" y="611188"/>
            <a:ext cx="8777287" cy="1728787"/>
          </a:xfrm>
        </p:spPr>
        <p:txBody>
          <a:bodyPr/>
          <a:lstStyle/>
          <a:p>
            <a:pPr algn="ctr" eaLnBrk="1" hangingPunct="1">
              <a:lnSpc>
                <a:spcPct val="105000"/>
              </a:lnSpc>
              <a:tabLst>
                <a:tab pos="457200" algn="l"/>
              </a:tabLst>
            </a:pP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>
                <a:latin typeface="Arial" charset="0"/>
              </a:rPr>
              <a:t>Impacts of inclusion of foreign data in genomic evaluation of dairy cattle</a:t>
            </a:r>
          </a:p>
        </p:txBody>
      </p:sp>
      <p:sp>
        <p:nvSpPr>
          <p:cNvPr id="16386" name="Text Box 10"/>
          <p:cNvSpPr txBox="1">
            <a:spLocks noChangeArrowheads="1"/>
          </p:cNvSpPr>
          <p:nvPr/>
        </p:nvSpPr>
        <p:spPr bwMode="auto">
          <a:xfrm>
            <a:off x="84138" y="3384550"/>
            <a:ext cx="9059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K. M. Olson</a:t>
            </a:r>
            <a:r>
              <a:rPr lang="en-US" sz="2400" b="1" baseline="30000"/>
              <a:t>1</a:t>
            </a:r>
            <a:r>
              <a:rPr lang="en-US" sz="2400" b="1"/>
              <a:t>, P. M. VanRaden</a:t>
            </a:r>
            <a:r>
              <a:rPr lang="en-US" sz="2400" b="1" baseline="30000"/>
              <a:t>2</a:t>
            </a:r>
            <a:r>
              <a:rPr lang="en-US" sz="2400" b="1"/>
              <a:t> , D. J. Null</a:t>
            </a:r>
            <a:r>
              <a:rPr lang="en-US" sz="2400" b="1" baseline="30000"/>
              <a:t>2</a:t>
            </a:r>
            <a:r>
              <a:rPr lang="en-US" sz="2400" b="1"/>
              <a:t>, and M. E. Tooker</a:t>
            </a:r>
            <a:r>
              <a:rPr lang="en-US" sz="2400" b="1" baseline="30000"/>
              <a:t>2</a:t>
            </a:r>
            <a:r>
              <a:rPr lang="en-US"/>
              <a:t> </a:t>
            </a:r>
          </a:p>
        </p:txBody>
      </p:sp>
      <p:sp>
        <p:nvSpPr>
          <p:cNvPr id="16387" name="Text Box 20"/>
          <p:cNvSpPr txBox="1">
            <a:spLocks noChangeArrowheads="1"/>
          </p:cNvSpPr>
          <p:nvPr/>
        </p:nvSpPr>
        <p:spPr bwMode="auto">
          <a:xfrm>
            <a:off x="1152525" y="4340225"/>
            <a:ext cx="59896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8" name="Text Box 21"/>
          <p:cNvSpPr txBox="1">
            <a:spLocks noChangeArrowheads="1"/>
          </p:cNvSpPr>
          <p:nvPr/>
        </p:nvSpPr>
        <p:spPr bwMode="auto">
          <a:xfrm>
            <a:off x="536575" y="4383088"/>
            <a:ext cx="48085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 baseline="30000"/>
              <a:t>1</a:t>
            </a:r>
            <a:r>
              <a:rPr lang="en-US" sz="2000" i="1"/>
              <a:t>National Association of Animal Breeders</a:t>
            </a:r>
          </a:p>
          <a:p>
            <a:r>
              <a:rPr lang="en-US" sz="2000" i="1"/>
              <a:t>Columbia, MO</a:t>
            </a:r>
          </a:p>
          <a:p>
            <a:r>
              <a:rPr lang="en-US" sz="2000" i="1" baseline="30000"/>
              <a:t>2</a:t>
            </a:r>
            <a:r>
              <a:rPr lang="en-US" sz="2000" i="1"/>
              <a:t>AIPL, ARS, USDA</a:t>
            </a:r>
          </a:p>
          <a:p>
            <a:r>
              <a:rPr lang="en-US" sz="2000" i="1"/>
              <a:t>Beltsville, MD</a:t>
            </a:r>
          </a:p>
          <a:p>
            <a:endParaRPr lang="en-US" sz="2000" i="1"/>
          </a:p>
          <a:p>
            <a:r>
              <a:rPr lang="en-US" sz="2000" i="1"/>
              <a:t> </a:t>
            </a:r>
            <a:r>
              <a:rPr lang="en-US" sz="2000"/>
              <a:t>katie.olson@ars.usda.gov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Genetic Correlations – Multi-Country</a:t>
            </a:r>
          </a:p>
        </p:txBody>
      </p:sp>
      <p:graphicFrame>
        <p:nvGraphicFramePr>
          <p:cNvPr id="1403973" name="Group 69"/>
          <p:cNvGraphicFramePr>
            <a:graphicFrameLocks noGrp="1"/>
          </p:cNvGraphicFramePr>
          <p:nvPr>
            <p:ph idx="1"/>
          </p:nvPr>
        </p:nvGraphicFramePr>
        <p:xfrm>
          <a:off x="266700" y="1233488"/>
          <a:ext cx="8039100" cy="4572000"/>
        </p:xfrm>
        <a:graphic>
          <a:graphicData uri="http://schemas.openxmlformats.org/drawingml/2006/table">
            <a:tbl>
              <a:tblPr/>
              <a:tblGrid>
                <a:gridCol w="3086100"/>
                <a:gridCol w="2540000"/>
                <a:gridCol w="2413000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Brown Swiss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Holstein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Productive Life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Dtr. Preg.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Sire Calving 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Gains in reliability - Brown Swiss</a:t>
            </a:r>
          </a:p>
        </p:txBody>
      </p:sp>
      <p:graphicFrame>
        <p:nvGraphicFramePr>
          <p:cNvPr id="1398888" name="Group 104"/>
          <p:cNvGraphicFramePr>
            <a:graphicFrameLocks noGrp="1"/>
          </p:cNvGraphicFramePr>
          <p:nvPr>
            <p:ph idx="1"/>
          </p:nvPr>
        </p:nvGraphicFramePr>
        <p:xfrm>
          <a:off x="266700" y="1233488"/>
          <a:ext cx="4838700" cy="4572000"/>
        </p:xfrm>
        <a:graphic>
          <a:graphicData uri="http://schemas.openxmlformats.org/drawingml/2006/table">
            <a:tbl>
              <a:tblPr/>
              <a:tblGrid>
                <a:gridCol w="3149600"/>
                <a:gridCol w="1689100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Domestic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Productive Life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Dtr. Preg.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Sire Calving 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Gains in reliability - Brown Swiss</a:t>
            </a:r>
          </a:p>
        </p:txBody>
      </p:sp>
      <p:graphicFrame>
        <p:nvGraphicFramePr>
          <p:cNvPr id="1406012" name="Group 60"/>
          <p:cNvGraphicFramePr>
            <a:graphicFrameLocks noGrp="1"/>
          </p:cNvGraphicFramePr>
          <p:nvPr>
            <p:ph idx="1"/>
          </p:nvPr>
        </p:nvGraphicFramePr>
        <p:xfrm>
          <a:off x="266700" y="1233488"/>
          <a:ext cx="6515100" cy="4937125"/>
        </p:xfrm>
        <a:graphic>
          <a:graphicData uri="http://schemas.openxmlformats.org/drawingml/2006/table">
            <a:tbl>
              <a:tblPr/>
              <a:tblGrid>
                <a:gridCol w="3149600"/>
                <a:gridCol w="1689100"/>
                <a:gridCol w="1676400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Domestic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Productive Life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Dtr. Preg.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Sire Calving 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Gains in reliability - Brown Swiss</a:t>
            </a:r>
          </a:p>
        </p:txBody>
      </p:sp>
      <p:graphicFrame>
        <p:nvGraphicFramePr>
          <p:cNvPr id="1406979" name="Group 3"/>
          <p:cNvGraphicFramePr>
            <a:graphicFrameLocks noGrp="1"/>
          </p:cNvGraphicFramePr>
          <p:nvPr>
            <p:ph idx="1"/>
          </p:nvPr>
        </p:nvGraphicFramePr>
        <p:xfrm>
          <a:off x="266700" y="1233488"/>
          <a:ext cx="8662988" cy="4937125"/>
        </p:xfrm>
        <a:graphic>
          <a:graphicData uri="http://schemas.openxmlformats.org/drawingml/2006/table">
            <a:tbl>
              <a:tblPr/>
              <a:tblGrid>
                <a:gridCol w="3149600"/>
                <a:gridCol w="1689100"/>
                <a:gridCol w="1676400"/>
                <a:gridCol w="2147888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Domestic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Multi-Country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Productive Life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Dtr. Preg.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Sire Calving 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Gains in reliability - Holstein</a:t>
            </a:r>
          </a:p>
        </p:txBody>
      </p:sp>
      <p:graphicFrame>
        <p:nvGraphicFramePr>
          <p:cNvPr id="1401916" name="Group 60"/>
          <p:cNvGraphicFramePr>
            <a:graphicFrameLocks noGrp="1"/>
          </p:cNvGraphicFramePr>
          <p:nvPr>
            <p:ph idx="1"/>
          </p:nvPr>
        </p:nvGraphicFramePr>
        <p:xfrm>
          <a:off x="266700" y="1233488"/>
          <a:ext cx="4838700" cy="4572000"/>
        </p:xfrm>
        <a:graphic>
          <a:graphicData uri="http://schemas.openxmlformats.org/drawingml/2006/table">
            <a:tbl>
              <a:tblPr/>
              <a:tblGrid>
                <a:gridCol w="3149600"/>
                <a:gridCol w="1689100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Domestic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Productive Life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Dtr. Preg.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Sire Calving 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Gains in reliability - Holstein</a:t>
            </a:r>
          </a:p>
        </p:txBody>
      </p:sp>
      <p:graphicFrame>
        <p:nvGraphicFramePr>
          <p:cNvPr id="1408060" name="Group 60"/>
          <p:cNvGraphicFramePr>
            <a:graphicFrameLocks noGrp="1"/>
          </p:cNvGraphicFramePr>
          <p:nvPr>
            <p:ph idx="1"/>
          </p:nvPr>
        </p:nvGraphicFramePr>
        <p:xfrm>
          <a:off x="266700" y="1233488"/>
          <a:ext cx="6515100" cy="4937125"/>
        </p:xfrm>
        <a:graphic>
          <a:graphicData uri="http://schemas.openxmlformats.org/drawingml/2006/table">
            <a:tbl>
              <a:tblPr/>
              <a:tblGrid>
                <a:gridCol w="3149600"/>
                <a:gridCol w="1689100"/>
                <a:gridCol w="1676400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Domestic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Productive Life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Dtr. Preg.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Sire Calving 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Gains in reliability - Holstein</a:t>
            </a:r>
          </a:p>
        </p:txBody>
      </p:sp>
      <p:graphicFrame>
        <p:nvGraphicFramePr>
          <p:cNvPr id="1409027" name="Group 3"/>
          <p:cNvGraphicFramePr>
            <a:graphicFrameLocks noGrp="1"/>
          </p:cNvGraphicFramePr>
          <p:nvPr>
            <p:ph idx="1"/>
          </p:nvPr>
        </p:nvGraphicFramePr>
        <p:xfrm>
          <a:off x="266700" y="1233488"/>
          <a:ext cx="8662988" cy="4937125"/>
        </p:xfrm>
        <a:graphic>
          <a:graphicData uri="http://schemas.openxmlformats.org/drawingml/2006/table">
            <a:tbl>
              <a:tblPr/>
              <a:tblGrid>
                <a:gridCol w="3149600"/>
                <a:gridCol w="1689100"/>
                <a:gridCol w="1676400"/>
                <a:gridCol w="2147888"/>
              </a:tblGrid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Domestic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Multi-Country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Productive Life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Dtr. Preg. 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Final Score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Sire Calving Ease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Conclusions</a:t>
            </a:r>
          </a:p>
        </p:txBody>
      </p:sp>
      <p:sp>
        <p:nvSpPr>
          <p:cNvPr id="140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33488"/>
            <a:ext cx="8226425" cy="54848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Adding foreign bulls increased the accuracy of genomic predictions 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About 5% for Brown Swiss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2% for Holstein 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Real gains actually larger due to animals having domestic proofs 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Consistent with results from adding one country at a time (results not shown)</a:t>
            </a:r>
          </a:p>
          <a:p>
            <a:pPr eaLnBrk="1" hangingPunct="1"/>
            <a:r>
              <a:rPr lang="en-US" smtClean="0">
                <a:latin typeface="Arial" charset="0"/>
              </a:rPr>
              <a:t>Multi-trait was beneficial for Brown Swiss on most traits but was not beneficial for Holstein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08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Future Research</a:t>
            </a:r>
          </a:p>
        </p:txBody>
      </p:sp>
      <p:sp>
        <p:nvSpPr>
          <p:cNvPr id="139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33488"/>
            <a:ext cx="8226425" cy="4702175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Predicting bulls on other countries scales</a:t>
            </a:r>
          </a:p>
          <a:p>
            <a:pPr eaLnBrk="1" hangingPunct="1"/>
            <a:r>
              <a:rPr lang="en-US" smtClean="0">
                <a:latin typeface="Arial" charset="0"/>
              </a:rPr>
              <a:t>Investigate high levels of foreign data impacts</a:t>
            </a:r>
          </a:p>
          <a:p>
            <a:pPr eaLnBrk="1" hangingPunct="1"/>
            <a:r>
              <a:rPr lang="en-US" smtClean="0">
                <a:latin typeface="Arial" charset="0"/>
              </a:rPr>
              <a:t>Possible classification for multi-country categories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High correlation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Intermediate correlation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Low correlation</a:t>
            </a:r>
          </a:p>
          <a:p>
            <a:pPr lvl="1" eaLnBrk="1" hangingPunct="1">
              <a:buFont typeface="Monotype Sorts" pitchFamily="2" charset="2"/>
              <a:buNone/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77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Acknowledgements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33488"/>
            <a:ext cx="8226425" cy="5127625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Canada – Canadian Dairy Network and University of Guelph</a:t>
            </a:r>
          </a:p>
          <a:p>
            <a:pPr eaLnBrk="1" hangingPunct="1"/>
            <a:r>
              <a:rPr lang="en-US" smtClean="0">
                <a:latin typeface="Arial" charset="0"/>
              </a:rPr>
              <a:t>Italy – Associazone Nazionale Allevatori Frisona Italiana</a:t>
            </a:r>
          </a:p>
          <a:p>
            <a:pPr eaLnBrk="1" hangingPunct="1"/>
            <a:r>
              <a:rPr lang="en-US" smtClean="0">
                <a:latin typeface="Arial" charset="0"/>
              </a:rPr>
              <a:t>United Kingdom – Agriculture and Horticulture Development Board, Dairy Co division</a:t>
            </a:r>
          </a:p>
          <a:p>
            <a:pPr eaLnBrk="1" hangingPunct="1"/>
            <a:r>
              <a:rPr lang="en-US" smtClean="0">
                <a:latin typeface="Arial" charset="0"/>
              </a:rPr>
              <a:t>Switzerland – Swiss Brown Cattle Breeders’ Federation</a:t>
            </a:r>
          </a:p>
          <a:p>
            <a:pPr eaLnBrk="1" hangingPunct="1"/>
            <a:r>
              <a:rPr lang="en-US" smtClean="0">
                <a:latin typeface="Arial" charset="0"/>
              </a:rPr>
              <a:t>Germany – Bavarian State Research Center for Agriculture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Background</a:t>
            </a:r>
          </a:p>
        </p:txBody>
      </p:sp>
      <p:sp>
        <p:nvSpPr>
          <p:cNvPr id="133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33488"/>
            <a:ext cx="8226425" cy="512921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Genomic evaluations accuracy increases with additional predictor animals</a:t>
            </a:r>
          </a:p>
          <a:p>
            <a:pPr eaLnBrk="1" hangingPunct="1"/>
            <a:r>
              <a:rPr lang="en-US" smtClean="0">
                <a:latin typeface="Arial" charset="0"/>
              </a:rPr>
              <a:t>Some breeds with smaller population rely on genetic information from foreign populations</a:t>
            </a:r>
          </a:p>
          <a:p>
            <a:pPr eaLnBrk="1" hangingPunct="1"/>
            <a:r>
              <a:rPr lang="en-US" smtClean="0">
                <a:latin typeface="Arial" charset="0"/>
              </a:rPr>
              <a:t>Work across country borders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North America Alliance/Partners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EuroGenomics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Brown Swiss Intergenomics</a:t>
            </a:r>
          </a:p>
          <a:p>
            <a:pPr eaLnBrk="1" hangingPunct="1">
              <a:buFont typeface="Monotype Sorts" pitchFamily="2" charset="2"/>
              <a:buNone/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3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Background</a:t>
            </a:r>
          </a:p>
        </p:txBody>
      </p:sp>
      <p:sp>
        <p:nvSpPr>
          <p:cNvPr id="139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33488"/>
            <a:ext cx="8226425" cy="3417887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Large amounts of genetic information from foreign animals could degrade domestic results 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Poor genetic correlations and ties between animals from domestic country and foreign country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Traits are really different between countries</a:t>
            </a:r>
          </a:p>
        </p:txBody>
      </p:sp>
      <p:pic>
        <p:nvPicPr>
          <p:cNvPr id="19459" name="Picture 7" descr="flat glo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3450" y="5057775"/>
            <a:ext cx="31305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571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8" y="182563"/>
            <a:ext cx="8958262" cy="487362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Arial" charset="0"/>
              </a:rPr>
              <a:t>Objectives –</a:t>
            </a:r>
            <a:r>
              <a:rPr lang="en-US" sz="3200" smtClean="0"/>
              <a:t> </a:t>
            </a:r>
          </a:p>
        </p:txBody>
      </p:sp>
      <p:sp>
        <p:nvSpPr>
          <p:cNvPr id="133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33488"/>
            <a:ext cx="8226425" cy="1922462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To investigate the affect foreign data has on domestic genomic evaluations</a:t>
            </a:r>
          </a:p>
          <a:p>
            <a:pPr eaLnBrk="1" hangingPunct="1"/>
            <a:r>
              <a:rPr lang="en-US" smtClean="0">
                <a:latin typeface="Arial" charset="0"/>
              </a:rPr>
              <a:t>To investigate methods for including foreign data in genomic evaluations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73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182563"/>
            <a:ext cx="9010650" cy="487362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Arial" charset="0"/>
              </a:rPr>
              <a:t>Overview - Methods</a:t>
            </a:r>
          </a:p>
        </p:txBody>
      </p:sp>
      <p:sp>
        <p:nvSpPr>
          <p:cNvPr id="138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233488"/>
            <a:ext cx="8226425" cy="3417887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Domestic - estimated SNP effects within US proven animals only (control group)</a:t>
            </a:r>
          </a:p>
          <a:p>
            <a:pPr eaLnBrk="1" hangingPunct="1"/>
            <a:r>
              <a:rPr lang="en-US" smtClean="0">
                <a:latin typeface="Arial" charset="0"/>
              </a:rPr>
              <a:t>All Country - used a common set of SNP effects from the combined country genotypes and phenotypes</a:t>
            </a:r>
          </a:p>
          <a:p>
            <a:pPr eaLnBrk="1" hangingPunct="1"/>
            <a:r>
              <a:rPr lang="en-US" smtClean="0">
                <a:latin typeface="Arial" charset="0"/>
              </a:rPr>
              <a:t>Multi-country- used a correlated SNP effects using a multi-trait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75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173038"/>
            <a:ext cx="8682037" cy="487362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Arial" charset="0"/>
              </a:rPr>
              <a:t>Materials &amp; Methods – Animals</a:t>
            </a:r>
          </a:p>
        </p:txBody>
      </p:sp>
      <p:sp>
        <p:nvSpPr>
          <p:cNvPr id="133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198563"/>
            <a:ext cx="8226425" cy="5030787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mtClean="0">
                <a:latin typeface="Arial" charset="0"/>
              </a:rPr>
              <a:t>Animals genotyped</a:t>
            </a:r>
          </a:p>
          <a:p>
            <a:pPr lvl="1" eaLnBrk="1" hangingPunct="1">
              <a:spcAft>
                <a:spcPct val="0"/>
              </a:spcAft>
            </a:pPr>
            <a:r>
              <a:rPr lang="en-US" sz="2000" smtClean="0">
                <a:latin typeface="Arial" charset="0"/>
              </a:rPr>
              <a:t>Holsteins and Brown Swiss</a:t>
            </a:r>
          </a:p>
          <a:p>
            <a:pPr lvl="1" eaLnBrk="1" hangingPunct="1">
              <a:spcAft>
                <a:spcPct val="0"/>
              </a:spcAft>
            </a:pPr>
            <a:r>
              <a:rPr lang="en-US" sz="2000" smtClean="0">
                <a:latin typeface="Arial" charset="0"/>
              </a:rPr>
              <a:t>Used 42,503 SNP for both breeds</a:t>
            </a:r>
          </a:p>
          <a:p>
            <a:pPr lvl="1" eaLnBrk="1" hangingPunct="1">
              <a:spcAft>
                <a:spcPct val="0"/>
              </a:spcAft>
              <a:buFont typeface="Monotype Sorts" pitchFamily="2" charset="2"/>
              <a:buNone/>
            </a:pPr>
            <a:endParaRPr lang="en-US" sz="2000" smtClean="0">
              <a:latin typeface="Arial" charset="0"/>
            </a:endParaRPr>
          </a:p>
          <a:p>
            <a:pPr eaLnBrk="1" hangingPunct="1">
              <a:spcAft>
                <a:spcPct val="0"/>
              </a:spcAft>
            </a:pPr>
            <a:r>
              <a:rPr lang="en-US" smtClean="0">
                <a:latin typeface="Arial" charset="0"/>
              </a:rPr>
              <a:t>The predictor data set - animals were proven by August 2007 </a:t>
            </a:r>
          </a:p>
          <a:p>
            <a:pPr eaLnBrk="1" hangingPunct="1">
              <a:spcAft>
                <a:spcPct val="0"/>
              </a:spcAft>
              <a:buFont typeface="Monotype Sorts" pitchFamily="2" charset="2"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spcAft>
                <a:spcPct val="0"/>
              </a:spcAft>
            </a:pPr>
            <a:r>
              <a:rPr lang="en-US" smtClean="0">
                <a:latin typeface="Arial" charset="0"/>
              </a:rPr>
              <a:t>The validation data set - animals were unproven as of August 2007 and proven by June 2011 (Holsteins) or Jan. 2011 (Brown Swiss)</a:t>
            </a:r>
          </a:p>
          <a:p>
            <a:pPr eaLnBrk="1" hangingPunct="1">
              <a:spcAft>
                <a:spcPct val="0"/>
              </a:spcAft>
              <a:buFont typeface="Monotype Sorts" pitchFamily="2" charset="2"/>
              <a:buNone/>
            </a:pPr>
            <a:endParaRPr lang="en-US" sz="1000" smtClean="0">
              <a:latin typeface="Arial" charset="0"/>
            </a:endParaRPr>
          </a:p>
          <a:p>
            <a:pPr lvl="1" eaLnBrk="1" hangingPunct="1">
              <a:spcAft>
                <a:spcPct val="0"/>
              </a:spcAft>
            </a:pPr>
            <a:r>
              <a:rPr lang="en-US" sz="2000" smtClean="0">
                <a:latin typeface="Arial" charset="0"/>
              </a:rPr>
              <a:t>Holsteins – 3,812</a:t>
            </a:r>
          </a:p>
          <a:p>
            <a:pPr lvl="1" eaLnBrk="1" hangingPunct="1">
              <a:spcAft>
                <a:spcPct val="0"/>
              </a:spcAft>
            </a:pPr>
            <a:r>
              <a:rPr lang="en-US" sz="2000" smtClean="0">
                <a:latin typeface="Arial" charset="0"/>
              </a:rPr>
              <a:t>Brown Swiss - 115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3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Materials and Methods</a:t>
            </a:r>
          </a:p>
        </p:txBody>
      </p:sp>
      <p:sp>
        <p:nvSpPr>
          <p:cNvPr id="139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074738"/>
            <a:ext cx="8226425" cy="6002337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Breeds were analyzed separately</a:t>
            </a:r>
          </a:p>
          <a:p>
            <a:pPr eaLnBrk="1" hangingPunct="1"/>
            <a:r>
              <a:rPr lang="en-US" smtClean="0">
                <a:latin typeface="Arial" charset="0"/>
              </a:rPr>
              <a:t>Domestic Only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latin typeface="Arial" charset="0"/>
              </a:rPr>
              <a:t>US proven animals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smtClean="0">
                <a:latin typeface="Arial" charset="0"/>
              </a:rPr>
              <a:t>9,063 Holsteins and 741 Brown Swiss</a:t>
            </a:r>
          </a:p>
          <a:p>
            <a:pPr eaLnBrk="1" hangingPunct="1"/>
            <a:r>
              <a:rPr lang="en-US" smtClean="0">
                <a:latin typeface="Arial" charset="0"/>
              </a:rPr>
              <a:t>All Country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>
                <a:latin typeface="Arial" charset="0"/>
              </a:rPr>
              <a:t>All predictor animals treated as one population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400" smtClean="0">
                <a:latin typeface="Arial" charset="0"/>
              </a:rPr>
              <a:t>There were 12,656 predictor animals for Holstein and 1,473 for Brown Swiss 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Foreign bulls phenotype information was obtained through Interbull</a:t>
            </a:r>
          </a:p>
          <a:p>
            <a:pPr eaLnBrk="1" hangingPunct="1">
              <a:buFont typeface="Monotype Sorts" pitchFamily="2" charset="2"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buFont typeface="Monotype Sort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6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Multi-Country Method</a:t>
            </a:r>
          </a:p>
        </p:txBody>
      </p:sp>
      <p:sp>
        <p:nvSpPr>
          <p:cNvPr id="139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074738"/>
            <a:ext cx="8477250" cy="5127625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Two categories by trait – Domestic or Foreign</a:t>
            </a:r>
          </a:p>
          <a:p>
            <a:pPr eaLnBrk="1" hangingPunct="1"/>
            <a:r>
              <a:rPr lang="en-US" smtClean="0">
                <a:latin typeface="Arial" charset="0"/>
              </a:rPr>
              <a:t>Bulls with US daughters considered domestic </a:t>
            </a:r>
          </a:p>
          <a:p>
            <a:pPr eaLnBrk="1" hangingPunct="1"/>
            <a:r>
              <a:rPr lang="en-US" smtClean="0">
                <a:latin typeface="Arial" charset="0"/>
              </a:rPr>
              <a:t>Genetic correlations were determined as weighted average of genetic correlations from Interbull</a:t>
            </a:r>
          </a:p>
          <a:p>
            <a:pPr eaLnBrk="1" hangingPunct="1"/>
            <a:r>
              <a:rPr lang="en-US" smtClean="0">
                <a:latin typeface="Arial" charset="0"/>
              </a:rPr>
              <a:t>Brown Swiss had 50% Foreign animals in predictor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Germany, Austria, and Switzerland accounted for 80% of the foreign information in Brown Swiss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46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Holstein Predictor Pop. (non-US dtrs)</a:t>
            </a:r>
          </a:p>
        </p:txBody>
      </p:sp>
      <p:sp>
        <p:nvSpPr>
          <p:cNvPr id="25602" name="Text Box 16"/>
          <p:cNvSpPr txBox="1">
            <a:spLocks noChangeArrowheads="1"/>
          </p:cNvSpPr>
          <p:nvPr/>
        </p:nvSpPr>
        <p:spPr bwMode="auto">
          <a:xfrm>
            <a:off x="1066800" y="5318125"/>
            <a:ext cx="1514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Canada</a:t>
            </a:r>
          </a:p>
          <a:p>
            <a:pPr algn="ctr"/>
            <a:r>
              <a:rPr lang="en-US" sz="2400"/>
              <a:t>1,321</a:t>
            </a:r>
          </a:p>
        </p:txBody>
      </p:sp>
      <p:sp>
        <p:nvSpPr>
          <p:cNvPr id="25603" name="Text Box 17"/>
          <p:cNvSpPr txBox="1">
            <a:spLocks noChangeArrowheads="1"/>
          </p:cNvSpPr>
          <p:nvPr/>
        </p:nvSpPr>
        <p:spPr bwMode="auto">
          <a:xfrm>
            <a:off x="7720013" y="5411788"/>
            <a:ext cx="1031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Italy</a:t>
            </a:r>
          </a:p>
          <a:p>
            <a:pPr algn="ctr"/>
            <a:r>
              <a:rPr lang="en-US" sz="2400"/>
              <a:t>1,677</a:t>
            </a:r>
          </a:p>
        </p:txBody>
      </p:sp>
      <p:sp>
        <p:nvSpPr>
          <p:cNvPr id="25604" name="Text Box 18"/>
          <p:cNvSpPr txBox="1">
            <a:spLocks noChangeArrowheads="1"/>
          </p:cNvSpPr>
          <p:nvPr/>
        </p:nvSpPr>
        <p:spPr bwMode="auto">
          <a:xfrm>
            <a:off x="3994150" y="5362575"/>
            <a:ext cx="2243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Great Britain</a:t>
            </a:r>
          </a:p>
          <a:p>
            <a:pPr algn="ctr"/>
            <a:r>
              <a:rPr lang="en-US" sz="2400"/>
              <a:t>247</a:t>
            </a:r>
          </a:p>
        </p:txBody>
      </p:sp>
      <p:pic>
        <p:nvPicPr>
          <p:cNvPr id="25605" name="Picture 2" descr="File:Map of Italy blank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5563" y="2136775"/>
            <a:ext cx="2435225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2" descr="File:Canada provinces englis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27225"/>
            <a:ext cx="3713163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6" descr="File:BIThumbMap Blan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1125" y="1782763"/>
            <a:ext cx="210502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15925" y="1238250"/>
            <a:ext cx="894873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5000"/>
              </a:lnSpc>
              <a:buFontTx/>
              <a:buChar char="-"/>
            </a:pPr>
            <a:r>
              <a:rPr lang="en-US" sz="2400"/>
              <a:t>3,593 animals in the Holstein predictor population that </a:t>
            </a:r>
          </a:p>
          <a:p>
            <a:pPr>
              <a:lnSpc>
                <a:spcPct val="55000"/>
              </a:lnSpc>
            </a:pPr>
            <a:r>
              <a:rPr lang="en-US" sz="2400"/>
              <a:t> had no US information</a:t>
            </a:r>
            <a:r>
              <a:rPr lang="en-US" sz="2800"/>
              <a:t> </a:t>
            </a:r>
            <a:r>
              <a:rPr lang="en-US" sz="2400"/>
              <a:t>(28% of the total predictor)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h08">
  <a:themeElements>
    <a:clrScheme name="smh08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Settings\asanders\Application Data\Microsoft\Templates\pvr02.pot</Template>
  <TotalTime>85756</TotalTime>
  <Words>749</Words>
  <Application>Microsoft PowerPoint</Application>
  <PresentationFormat>On-screen Show (4:3)</PresentationFormat>
  <Paragraphs>300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Humnst777 BT</vt:lpstr>
      <vt:lpstr>Monotype Sorts</vt:lpstr>
      <vt:lpstr>Wingdings</vt:lpstr>
      <vt:lpstr>smh08</vt:lpstr>
      <vt:lpstr>smh08</vt:lpstr>
      <vt:lpstr> Impacts of inclusion of foreign data in genomic evaluation of dairy cattle</vt:lpstr>
      <vt:lpstr>Background</vt:lpstr>
      <vt:lpstr>Background</vt:lpstr>
      <vt:lpstr>Objectives – </vt:lpstr>
      <vt:lpstr>Overview - Methods</vt:lpstr>
      <vt:lpstr>Materials &amp; Methods – Animals</vt:lpstr>
      <vt:lpstr>Materials and Methods</vt:lpstr>
      <vt:lpstr>Multi-Country Method</vt:lpstr>
      <vt:lpstr>Holstein Predictor Pop. (non-US dtrs)</vt:lpstr>
      <vt:lpstr>Genetic Correlations – Multi-Country</vt:lpstr>
      <vt:lpstr>Gains in reliability - Brown Swiss</vt:lpstr>
      <vt:lpstr>Gains in reliability - Brown Swiss</vt:lpstr>
      <vt:lpstr>Gains in reliability - Brown Swiss</vt:lpstr>
      <vt:lpstr>Gains in reliability - Holstein</vt:lpstr>
      <vt:lpstr>Gains in reliability - Holstein</vt:lpstr>
      <vt:lpstr>Gains in reliability - Holstein</vt:lpstr>
      <vt:lpstr>Conclusions</vt:lpstr>
      <vt:lpstr>Future Research</vt:lpstr>
      <vt:lpstr>Acknowledgements</vt:lpstr>
      <vt:lpstr>Questions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International Dairy Sire Proofs</dc:subject>
  <dc:creator>Admin</dc:creator>
  <cp:keywords>Dairy, International, Sire evaluations</cp:keywords>
  <cp:lastModifiedBy>kmolson</cp:lastModifiedBy>
  <cp:revision>461</cp:revision>
  <cp:lastPrinted>2001-08-24T14:44:42Z</cp:lastPrinted>
  <dcterms:created xsi:type="dcterms:W3CDTF">2002-07-16T13:01:30Z</dcterms:created>
  <dcterms:modified xsi:type="dcterms:W3CDTF">2011-07-08T21:02:03Z</dcterms:modified>
  <cp:category>Interbull</cp:category>
</cp:coreProperties>
</file>