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51206400" cy="38404800"/>
  <p:notesSz cx="9296400" cy="7010400"/>
  <p:defaultTextStyle>
    <a:defPPr>
      <a:defRPr lang="en-US"/>
    </a:defPPr>
    <a:lvl1pPr algn="l" rtl="0" fontAlgn="base">
      <a:spcBef>
        <a:spcPct val="0"/>
      </a:spcBef>
      <a:spcAft>
        <a:spcPct val="0"/>
      </a:spcAft>
      <a:defRPr sz="3200" kern="1200" baseline="30000">
        <a:solidFill>
          <a:schemeClr val="tx1"/>
        </a:solidFill>
        <a:latin typeface="Trebuchet MS" pitchFamily="34" charset="0"/>
        <a:ea typeface="+mn-ea"/>
        <a:cs typeface="+mn-cs"/>
      </a:defRPr>
    </a:lvl1pPr>
    <a:lvl2pPr marL="457200" algn="l" rtl="0" fontAlgn="base">
      <a:spcBef>
        <a:spcPct val="0"/>
      </a:spcBef>
      <a:spcAft>
        <a:spcPct val="0"/>
      </a:spcAft>
      <a:defRPr sz="3200" kern="1200" baseline="30000">
        <a:solidFill>
          <a:schemeClr val="tx1"/>
        </a:solidFill>
        <a:latin typeface="Trebuchet MS" pitchFamily="34" charset="0"/>
        <a:ea typeface="+mn-ea"/>
        <a:cs typeface="+mn-cs"/>
      </a:defRPr>
    </a:lvl2pPr>
    <a:lvl3pPr marL="914400" algn="l" rtl="0" fontAlgn="base">
      <a:spcBef>
        <a:spcPct val="0"/>
      </a:spcBef>
      <a:spcAft>
        <a:spcPct val="0"/>
      </a:spcAft>
      <a:defRPr sz="3200" kern="1200" baseline="30000">
        <a:solidFill>
          <a:schemeClr val="tx1"/>
        </a:solidFill>
        <a:latin typeface="Trebuchet MS" pitchFamily="34" charset="0"/>
        <a:ea typeface="+mn-ea"/>
        <a:cs typeface="+mn-cs"/>
      </a:defRPr>
    </a:lvl3pPr>
    <a:lvl4pPr marL="1371600" algn="l" rtl="0" fontAlgn="base">
      <a:spcBef>
        <a:spcPct val="0"/>
      </a:spcBef>
      <a:spcAft>
        <a:spcPct val="0"/>
      </a:spcAft>
      <a:defRPr sz="3200" kern="1200" baseline="30000">
        <a:solidFill>
          <a:schemeClr val="tx1"/>
        </a:solidFill>
        <a:latin typeface="Trebuchet MS" pitchFamily="34" charset="0"/>
        <a:ea typeface="+mn-ea"/>
        <a:cs typeface="+mn-cs"/>
      </a:defRPr>
    </a:lvl4pPr>
    <a:lvl5pPr marL="1828800" algn="l" rtl="0" fontAlgn="base">
      <a:spcBef>
        <a:spcPct val="0"/>
      </a:spcBef>
      <a:spcAft>
        <a:spcPct val="0"/>
      </a:spcAft>
      <a:defRPr sz="3200" kern="1200" baseline="30000">
        <a:solidFill>
          <a:schemeClr val="tx1"/>
        </a:solidFill>
        <a:latin typeface="Trebuchet MS" pitchFamily="34" charset="0"/>
        <a:ea typeface="+mn-ea"/>
        <a:cs typeface="+mn-cs"/>
      </a:defRPr>
    </a:lvl5pPr>
    <a:lvl6pPr marL="2286000" algn="l" defTabSz="914400" rtl="0" eaLnBrk="1" latinLnBrk="0" hangingPunct="1">
      <a:defRPr sz="3200" kern="1200" baseline="30000">
        <a:solidFill>
          <a:schemeClr val="tx1"/>
        </a:solidFill>
        <a:latin typeface="Trebuchet MS" pitchFamily="34" charset="0"/>
        <a:ea typeface="+mn-ea"/>
        <a:cs typeface="+mn-cs"/>
      </a:defRPr>
    </a:lvl6pPr>
    <a:lvl7pPr marL="2743200" algn="l" defTabSz="914400" rtl="0" eaLnBrk="1" latinLnBrk="0" hangingPunct="1">
      <a:defRPr sz="3200" kern="1200" baseline="30000">
        <a:solidFill>
          <a:schemeClr val="tx1"/>
        </a:solidFill>
        <a:latin typeface="Trebuchet MS" pitchFamily="34" charset="0"/>
        <a:ea typeface="+mn-ea"/>
        <a:cs typeface="+mn-cs"/>
      </a:defRPr>
    </a:lvl7pPr>
    <a:lvl8pPr marL="3200400" algn="l" defTabSz="914400" rtl="0" eaLnBrk="1" latinLnBrk="0" hangingPunct="1">
      <a:defRPr sz="3200" kern="1200" baseline="30000">
        <a:solidFill>
          <a:schemeClr val="tx1"/>
        </a:solidFill>
        <a:latin typeface="Trebuchet MS" pitchFamily="34" charset="0"/>
        <a:ea typeface="+mn-ea"/>
        <a:cs typeface="+mn-cs"/>
      </a:defRPr>
    </a:lvl8pPr>
    <a:lvl9pPr marL="3657600" algn="l" defTabSz="914400" rtl="0" eaLnBrk="1" latinLnBrk="0" hangingPunct="1">
      <a:defRPr sz="3200" kern="1200" baseline="30000">
        <a:solidFill>
          <a:schemeClr val="tx1"/>
        </a:solidFill>
        <a:latin typeface="Trebuchet MS"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rin.Connor" initials="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339933"/>
    <a:srgbClr val="00FFFF"/>
    <a:srgbClr val="990099"/>
    <a:srgbClr val="0000FF"/>
    <a:srgbClr val="FF0000"/>
    <a:srgbClr val="0033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7364" autoAdjust="0"/>
    <p:restoredTop sz="99796" autoAdjust="0"/>
  </p:normalViewPr>
  <p:slideViewPr>
    <p:cSldViewPr>
      <p:cViewPr>
        <p:scale>
          <a:sx n="20" d="100"/>
          <a:sy n="20" d="100"/>
        </p:scale>
        <p:origin x="-2148" y="-486"/>
      </p:cViewPr>
      <p:guideLst>
        <p:guide orient="horz" pos="11872"/>
        <p:guide orient="horz" pos="3752"/>
        <p:guide orient="horz" pos="4984"/>
        <p:guide orient="horz" pos="20048"/>
        <p:guide orient="horz" pos="23072"/>
        <p:guide pos="15936"/>
        <p:guide pos="576"/>
        <p:guide pos="8448"/>
        <p:guide pos="8064"/>
        <p:guide pos="16320"/>
        <p:guide pos="24192"/>
        <p:guide pos="23856"/>
        <p:guide pos="316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9" d="100"/>
          <a:sy n="79" d="100"/>
        </p:scale>
        <p:origin x="-1508" y="-68"/>
      </p:cViewPr>
      <p:guideLst>
        <p:guide orient="horz" pos="2208"/>
        <p:guide pos="292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handoutMaster" Target="handoutMasters/handout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4026639" cy="351475"/>
          </a:xfrm>
          <a:prstGeom prst="rect">
            <a:avLst/>
          </a:prstGeom>
          <a:noFill/>
          <a:ln w="9525">
            <a:noFill/>
            <a:miter lim="800000"/>
            <a:headEnd/>
            <a:tailEnd/>
          </a:ln>
        </p:spPr>
        <p:txBody>
          <a:bodyPr vert="horz" wrap="square" lIns="93239" tIns="46619" rIns="93239" bIns="46619" numCol="1" anchor="t" anchorCtr="0" compatLnSpc="1">
            <a:prstTxWarp prst="textNoShape">
              <a:avLst/>
            </a:prstTxWarp>
          </a:bodyPr>
          <a:lstStyle>
            <a:lvl1pPr defTabSz="931670">
              <a:defRPr sz="1200" baseline="0"/>
            </a:lvl1pPr>
          </a:lstStyle>
          <a:p>
            <a:pPr>
              <a:defRPr/>
            </a:pPr>
            <a:endParaRPr lang="en-US" dirty="0"/>
          </a:p>
        </p:txBody>
      </p:sp>
      <p:sp>
        <p:nvSpPr>
          <p:cNvPr id="4099" name="Rectangle 1027"/>
          <p:cNvSpPr>
            <a:spLocks noGrp="1" noChangeArrowheads="1"/>
          </p:cNvSpPr>
          <p:nvPr>
            <p:ph type="dt" sz="quarter" idx="1"/>
          </p:nvPr>
        </p:nvSpPr>
        <p:spPr bwMode="auto">
          <a:xfrm>
            <a:off x="5269763" y="0"/>
            <a:ext cx="4026638" cy="351475"/>
          </a:xfrm>
          <a:prstGeom prst="rect">
            <a:avLst/>
          </a:prstGeom>
          <a:noFill/>
          <a:ln w="9525">
            <a:noFill/>
            <a:miter lim="800000"/>
            <a:headEnd/>
            <a:tailEnd/>
          </a:ln>
        </p:spPr>
        <p:txBody>
          <a:bodyPr vert="horz" wrap="square" lIns="93239" tIns="46619" rIns="93239" bIns="46619" numCol="1" anchor="t" anchorCtr="0" compatLnSpc="1">
            <a:prstTxWarp prst="textNoShape">
              <a:avLst/>
            </a:prstTxWarp>
          </a:bodyPr>
          <a:lstStyle>
            <a:lvl1pPr algn="r" defTabSz="931670">
              <a:defRPr sz="1200" baseline="0"/>
            </a:lvl1pPr>
          </a:lstStyle>
          <a:p>
            <a:pPr>
              <a:defRPr/>
            </a:pPr>
            <a:endParaRPr lang="en-US" dirty="0"/>
          </a:p>
        </p:txBody>
      </p:sp>
      <p:sp>
        <p:nvSpPr>
          <p:cNvPr id="4100" name="Rectangle 1028"/>
          <p:cNvSpPr>
            <a:spLocks noGrp="1" noChangeArrowheads="1"/>
          </p:cNvSpPr>
          <p:nvPr>
            <p:ph type="ftr" sz="quarter" idx="2"/>
          </p:nvPr>
        </p:nvSpPr>
        <p:spPr bwMode="auto">
          <a:xfrm>
            <a:off x="0" y="6658927"/>
            <a:ext cx="4026639" cy="351474"/>
          </a:xfrm>
          <a:prstGeom prst="rect">
            <a:avLst/>
          </a:prstGeom>
          <a:noFill/>
          <a:ln w="9525">
            <a:noFill/>
            <a:miter lim="800000"/>
            <a:headEnd/>
            <a:tailEnd/>
          </a:ln>
        </p:spPr>
        <p:txBody>
          <a:bodyPr vert="horz" wrap="square" lIns="93239" tIns="46619" rIns="93239" bIns="46619" numCol="1" anchor="b" anchorCtr="0" compatLnSpc="1">
            <a:prstTxWarp prst="textNoShape">
              <a:avLst/>
            </a:prstTxWarp>
          </a:bodyPr>
          <a:lstStyle>
            <a:lvl1pPr defTabSz="931670">
              <a:defRPr sz="1200" baseline="0"/>
            </a:lvl1pPr>
          </a:lstStyle>
          <a:p>
            <a:pPr>
              <a:defRPr/>
            </a:pPr>
            <a:endParaRPr lang="en-US" dirty="0"/>
          </a:p>
        </p:txBody>
      </p:sp>
      <p:sp>
        <p:nvSpPr>
          <p:cNvPr id="4101" name="Rectangle 1029"/>
          <p:cNvSpPr>
            <a:spLocks noGrp="1" noChangeArrowheads="1"/>
          </p:cNvSpPr>
          <p:nvPr>
            <p:ph type="sldNum" sz="quarter" idx="3"/>
          </p:nvPr>
        </p:nvSpPr>
        <p:spPr bwMode="auto">
          <a:xfrm>
            <a:off x="5269763" y="6658927"/>
            <a:ext cx="4026638" cy="351474"/>
          </a:xfrm>
          <a:prstGeom prst="rect">
            <a:avLst/>
          </a:prstGeom>
          <a:noFill/>
          <a:ln w="9525">
            <a:noFill/>
            <a:miter lim="800000"/>
            <a:headEnd/>
            <a:tailEnd/>
          </a:ln>
        </p:spPr>
        <p:txBody>
          <a:bodyPr vert="horz" wrap="square" lIns="93239" tIns="46619" rIns="93239" bIns="46619" numCol="1" anchor="b" anchorCtr="0" compatLnSpc="1">
            <a:prstTxWarp prst="textNoShape">
              <a:avLst/>
            </a:prstTxWarp>
          </a:bodyPr>
          <a:lstStyle>
            <a:lvl1pPr algn="r" defTabSz="931670">
              <a:defRPr sz="1200" baseline="0"/>
            </a:lvl1pPr>
          </a:lstStyle>
          <a:p>
            <a:pPr>
              <a:defRPr/>
            </a:pPr>
            <a:fld id="{A00384DA-4D28-459F-B46C-3C3C77663924}"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4" y="11931121"/>
            <a:ext cx="43526075" cy="8230658"/>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7680325" y="21761979"/>
            <a:ext cx="35845750" cy="9816042"/>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60639" y="1537229"/>
            <a:ext cx="46085125" cy="64008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560639" y="8960379"/>
            <a:ext cx="46085125" cy="25345761"/>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275" y="1537229"/>
            <a:ext cx="11520488" cy="32768911"/>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0639" y="1537229"/>
            <a:ext cx="34412237" cy="32768911"/>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60639" y="1537229"/>
            <a:ext cx="46085125" cy="64008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2560639" y="8960379"/>
            <a:ext cx="46085125" cy="25345761"/>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1" y="24679012"/>
            <a:ext cx="43526075" cy="7626879"/>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1" y="16277961"/>
            <a:ext cx="43526075" cy="840105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60639" y="1537229"/>
            <a:ext cx="46085125" cy="64008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2560638" y="8960379"/>
            <a:ext cx="22966362" cy="25345761"/>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79401" y="8960379"/>
            <a:ext cx="22966363" cy="25345761"/>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9" y="1537229"/>
            <a:ext cx="46085125" cy="64008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638" y="8597372"/>
            <a:ext cx="22625050" cy="358192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2179301"/>
            <a:ext cx="22625050" cy="2212684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775" y="8597372"/>
            <a:ext cx="22632988" cy="3581929"/>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2179301"/>
            <a:ext cx="22632988" cy="2212684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60639" y="1537229"/>
            <a:ext cx="46085125" cy="64008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529821"/>
            <a:ext cx="16846550" cy="6506369"/>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19963" y="1529821"/>
            <a:ext cx="28625800" cy="32776319"/>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638" y="8036190"/>
            <a:ext cx="16846550" cy="262699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6" y="26882991"/>
            <a:ext cx="30724475" cy="3174471"/>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176" y="3431912"/>
            <a:ext cx="30724475" cy="2304176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0036176" y="30057462"/>
            <a:ext cx="30724475" cy="450611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Line 7"/>
          <p:cNvSpPr>
            <a:spLocks noChangeShapeType="1"/>
          </p:cNvSpPr>
          <p:nvPr/>
        </p:nvSpPr>
        <p:spPr bwMode="auto">
          <a:xfrm>
            <a:off x="914401" y="5511800"/>
            <a:ext cx="49361725" cy="0"/>
          </a:xfrm>
          <a:prstGeom prst="line">
            <a:avLst/>
          </a:prstGeom>
          <a:noFill/>
          <a:ln w="190500" cmpd="thickThin">
            <a:solidFill>
              <a:srgbClr val="003366"/>
            </a:solidFill>
            <a:round/>
            <a:headEnd/>
            <a:tailEnd/>
          </a:ln>
          <a:effectLst/>
        </p:spPr>
        <p:txBody>
          <a:bodyPr/>
          <a:lstStyle/>
          <a:p>
            <a:pPr>
              <a:defRPr/>
            </a:pPr>
            <a:endParaRPr lang="en-US" baseline="0" dirty="0"/>
          </a:p>
        </p:txBody>
      </p:sp>
      <p:sp>
        <p:nvSpPr>
          <p:cNvPr id="1032" name="Text Box 8"/>
          <p:cNvSpPr txBox="1">
            <a:spLocks noChangeArrowheads="1"/>
          </p:cNvSpPr>
          <p:nvPr/>
        </p:nvSpPr>
        <p:spPr bwMode="auto">
          <a:xfrm>
            <a:off x="4648200" y="242623"/>
            <a:ext cx="39852600" cy="4370427"/>
          </a:xfrm>
          <a:prstGeom prst="rect">
            <a:avLst/>
          </a:prstGeom>
          <a:noFill/>
          <a:ln w="9525">
            <a:noFill/>
            <a:miter lim="800000"/>
            <a:headEnd/>
            <a:tailEnd/>
          </a:ln>
          <a:effectLst/>
        </p:spPr>
        <p:txBody>
          <a:bodyPr wrap="square" lIns="0" tIns="0" rIns="0" bIns="0">
            <a:spAutoFit/>
          </a:bodyPr>
          <a:lstStyle/>
          <a:p>
            <a:pPr algn="ctr">
              <a:spcBef>
                <a:spcPct val="20000"/>
              </a:spcBef>
              <a:defRPr/>
            </a:pPr>
            <a:r>
              <a:rPr lang="en-US" sz="12000" b="1" dirty="0">
                <a:latin typeface="Arial" pitchFamily="34" charset="0"/>
                <a:cs typeface="Arial" pitchFamily="34" charset="0"/>
              </a:rPr>
              <a:t>Genomic imputation and evaluation using </a:t>
            </a:r>
            <a:r>
              <a:rPr lang="en-US" sz="12000" b="1" dirty="0" smtClean="0">
                <a:latin typeface="Arial" pitchFamily="34" charset="0"/>
                <a:cs typeface="Arial" pitchFamily="34" charset="0"/>
              </a:rPr>
              <a:t>1074 high </a:t>
            </a:r>
            <a:r>
              <a:rPr lang="en-US" sz="12000" b="1" dirty="0">
                <a:latin typeface="Arial" pitchFamily="34" charset="0"/>
                <a:cs typeface="Arial" pitchFamily="34" charset="0"/>
              </a:rPr>
              <a:t>density Holstein genotypes</a:t>
            </a:r>
            <a:endParaRPr lang="en-US" sz="12000" b="1" i="1" baseline="0" dirty="0">
              <a:latin typeface="Arial" pitchFamily="34" charset="0"/>
              <a:cs typeface="Arial" pitchFamily="34" charset="0"/>
            </a:endParaRPr>
          </a:p>
          <a:p>
            <a:pPr algn="ctr">
              <a:spcBef>
                <a:spcPct val="20000"/>
              </a:spcBef>
              <a:defRPr/>
            </a:pPr>
            <a:r>
              <a:rPr lang="en-US" sz="8000" b="1" i="1" dirty="0">
                <a:latin typeface="Arial" pitchFamily="34" charset="0"/>
                <a:cs typeface="Arial" pitchFamily="34" charset="0"/>
              </a:rPr>
              <a:t>P. M. VanRaden</a:t>
            </a:r>
            <a:r>
              <a:rPr lang="en-US" sz="8000" b="1" i="1" baseline="50000" dirty="0">
                <a:latin typeface="Arial" pitchFamily="34" charset="0"/>
                <a:cs typeface="Arial" pitchFamily="34" charset="0"/>
              </a:rPr>
              <a:t>1</a:t>
            </a:r>
            <a:r>
              <a:rPr lang="en-US" sz="8000" b="1" i="1" dirty="0">
                <a:latin typeface="Arial" pitchFamily="34" charset="0"/>
                <a:cs typeface="Arial" pitchFamily="34" charset="0"/>
              </a:rPr>
              <a:t>, D. J. Null</a:t>
            </a:r>
            <a:r>
              <a:rPr lang="en-US" sz="8000" b="1" i="1" baseline="50000" dirty="0">
                <a:latin typeface="Arial" pitchFamily="34" charset="0"/>
                <a:cs typeface="Arial" pitchFamily="34" charset="0"/>
              </a:rPr>
              <a:t>1</a:t>
            </a:r>
            <a:r>
              <a:rPr lang="en-US" sz="8000" b="1" i="1" dirty="0">
                <a:latin typeface="Arial" pitchFamily="34" charset="0"/>
                <a:cs typeface="Arial" pitchFamily="34" charset="0"/>
              </a:rPr>
              <a:t>*, G.R. Wiggans</a:t>
            </a:r>
            <a:r>
              <a:rPr lang="en-US" sz="8000" b="1" i="1" baseline="50000" dirty="0">
                <a:latin typeface="Arial" pitchFamily="34" charset="0"/>
                <a:cs typeface="Arial" pitchFamily="34" charset="0"/>
              </a:rPr>
              <a:t>1</a:t>
            </a:r>
            <a:r>
              <a:rPr lang="en-US" sz="8000" b="1" i="1" dirty="0">
                <a:latin typeface="Arial" pitchFamily="34" charset="0"/>
                <a:cs typeface="Arial" pitchFamily="34" charset="0"/>
              </a:rPr>
              <a:t>, T.S. Sonstegard</a:t>
            </a:r>
            <a:r>
              <a:rPr lang="en-US" sz="8000" b="1" i="1" baseline="50000" dirty="0">
                <a:latin typeface="Arial" pitchFamily="34" charset="0"/>
                <a:cs typeface="Arial" pitchFamily="34" charset="0"/>
              </a:rPr>
              <a:t>2</a:t>
            </a:r>
            <a:r>
              <a:rPr lang="en-US" sz="8000" b="1" i="1" dirty="0">
                <a:latin typeface="Arial" pitchFamily="34" charset="0"/>
                <a:cs typeface="Arial" pitchFamily="34" charset="0"/>
              </a:rPr>
              <a:t>, </a:t>
            </a:r>
            <a:r>
              <a:rPr lang="en-US" sz="8000" b="1" i="1" dirty="0" smtClean="0">
                <a:latin typeface="Arial" pitchFamily="34" charset="0"/>
                <a:cs typeface="Arial" pitchFamily="34" charset="0"/>
              </a:rPr>
              <a:t>E.E</a:t>
            </a:r>
            <a:r>
              <a:rPr lang="en-US" sz="8000" b="1" i="1" dirty="0">
                <a:latin typeface="Arial" pitchFamily="34" charset="0"/>
                <a:cs typeface="Arial" pitchFamily="34" charset="0"/>
              </a:rPr>
              <a:t>. </a:t>
            </a:r>
            <a:r>
              <a:rPr lang="en-US" sz="8000" b="1" i="1" dirty="0" smtClean="0">
                <a:latin typeface="Arial" pitchFamily="34" charset="0"/>
                <a:cs typeface="Arial" pitchFamily="34" charset="0"/>
              </a:rPr>
              <a:t>Connor</a:t>
            </a:r>
            <a:r>
              <a:rPr lang="en-US" sz="8000" b="1" i="1" baseline="50000" dirty="0" smtClean="0">
                <a:latin typeface="Arial" pitchFamily="34" charset="0"/>
                <a:cs typeface="Arial" pitchFamily="34" charset="0"/>
              </a:rPr>
              <a:t>2</a:t>
            </a:r>
            <a:r>
              <a:rPr lang="en-US" sz="8000" b="1" i="1" dirty="0" smtClean="0">
                <a:latin typeface="Arial" pitchFamily="34" charset="0"/>
                <a:cs typeface="Arial" pitchFamily="34" charset="0"/>
              </a:rPr>
              <a:t>, M. Winters</a:t>
            </a:r>
            <a:r>
              <a:rPr lang="en-US" sz="8000" b="1" i="1" baseline="50000" dirty="0" smtClean="0">
                <a:latin typeface="Arial" pitchFamily="34" charset="0"/>
                <a:cs typeface="Arial" pitchFamily="34" charset="0"/>
              </a:rPr>
              <a:t>3</a:t>
            </a:r>
            <a:r>
              <a:rPr lang="en-US" sz="8000" b="1" i="1" dirty="0" smtClean="0">
                <a:latin typeface="Arial" pitchFamily="34" charset="0"/>
                <a:cs typeface="Arial" pitchFamily="34" charset="0"/>
              </a:rPr>
              <a:t>, and M. Sargolzaei</a:t>
            </a:r>
            <a:r>
              <a:rPr lang="en-US" sz="8000" b="1" i="1" baseline="50000" dirty="0" smtClean="0">
                <a:latin typeface="Arial" pitchFamily="34" charset="0"/>
                <a:cs typeface="Arial" pitchFamily="34" charset="0"/>
              </a:rPr>
              <a:t>4</a:t>
            </a:r>
            <a:endParaRPr lang="en-US" sz="8000" b="1" i="1" baseline="50000" dirty="0">
              <a:latin typeface="Arial" pitchFamily="34" charset="0"/>
              <a:cs typeface="Arial" pitchFamily="34" charset="0"/>
            </a:endParaRPr>
          </a:p>
          <a:p>
            <a:pPr algn="ctr">
              <a:spcBef>
                <a:spcPct val="20000"/>
              </a:spcBef>
              <a:defRPr/>
            </a:pPr>
            <a:r>
              <a:rPr lang="en-US" sz="5000" b="1" baseline="50000" dirty="0">
                <a:latin typeface="Arial" pitchFamily="34" charset="0"/>
                <a:cs typeface="Arial" pitchFamily="34" charset="0"/>
              </a:rPr>
              <a:t>1</a:t>
            </a:r>
            <a:r>
              <a:rPr lang="en-US" sz="5000" b="1" dirty="0">
                <a:latin typeface="Arial" pitchFamily="34" charset="0"/>
                <a:cs typeface="Arial" pitchFamily="34" charset="0"/>
              </a:rPr>
              <a:t>Animal Improvement Programs </a:t>
            </a:r>
            <a:r>
              <a:rPr lang="en-US" sz="5000" b="1" dirty="0" smtClean="0">
                <a:latin typeface="Arial" pitchFamily="34" charset="0"/>
                <a:cs typeface="Arial" pitchFamily="34" charset="0"/>
              </a:rPr>
              <a:t>Laboratory, ARS, USDA, Beltsville, MD  </a:t>
            </a:r>
            <a:r>
              <a:rPr lang="en-US" sz="5000" b="1" baseline="50000" dirty="0" smtClean="0">
                <a:latin typeface="Arial" pitchFamily="34" charset="0"/>
                <a:cs typeface="Arial" pitchFamily="34" charset="0"/>
              </a:rPr>
              <a:t>2</a:t>
            </a:r>
            <a:r>
              <a:rPr lang="en-US" sz="5000" b="1" dirty="0" smtClean="0">
                <a:latin typeface="Arial" pitchFamily="34" charset="0"/>
                <a:cs typeface="Arial" pitchFamily="34" charset="0"/>
              </a:rPr>
              <a:t>Bovine </a:t>
            </a:r>
            <a:r>
              <a:rPr lang="en-US" sz="5000" b="1" dirty="0">
                <a:latin typeface="Arial" pitchFamily="34" charset="0"/>
                <a:cs typeface="Arial" pitchFamily="34" charset="0"/>
              </a:rPr>
              <a:t>Functional Genomics Laboratory, ARS, USDA, Beltsville, </a:t>
            </a:r>
            <a:r>
              <a:rPr lang="en-US" sz="5000" b="1" dirty="0" smtClean="0">
                <a:latin typeface="Arial" pitchFamily="34" charset="0"/>
                <a:cs typeface="Arial" pitchFamily="34" charset="0"/>
              </a:rPr>
              <a:t>MD, and </a:t>
            </a:r>
          </a:p>
          <a:p>
            <a:pPr algn="ctr">
              <a:spcBef>
                <a:spcPct val="20000"/>
              </a:spcBef>
              <a:defRPr/>
            </a:pPr>
            <a:r>
              <a:rPr lang="en-US" sz="5000" b="1" baseline="50000" dirty="0" smtClean="0">
                <a:latin typeface="Arial" pitchFamily="34" charset="0"/>
                <a:cs typeface="Arial" pitchFamily="34" charset="0"/>
              </a:rPr>
              <a:t>3</a:t>
            </a:r>
            <a:r>
              <a:rPr lang="en-US" sz="5000" b="1" dirty="0" smtClean="0">
                <a:latin typeface="Arial" pitchFamily="34" charset="0"/>
                <a:cs typeface="Arial" pitchFamily="34" charset="0"/>
              </a:rPr>
              <a:t> Dairy Co Agriculture and Horticulture Development Board, Warwickshire, UK  </a:t>
            </a:r>
            <a:r>
              <a:rPr lang="en-US" sz="5000" b="1" baseline="50000" dirty="0" smtClean="0">
                <a:latin typeface="Arial" pitchFamily="34" charset="0"/>
                <a:cs typeface="Arial" pitchFamily="34" charset="0"/>
              </a:rPr>
              <a:t>4</a:t>
            </a:r>
            <a:r>
              <a:rPr lang="en-US" sz="5000" b="1" dirty="0" smtClean="0">
                <a:latin typeface="Arial" pitchFamily="34" charset="0"/>
                <a:cs typeface="Arial" pitchFamily="34" charset="0"/>
              </a:rPr>
              <a:t>Centre for Genetic Improvement of Livestock, U. Guelph, ON, Canada  </a:t>
            </a:r>
            <a:r>
              <a:rPr lang="en-US" sz="5000" b="1" baseline="0" dirty="0" smtClean="0">
                <a:latin typeface="Arial" pitchFamily="34" charset="0"/>
                <a:cs typeface="Arial" pitchFamily="34" charset="0"/>
              </a:rPr>
              <a:t> </a:t>
            </a:r>
            <a:endParaRPr lang="en-US" sz="5000" b="1" baseline="0" dirty="0">
              <a:latin typeface="Arial" pitchFamily="34" charset="0"/>
              <a:cs typeface="Arial" pitchFamily="34" charset="0"/>
            </a:endParaRPr>
          </a:p>
        </p:txBody>
      </p:sp>
      <p:sp>
        <p:nvSpPr>
          <p:cNvPr id="1035" name="Text Box 11"/>
          <p:cNvSpPr txBox="1">
            <a:spLocks noChangeArrowheads="1"/>
          </p:cNvSpPr>
          <p:nvPr userDrawn="1"/>
        </p:nvSpPr>
        <p:spPr bwMode="auto">
          <a:xfrm>
            <a:off x="838200" y="1905000"/>
            <a:ext cx="4800600" cy="2492990"/>
          </a:xfrm>
          <a:prstGeom prst="rect">
            <a:avLst/>
          </a:prstGeom>
          <a:noFill/>
          <a:ln w="9525">
            <a:noFill/>
            <a:miter lim="800000"/>
            <a:headEnd/>
            <a:tailEnd/>
          </a:ln>
          <a:effectLst/>
        </p:spPr>
        <p:txBody>
          <a:bodyPr wrap="square" lIns="0" tIns="0" rIns="0" bIns="0">
            <a:spAutoFit/>
          </a:bodyPr>
          <a:lstStyle/>
          <a:p>
            <a:pPr algn="ctr">
              <a:lnSpc>
                <a:spcPct val="90000"/>
              </a:lnSpc>
              <a:defRPr/>
            </a:pPr>
            <a:r>
              <a:rPr lang="en-US" sz="9000" baseline="0" dirty="0">
                <a:latin typeface="VAGRounded BT" pitchFamily="34" charset="0"/>
              </a:rPr>
              <a:t>Abstr. W53</a:t>
            </a:r>
          </a:p>
        </p:txBody>
      </p:sp>
      <p:pic>
        <p:nvPicPr>
          <p:cNvPr id="1030" name="Picture 12" descr="usdaars"/>
          <p:cNvPicPr>
            <a:picLocks noChangeAspect="1" noChangeArrowheads="1"/>
          </p:cNvPicPr>
          <p:nvPr userDrawn="1"/>
        </p:nvPicPr>
        <p:blipFill>
          <a:blip r:embed="rId13" cstate="print"/>
          <a:srcRect/>
          <a:stretch>
            <a:fillRect/>
          </a:stretch>
        </p:blipFill>
        <p:spPr bwMode="auto">
          <a:xfrm>
            <a:off x="44577000" y="622300"/>
            <a:ext cx="6008688" cy="4445000"/>
          </a:xfrm>
          <a:prstGeom prst="rect">
            <a:avLst/>
          </a:prstGeom>
          <a:noFill/>
          <a:ln w="9525">
            <a:noFill/>
            <a:miter lim="800000"/>
            <a:headEnd/>
            <a:tailEnd/>
          </a:ln>
        </p:spPr>
      </p:pic>
      <p:sp>
        <p:nvSpPr>
          <p:cNvPr id="1037" name="Text Box 13"/>
          <p:cNvSpPr txBox="1">
            <a:spLocks noChangeArrowheads="1"/>
          </p:cNvSpPr>
          <p:nvPr userDrawn="1"/>
        </p:nvSpPr>
        <p:spPr bwMode="auto">
          <a:xfrm>
            <a:off x="44958000" y="4000501"/>
            <a:ext cx="2057400" cy="1015663"/>
          </a:xfrm>
          <a:prstGeom prst="rect">
            <a:avLst/>
          </a:prstGeom>
          <a:noFill/>
          <a:ln w="9525">
            <a:noFill/>
            <a:miter lim="800000"/>
            <a:headEnd/>
            <a:tailEnd/>
          </a:ln>
          <a:effectLst/>
        </p:spPr>
        <p:txBody>
          <a:bodyPr>
            <a:spAutoFit/>
          </a:bodyPr>
          <a:lstStyle/>
          <a:p>
            <a:pPr>
              <a:spcBef>
                <a:spcPct val="50000"/>
              </a:spcBef>
              <a:defRPr/>
            </a:pPr>
            <a:r>
              <a:rPr lang="en-US" sz="6000" baseline="0" dirty="0">
                <a:solidFill>
                  <a:schemeClr val="bg1"/>
                </a:solidFill>
                <a:latin typeface="VAGRounded BT" pitchFamily="34" charset="0"/>
              </a:rPr>
              <a:t>2011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806950" rtl="0" eaLnBrk="0" fontAlgn="base" hangingPunct="0">
        <a:spcBef>
          <a:spcPct val="0"/>
        </a:spcBef>
        <a:spcAft>
          <a:spcPct val="0"/>
        </a:spcAft>
        <a:defRPr sz="23100">
          <a:solidFill>
            <a:schemeClr val="tx2"/>
          </a:solidFill>
          <a:latin typeface="+mj-lt"/>
          <a:ea typeface="+mj-ea"/>
          <a:cs typeface="+mj-cs"/>
        </a:defRPr>
      </a:lvl1pPr>
      <a:lvl2pPr algn="ctr" defTabSz="4806950" rtl="0" eaLnBrk="0" fontAlgn="base" hangingPunct="0">
        <a:spcBef>
          <a:spcPct val="0"/>
        </a:spcBef>
        <a:spcAft>
          <a:spcPct val="0"/>
        </a:spcAft>
        <a:defRPr sz="23100">
          <a:solidFill>
            <a:schemeClr val="tx2"/>
          </a:solidFill>
          <a:latin typeface="Trebuchet MS" pitchFamily="34" charset="0"/>
        </a:defRPr>
      </a:lvl2pPr>
      <a:lvl3pPr algn="ctr" defTabSz="4806950" rtl="0" eaLnBrk="0" fontAlgn="base" hangingPunct="0">
        <a:spcBef>
          <a:spcPct val="0"/>
        </a:spcBef>
        <a:spcAft>
          <a:spcPct val="0"/>
        </a:spcAft>
        <a:defRPr sz="23100">
          <a:solidFill>
            <a:schemeClr val="tx2"/>
          </a:solidFill>
          <a:latin typeface="Trebuchet MS" pitchFamily="34" charset="0"/>
        </a:defRPr>
      </a:lvl3pPr>
      <a:lvl4pPr algn="ctr" defTabSz="4806950" rtl="0" eaLnBrk="0" fontAlgn="base" hangingPunct="0">
        <a:spcBef>
          <a:spcPct val="0"/>
        </a:spcBef>
        <a:spcAft>
          <a:spcPct val="0"/>
        </a:spcAft>
        <a:defRPr sz="23100">
          <a:solidFill>
            <a:schemeClr val="tx2"/>
          </a:solidFill>
          <a:latin typeface="Trebuchet MS" pitchFamily="34" charset="0"/>
        </a:defRPr>
      </a:lvl4pPr>
      <a:lvl5pPr algn="ctr" defTabSz="4806950" rtl="0" eaLnBrk="0" fontAlgn="base" hangingPunct="0">
        <a:spcBef>
          <a:spcPct val="0"/>
        </a:spcBef>
        <a:spcAft>
          <a:spcPct val="0"/>
        </a:spcAft>
        <a:defRPr sz="23100">
          <a:solidFill>
            <a:schemeClr val="tx2"/>
          </a:solidFill>
          <a:latin typeface="Trebuchet MS" pitchFamily="34" charset="0"/>
        </a:defRPr>
      </a:lvl5pPr>
      <a:lvl6pPr marL="457200" algn="ctr" defTabSz="4806950" rtl="0" fontAlgn="base">
        <a:spcBef>
          <a:spcPct val="0"/>
        </a:spcBef>
        <a:spcAft>
          <a:spcPct val="0"/>
        </a:spcAft>
        <a:defRPr sz="23100">
          <a:solidFill>
            <a:schemeClr val="tx2"/>
          </a:solidFill>
          <a:latin typeface="Trebuchet MS" pitchFamily="34" charset="0"/>
        </a:defRPr>
      </a:lvl6pPr>
      <a:lvl7pPr marL="914400" algn="ctr" defTabSz="4806950" rtl="0" fontAlgn="base">
        <a:spcBef>
          <a:spcPct val="0"/>
        </a:spcBef>
        <a:spcAft>
          <a:spcPct val="0"/>
        </a:spcAft>
        <a:defRPr sz="23100">
          <a:solidFill>
            <a:schemeClr val="tx2"/>
          </a:solidFill>
          <a:latin typeface="Trebuchet MS" pitchFamily="34" charset="0"/>
        </a:defRPr>
      </a:lvl7pPr>
      <a:lvl8pPr marL="1371600" algn="ctr" defTabSz="4806950" rtl="0" fontAlgn="base">
        <a:spcBef>
          <a:spcPct val="0"/>
        </a:spcBef>
        <a:spcAft>
          <a:spcPct val="0"/>
        </a:spcAft>
        <a:defRPr sz="23100">
          <a:solidFill>
            <a:schemeClr val="tx2"/>
          </a:solidFill>
          <a:latin typeface="Trebuchet MS" pitchFamily="34" charset="0"/>
        </a:defRPr>
      </a:lvl8pPr>
      <a:lvl9pPr marL="1828800" algn="ctr" defTabSz="4806950" rtl="0" fontAlgn="base">
        <a:spcBef>
          <a:spcPct val="0"/>
        </a:spcBef>
        <a:spcAft>
          <a:spcPct val="0"/>
        </a:spcAft>
        <a:defRPr sz="23100">
          <a:solidFill>
            <a:schemeClr val="tx2"/>
          </a:solidFill>
          <a:latin typeface="Trebuchet MS" pitchFamily="34" charset="0"/>
        </a:defRPr>
      </a:lvl9pPr>
    </p:titleStyle>
    <p:bodyStyle>
      <a:lvl1pPr marL="1801813" indent="-1801813" algn="l" defTabSz="4806950" rtl="0" eaLnBrk="0" fontAlgn="base" hangingPunct="0">
        <a:spcBef>
          <a:spcPct val="20000"/>
        </a:spcBef>
        <a:spcAft>
          <a:spcPct val="0"/>
        </a:spcAft>
        <a:buChar char="•"/>
        <a:defRPr sz="16800">
          <a:solidFill>
            <a:schemeClr val="tx1"/>
          </a:solidFill>
          <a:latin typeface="+mn-lt"/>
          <a:ea typeface="+mn-ea"/>
          <a:cs typeface="+mn-cs"/>
        </a:defRPr>
      </a:lvl1pPr>
      <a:lvl2pPr marL="3903663" indent="-1498600" algn="l" defTabSz="4806950" rtl="0" eaLnBrk="0" fontAlgn="base" hangingPunct="0">
        <a:spcBef>
          <a:spcPct val="20000"/>
        </a:spcBef>
        <a:spcAft>
          <a:spcPct val="0"/>
        </a:spcAft>
        <a:buChar char="–"/>
        <a:defRPr sz="14700">
          <a:solidFill>
            <a:schemeClr val="tx1"/>
          </a:solidFill>
          <a:latin typeface="+mn-lt"/>
        </a:defRPr>
      </a:lvl2pPr>
      <a:lvl3pPr marL="6007100" indent="-1200150" algn="l" defTabSz="4806950" rtl="0" eaLnBrk="0" fontAlgn="base" hangingPunct="0">
        <a:spcBef>
          <a:spcPct val="20000"/>
        </a:spcBef>
        <a:spcAft>
          <a:spcPct val="0"/>
        </a:spcAft>
        <a:buChar char="•"/>
        <a:defRPr sz="12700">
          <a:solidFill>
            <a:schemeClr val="tx1"/>
          </a:solidFill>
          <a:latin typeface="+mn-lt"/>
        </a:defRPr>
      </a:lvl3pPr>
      <a:lvl4pPr marL="8412163" indent="-1200150" algn="l" defTabSz="4806950" rtl="0" eaLnBrk="0" fontAlgn="base" hangingPunct="0">
        <a:spcBef>
          <a:spcPct val="20000"/>
        </a:spcBef>
        <a:spcAft>
          <a:spcPct val="0"/>
        </a:spcAft>
        <a:buChar char="–"/>
        <a:defRPr sz="10400">
          <a:solidFill>
            <a:schemeClr val="tx1"/>
          </a:solidFill>
          <a:latin typeface="+mn-lt"/>
        </a:defRPr>
      </a:lvl4pPr>
      <a:lvl5pPr marL="10817225" indent="-1203325" algn="l" defTabSz="4806950" rtl="0" eaLnBrk="0" fontAlgn="base" hangingPunct="0">
        <a:spcBef>
          <a:spcPct val="20000"/>
        </a:spcBef>
        <a:spcAft>
          <a:spcPct val="0"/>
        </a:spcAft>
        <a:buChar char="»"/>
        <a:defRPr sz="10400">
          <a:solidFill>
            <a:schemeClr val="tx1"/>
          </a:solidFill>
          <a:latin typeface="+mn-lt"/>
        </a:defRPr>
      </a:lvl5pPr>
      <a:lvl6pPr marL="11274425" indent="-1203325" algn="l" defTabSz="4806950" rtl="0" fontAlgn="base">
        <a:spcBef>
          <a:spcPct val="20000"/>
        </a:spcBef>
        <a:spcAft>
          <a:spcPct val="0"/>
        </a:spcAft>
        <a:buChar char="»"/>
        <a:defRPr sz="10400">
          <a:solidFill>
            <a:schemeClr val="tx1"/>
          </a:solidFill>
          <a:latin typeface="+mn-lt"/>
        </a:defRPr>
      </a:lvl6pPr>
      <a:lvl7pPr marL="11731625" indent="-1203325" algn="l" defTabSz="4806950" rtl="0" fontAlgn="base">
        <a:spcBef>
          <a:spcPct val="20000"/>
        </a:spcBef>
        <a:spcAft>
          <a:spcPct val="0"/>
        </a:spcAft>
        <a:buChar char="»"/>
        <a:defRPr sz="10400">
          <a:solidFill>
            <a:schemeClr val="tx1"/>
          </a:solidFill>
          <a:latin typeface="+mn-lt"/>
        </a:defRPr>
      </a:lvl7pPr>
      <a:lvl8pPr marL="12188825" indent="-1203325" algn="l" defTabSz="4806950" rtl="0" fontAlgn="base">
        <a:spcBef>
          <a:spcPct val="20000"/>
        </a:spcBef>
        <a:spcAft>
          <a:spcPct val="0"/>
        </a:spcAft>
        <a:buChar char="»"/>
        <a:defRPr sz="10400">
          <a:solidFill>
            <a:schemeClr val="tx1"/>
          </a:solidFill>
          <a:latin typeface="+mn-lt"/>
        </a:defRPr>
      </a:lvl8pPr>
      <a:lvl9pPr marL="12646025" indent="-1203325" algn="l" defTabSz="4806950" rtl="0" fontAlgn="base">
        <a:spcBef>
          <a:spcPct val="20000"/>
        </a:spcBef>
        <a:spcAft>
          <a:spcPct val="0"/>
        </a:spcAft>
        <a:buChar char="»"/>
        <a:defRPr sz="10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8"/>
          <p:cNvSpPr txBox="1">
            <a:spLocks noChangeArrowheads="1"/>
          </p:cNvSpPr>
          <p:nvPr/>
        </p:nvSpPr>
        <p:spPr bwMode="auto">
          <a:xfrm>
            <a:off x="914400" y="6734176"/>
            <a:ext cx="15468600" cy="1169551"/>
          </a:xfrm>
          <a:prstGeom prst="rect">
            <a:avLst/>
          </a:prstGeom>
          <a:noFill/>
          <a:ln w="9525">
            <a:noFill/>
            <a:miter lim="800000"/>
            <a:headEnd/>
            <a:tailEnd/>
          </a:ln>
        </p:spPr>
        <p:txBody>
          <a:bodyPr>
            <a:spAutoFit/>
          </a:bodyPr>
          <a:lstStyle/>
          <a:p>
            <a:pPr algn="ctr">
              <a:spcBef>
                <a:spcPct val="50000"/>
              </a:spcBef>
            </a:pPr>
            <a:r>
              <a:rPr lang="en-US" sz="7000" b="1" baseline="0" dirty="0">
                <a:solidFill>
                  <a:schemeClr val="accent2"/>
                </a:solidFill>
                <a:latin typeface="Arial" charset="0"/>
              </a:rPr>
              <a:t>Introduction</a:t>
            </a:r>
          </a:p>
        </p:txBody>
      </p:sp>
      <p:sp>
        <p:nvSpPr>
          <p:cNvPr id="2051" name="Text Box 131"/>
          <p:cNvSpPr txBox="1">
            <a:spLocks noChangeArrowheads="1"/>
          </p:cNvSpPr>
          <p:nvPr/>
        </p:nvSpPr>
        <p:spPr bwMode="auto">
          <a:xfrm>
            <a:off x="38404800" y="8356600"/>
            <a:ext cx="11887200" cy="584775"/>
          </a:xfrm>
          <a:prstGeom prst="rect">
            <a:avLst/>
          </a:prstGeom>
          <a:noFill/>
          <a:ln w="9525">
            <a:noFill/>
            <a:miter lim="800000"/>
            <a:headEnd/>
            <a:tailEnd/>
          </a:ln>
        </p:spPr>
        <p:txBody>
          <a:bodyPr>
            <a:spAutoFit/>
          </a:bodyPr>
          <a:lstStyle/>
          <a:p>
            <a:pPr>
              <a:spcBef>
                <a:spcPct val="50000"/>
              </a:spcBef>
            </a:pPr>
            <a:endParaRPr lang="en-US" baseline="0" dirty="0"/>
          </a:p>
        </p:txBody>
      </p:sp>
      <p:sp>
        <p:nvSpPr>
          <p:cNvPr id="2052" name="Text Box 134"/>
          <p:cNvSpPr txBox="1">
            <a:spLocks noChangeArrowheads="1"/>
          </p:cNvSpPr>
          <p:nvPr/>
        </p:nvSpPr>
        <p:spPr bwMode="auto">
          <a:xfrm>
            <a:off x="38404800" y="18846800"/>
            <a:ext cx="11887200" cy="584775"/>
          </a:xfrm>
          <a:prstGeom prst="rect">
            <a:avLst/>
          </a:prstGeom>
          <a:noFill/>
          <a:ln w="9525">
            <a:noFill/>
            <a:miter lim="800000"/>
            <a:headEnd/>
            <a:tailEnd/>
          </a:ln>
        </p:spPr>
        <p:txBody>
          <a:bodyPr>
            <a:spAutoFit/>
          </a:bodyPr>
          <a:lstStyle/>
          <a:p>
            <a:pPr>
              <a:spcBef>
                <a:spcPct val="50000"/>
              </a:spcBef>
            </a:pPr>
            <a:endParaRPr lang="en-US" baseline="0" dirty="0"/>
          </a:p>
        </p:txBody>
      </p:sp>
      <p:sp>
        <p:nvSpPr>
          <p:cNvPr id="2053" name="Text Box 232"/>
          <p:cNvSpPr txBox="1">
            <a:spLocks noChangeArrowheads="1"/>
          </p:cNvSpPr>
          <p:nvPr/>
        </p:nvSpPr>
        <p:spPr bwMode="auto">
          <a:xfrm>
            <a:off x="914400" y="17068800"/>
            <a:ext cx="15468600" cy="1169551"/>
          </a:xfrm>
          <a:prstGeom prst="rect">
            <a:avLst/>
          </a:prstGeom>
          <a:noFill/>
          <a:ln w="9525">
            <a:noFill/>
            <a:miter lim="800000"/>
            <a:headEnd/>
            <a:tailEnd/>
          </a:ln>
        </p:spPr>
        <p:txBody>
          <a:bodyPr wrap="square">
            <a:spAutoFit/>
          </a:bodyPr>
          <a:lstStyle/>
          <a:p>
            <a:pPr algn="ctr">
              <a:spcBef>
                <a:spcPct val="50000"/>
              </a:spcBef>
            </a:pPr>
            <a:r>
              <a:rPr lang="en-US" sz="7000" b="1" baseline="0" dirty="0">
                <a:solidFill>
                  <a:schemeClr val="accent2"/>
                </a:solidFill>
                <a:latin typeface="Arial" charset="0"/>
              </a:rPr>
              <a:t>Data</a:t>
            </a:r>
          </a:p>
        </p:txBody>
      </p:sp>
      <p:sp>
        <p:nvSpPr>
          <p:cNvPr id="2054" name="Rectangle 329"/>
          <p:cNvSpPr>
            <a:spLocks noChangeArrowheads="1"/>
          </p:cNvSpPr>
          <p:nvPr/>
        </p:nvSpPr>
        <p:spPr bwMode="auto">
          <a:xfrm>
            <a:off x="990600" y="18580099"/>
            <a:ext cx="15544800" cy="10401300"/>
          </a:xfrm>
          <a:prstGeom prst="rect">
            <a:avLst/>
          </a:prstGeom>
          <a:noFill/>
          <a:ln w="9525">
            <a:noFill/>
            <a:round/>
            <a:headEnd/>
            <a:tailEnd/>
          </a:ln>
        </p:spPr>
        <p:txBody>
          <a:bodyPr lIns="90000" tIns="46800" rIns="90000" bIns="46800"/>
          <a:lstStyle/>
          <a:p>
            <a:pPr marL="333375" indent="-333375" defTabSz="457200" eaLnBrk="0" hangingPunct="0">
              <a:spcBef>
                <a:spcPts val="1400"/>
              </a:spcBef>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r>
              <a:rPr lang="en-US" sz="4500" b="1" baseline="0" dirty="0" smtClean="0">
                <a:latin typeface="Arial" charset="0"/>
              </a:rPr>
              <a:t>Four </a:t>
            </a:r>
            <a:r>
              <a:rPr lang="en-US" sz="4500" b="1" baseline="0" dirty="0">
                <a:latin typeface="Arial" charset="0"/>
              </a:rPr>
              <a:t>types of genotypes were used for this analysis: </a:t>
            </a:r>
            <a:r>
              <a:rPr lang="en-US" sz="4500" b="1" baseline="0" dirty="0">
                <a:solidFill>
                  <a:srgbClr val="0000FF"/>
                </a:solidFill>
                <a:latin typeface="Arial" charset="0"/>
              </a:rPr>
              <a:t>HD</a:t>
            </a:r>
            <a:r>
              <a:rPr lang="en-US" sz="4500" b="1" baseline="0" dirty="0">
                <a:latin typeface="Arial" charset="0"/>
              </a:rPr>
              <a:t>, </a:t>
            </a:r>
            <a:r>
              <a:rPr lang="en-US" sz="4500" b="1" baseline="0" dirty="0">
                <a:solidFill>
                  <a:srgbClr val="0000FF"/>
                </a:solidFill>
                <a:latin typeface="Arial" charset="0"/>
              </a:rPr>
              <a:t>50K</a:t>
            </a:r>
            <a:r>
              <a:rPr lang="en-US" sz="4500" b="1" baseline="0" dirty="0">
                <a:latin typeface="Arial" charset="0"/>
              </a:rPr>
              <a:t>, </a:t>
            </a:r>
            <a:r>
              <a:rPr lang="en-US" sz="4500" b="1" baseline="0" dirty="0" smtClean="0">
                <a:solidFill>
                  <a:srgbClr val="0000FF"/>
                </a:solidFill>
                <a:latin typeface="Arial" charset="0"/>
              </a:rPr>
              <a:t>3K</a:t>
            </a:r>
            <a:r>
              <a:rPr lang="en-US" sz="4500" b="1" baseline="0" dirty="0" smtClean="0">
                <a:latin typeface="Arial" charset="0"/>
              </a:rPr>
              <a:t>, and </a:t>
            </a:r>
            <a:r>
              <a:rPr lang="en-US" sz="4500" b="1" baseline="0" dirty="0">
                <a:latin typeface="Arial" charset="0"/>
              </a:rPr>
              <a:t>imputed </a:t>
            </a:r>
            <a:r>
              <a:rPr lang="en-US" sz="4500" b="1" baseline="0" dirty="0">
                <a:solidFill>
                  <a:srgbClr val="0000FF"/>
                </a:solidFill>
                <a:latin typeface="Arial" charset="0"/>
              </a:rPr>
              <a:t>dams</a:t>
            </a:r>
            <a:r>
              <a:rPr lang="en-US" sz="4500" b="1" baseline="0" dirty="0">
                <a:latin typeface="Arial" charset="0"/>
              </a:rPr>
              <a:t>.</a:t>
            </a:r>
          </a:p>
          <a:p>
            <a:pPr marL="333375" indent="-333375" defTabSz="457200" eaLnBrk="0" hangingPunct="0">
              <a:spcBef>
                <a:spcPts val="1400"/>
              </a:spcBef>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r>
              <a:rPr lang="en-US" sz="4500" b="1" baseline="0" dirty="0" smtClean="0">
                <a:latin typeface="Arial" charset="0"/>
              </a:rPr>
              <a:t>The animals genotyped included 1,074 with </a:t>
            </a:r>
            <a:r>
              <a:rPr lang="en-US" sz="4500" b="1" baseline="0" dirty="0" smtClean="0">
                <a:solidFill>
                  <a:srgbClr val="0000FF"/>
                </a:solidFill>
                <a:latin typeface="Arial" charset="0"/>
              </a:rPr>
              <a:t>HD</a:t>
            </a:r>
            <a:r>
              <a:rPr lang="en-US" sz="4500" b="1" baseline="0" dirty="0" smtClean="0">
                <a:latin typeface="Arial" charset="0"/>
              </a:rPr>
              <a:t>, 66,540 with </a:t>
            </a:r>
            <a:r>
              <a:rPr lang="en-US" sz="4500" b="1" baseline="0" dirty="0" smtClean="0">
                <a:solidFill>
                  <a:srgbClr val="0000FF"/>
                </a:solidFill>
                <a:latin typeface="Arial" charset="0"/>
              </a:rPr>
              <a:t>50K</a:t>
            </a:r>
            <a:r>
              <a:rPr lang="en-US" sz="4500" b="1" baseline="0" dirty="0" smtClean="0">
                <a:latin typeface="Arial" charset="0"/>
              </a:rPr>
              <a:t>, 33,119 with </a:t>
            </a:r>
            <a:r>
              <a:rPr lang="en-US" sz="4500" b="1" baseline="0" dirty="0" smtClean="0">
                <a:solidFill>
                  <a:srgbClr val="0000FF"/>
                </a:solidFill>
                <a:latin typeface="Arial" charset="0"/>
              </a:rPr>
              <a:t>3K</a:t>
            </a:r>
            <a:r>
              <a:rPr lang="en-US" sz="4500" b="1" baseline="0" dirty="0" smtClean="0">
                <a:latin typeface="Arial" charset="0"/>
              </a:rPr>
              <a:t>, and 2,337 imputed </a:t>
            </a:r>
            <a:r>
              <a:rPr lang="en-US" sz="4500" b="1" baseline="0" dirty="0">
                <a:solidFill>
                  <a:srgbClr val="0000FF"/>
                </a:solidFill>
                <a:latin typeface="Arial" charset="0"/>
              </a:rPr>
              <a:t>dams</a:t>
            </a:r>
            <a:r>
              <a:rPr lang="en-US" sz="4500" b="1" baseline="0" dirty="0">
                <a:latin typeface="Arial" charset="0"/>
              </a:rPr>
              <a:t>.	</a:t>
            </a:r>
          </a:p>
          <a:p>
            <a:pPr marL="333375" indent="-333375" defTabSz="457200" eaLnBrk="0" hangingPunct="0">
              <a:spcBef>
                <a:spcPts val="1400"/>
              </a:spcBef>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r>
              <a:rPr lang="en-US" sz="4500" b="1" baseline="0" dirty="0">
                <a:solidFill>
                  <a:srgbClr val="0000FF"/>
                </a:solidFill>
                <a:latin typeface="Arial" charset="0"/>
              </a:rPr>
              <a:t>HD</a:t>
            </a:r>
            <a:r>
              <a:rPr lang="en-US" sz="4500" b="1" baseline="0" dirty="0">
                <a:latin typeface="Arial" charset="0"/>
              </a:rPr>
              <a:t> genotypes </a:t>
            </a:r>
            <a:r>
              <a:rPr lang="en-US" sz="4500" b="1" baseline="0" dirty="0" smtClean="0">
                <a:latin typeface="Arial" charset="0"/>
              </a:rPr>
              <a:t>were from 356 </a:t>
            </a:r>
            <a:r>
              <a:rPr lang="en-US" sz="4500" b="1" baseline="0" dirty="0">
                <a:latin typeface="Arial" charset="0"/>
              </a:rPr>
              <a:t>influential </a:t>
            </a:r>
            <a:r>
              <a:rPr lang="en-US" sz="4500" b="1" baseline="0" dirty="0" smtClean="0">
                <a:latin typeface="Arial" charset="0"/>
              </a:rPr>
              <a:t> USA and CAN sires, 398 GBR sires, 156 other sires, </a:t>
            </a:r>
            <a:r>
              <a:rPr lang="en-US" sz="4500" b="1" baseline="0" dirty="0">
                <a:latin typeface="Arial" charset="0"/>
              </a:rPr>
              <a:t>138 Beltsville research </a:t>
            </a:r>
            <a:r>
              <a:rPr lang="en-US" sz="4500" b="1" baseline="0" dirty="0" smtClean="0">
                <a:latin typeface="Arial" charset="0"/>
              </a:rPr>
              <a:t>cows, </a:t>
            </a:r>
            <a:r>
              <a:rPr lang="en-US" sz="4500" b="1" baseline="0" dirty="0">
                <a:latin typeface="Arial" charset="0"/>
              </a:rPr>
              <a:t>and </a:t>
            </a:r>
            <a:r>
              <a:rPr lang="en-US" sz="4500" b="1" baseline="0" dirty="0" smtClean="0">
                <a:latin typeface="Arial" charset="0"/>
              </a:rPr>
              <a:t>26 </a:t>
            </a:r>
            <a:r>
              <a:rPr lang="en-US" sz="4500" b="1" baseline="0" dirty="0">
                <a:latin typeface="Arial" charset="0"/>
              </a:rPr>
              <a:t>other </a:t>
            </a:r>
            <a:r>
              <a:rPr lang="en-US" sz="4500" b="1" baseline="0" dirty="0" smtClean="0">
                <a:latin typeface="Arial" charset="0"/>
              </a:rPr>
              <a:t>females</a:t>
            </a:r>
            <a:r>
              <a:rPr lang="en-US" sz="4500" b="1" baseline="0" dirty="0">
                <a:latin typeface="Arial" charset="0"/>
              </a:rPr>
              <a:t>.</a:t>
            </a:r>
          </a:p>
          <a:p>
            <a:pPr marL="333375" indent="-333375" defTabSz="457200" eaLnBrk="0" hangingPunct="0">
              <a:spcBef>
                <a:spcPts val="1400"/>
              </a:spcBef>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r>
              <a:rPr lang="en-US" sz="4500" b="1" baseline="0" dirty="0" smtClean="0">
                <a:latin typeface="Arial" charset="0"/>
              </a:rPr>
              <a:t>To test imputation, an example simulated chromosome was used with 1% of the genotypes missing and 0.02% incorrect initially from each chip. Among all </a:t>
            </a:r>
            <a:r>
              <a:rPr lang="en-US" sz="4500" b="1" baseline="0" dirty="0">
                <a:latin typeface="Arial" charset="0"/>
              </a:rPr>
              <a:t>animals, 94.4% of genotypes were missing initially.</a:t>
            </a:r>
          </a:p>
          <a:p>
            <a:pPr marL="333375" indent="-333375" defTabSz="457200" eaLnBrk="0" hangingPunct="0">
              <a:spcBef>
                <a:spcPts val="1400"/>
              </a:spcBef>
              <a:buClr>
                <a:srgbClr val="339933"/>
              </a:buClr>
              <a:buSzPct val="130000"/>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endParaRPr lang="en-US" sz="5000" b="1" baseline="0" dirty="0">
              <a:latin typeface="Arial" charset="0"/>
            </a:endParaRPr>
          </a:p>
        </p:txBody>
      </p:sp>
      <p:sp>
        <p:nvSpPr>
          <p:cNvPr id="2055" name="Text Box 8"/>
          <p:cNvSpPr txBox="1">
            <a:spLocks noChangeArrowheads="1"/>
          </p:cNvSpPr>
          <p:nvPr/>
        </p:nvSpPr>
        <p:spPr bwMode="auto">
          <a:xfrm>
            <a:off x="34823400" y="29425901"/>
            <a:ext cx="15544800" cy="1169551"/>
          </a:xfrm>
          <a:prstGeom prst="rect">
            <a:avLst/>
          </a:prstGeom>
          <a:noFill/>
          <a:ln w="9525">
            <a:noFill/>
            <a:miter lim="800000"/>
            <a:headEnd/>
            <a:tailEnd/>
          </a:ln>
        </p:spPr>
        <p:txBody>
          <a:bodyPr>
            <a:spAutoFit/>
          </a:bodyPr>
          <a:lstStyle/>
          <a:p>
            <a:pPr algn="ctr">
              <a:spcBef>
                <a:spcPct val="50000"/>
              </a:spcBef>
            </a:pPr>
            <a:r>
              <a:rPr lang="en-US" sz="7000" b="1" baseline="0" dirty="0">
                <a:solidFill>
                  <a:schemeClr val="accent2"/>
                </a:solidFill>
                <a:latin typeface="Arial" charset="0"/>
              </a:rPr>
              <a:t>Conclusions</a:t>
            </a:r>
          </a:p>
        </p:txBody>
      </p:sp>
      <p:sp>
        <p:nvSpPr>
          <p:cNvPr id="2056" name="Rectangle 543"/>
          <p:cNvSpPr>
            <a:spLocks noChangeArrowheads="1"/>
          </p:cNvSpPr>
          <p:nvPr/>
        </p:nvSpPr>
        <p:spPr bwMode="auto">
          <a:xfrm>
            <a:off x="34899600" y="30937201"/>
            <a:ext cx="15468600" cy="4939814"/>
          </a:xfrm>
          <a:prstGeom prst="rect">
            <a:avLst/>
          </a:prstGeom>
          <a:noFill/>
          <a:ln w="9525">
            <a:noFill/>
            <a:miter lim="800000"/>
            <a:headEnd/>
            <a:tailEnd/>
          </a:ln>
        </p:spPr>
        <p:txBody>
          <a:bodyPr>
            <a:spAutoFit/>
          </a:bodyPr>
          <a:lstStyle/>
          <a:p>
            <a:pPr marL="406400" indent="-406400">
              <a:buClr>
                <a:srgbClr val="339933"/>
              </a:buClr>
              <a:buSzPct val="130000"/>
              <a:buFontTx/>
              <a:buChar char="•"/>
            </a:pPr>
            <a:r>
              <a:rPr lang="en-US" sz="4500" b="1" baseline="0" dirty="0" smtClean="0">
                <a:latin typeface="Arial" charset="0"/>
              </a:rPr>
              <a:t>Imputation from </a:t>
            </a:r>
            <a:r>
              <a:rPr lang="en-US" sz="4500" b="1" baseline="0" dirty="0" smtClean="0">
                <a:solidFill>
                  <a:srgbClr val="0000FF"/>
                </a:solidFill>
                <a:latin typeface="Arial" charset="0"/>
              </a:rPr>
              <a:t>50K</a:t>
            </a:r>
            <a:r>
              <a:rPr lang="en-US" sz="4500" b="1" baseline="0" dirty="0" smtClean="0">
                <a:latin typeface="Arial" charset="0"/>
              </a:rPr>
              <a:t> to </a:t>
            </a:r>
            <a:r>
              <a:rPr lang="en-US" sz="4500" b="1" baseline="0" dirty="0" smtClean="0">
                <a:solidFill>
                  <a:srgbClr val="0000FF"/>
                </a:solidFill>
                <a:latin typeface="Arial" charset="0"/>
              </a:rPr>
              <a:t>HD</a:t>
            </a:r>
            <a:r>
              <a:rPr lang="en-US" sz="4500" b="1" baseline="0" dirty="0" smtClean="0">
                <a:latin typeface="Arial" charset="0"/>
              </a:rPr>
              <a:t> is accurate (98.9%),</a:t>
            </a:r>
            <a:endParaRPr lang="en-US" sz="4500" b="1" baseline="0" dirty="0" smtClean="0">
              <a:solidFill>
                <a:srgbClr val="FF0000"/>
              </a:solidFill>
              <a:latin typeface="Arial" charset="0"/>
            </a:endParaRPr>
          </a:p>
          <a:p>
            <a:pPr marL="406400" indent="-406400">
              <a:buClr>
                <a:srgbClr val="339933"/>
              </a:buClr>
              <a:buSzPct val="130000"/>
              <a:buFontTx/>
              <a:buChar char="•"/>
            </a:pPr>
            <a:r>
              <a:rPr lang="en-US" sz="4500" b="1" baseline="0" dirty="0" smtClean="0">
                <a:latin typeface="Arial" charset="0"/>
              </a:rPr>
              <a:t>The 0.4% average increase in reliability is less favorable than the 0.9% expected from simulation.</a:t>
            </a:r>
          </a:p>
          <a:p>
            <a:pPr marL="406400" indent="-406400">
              <a:buClr>
                <a:srgbClr val="339933"/>
              </a:buClr>
              <a:buSzPct val="130000"/>
              <a:buFontTx/>
              <a:buChar char="•"/>
            </a:pPr>
            <a:r>
              <a:rPr lang="en-US" sz="4500" b="1" baseline="0" dirty="0" smtClean="0">
                <a:latin typeface="Arial" charset="0"/>
              </a:rPr>
              <a:t>More animals with </a:t>
            </a:r>
            <a:r>
              <a:rPr lang="en-US" sz="4500" b="1" baseline="0" dirty="0" smtClean="0">
                <a:solidFill>
                  <a:srgbClr val="0000FF"/>
                </a:solidFill>
                <a:latin typeface="Arial" charset="0"/>
              </a:rPr>
              <a:t>HD</a:t>
            </a:r>
            <a:r>
              <a:rPr lang="en-US" sz="4500" b="1" baseline="0" dirty="0" smtClean="0">
                <a:latin typeface="Arial" charset="0"/>
              </a:rPr>
              <a:t> genotypes will improve imputation and reliability.</a:t>
            </a:r>
          </a:p>
          <a:p>
            <a:pPr marL="406400" indent="-406400">
              <a:buClr>
                <a:srgbClr val="339933"/>
              </a:buClr>
              <a:buSzPct val="130000"/>
              <a:buFontTx/>
              <a:buChar char="•"/>
            </a:pPr>
            <a:r>
              <a:rPr lang="en-US" sz="4500" b="1" baseline="0" dirty="0" smtClean="0">
                <a:latin typeface="Arial" charset="0"/>
              </a:rPr>
              <a:t>Multi-breed evaluation could produce larger gains than the single-breed evaluation that was investigated.</a:t>
            </a:r>
            <a:endParaRPr lang="en-US" sz="4500" b="1" baseline="0" dirty="0">
              <a:latin typeface="Arial" charset="0"/>
            </a:endParaRPr>
          </a:p>
        </p:txBody>
      </p:sp>
      <p:sp>
        <p:nvSpPr>
          <p:cNvPr id="2057" name="Text Box 8"/>
          <p:cNvSpPr txBox="1">
            <a:spLocks noChangeArrowheads="1"/>
          </p:cNvSpPr>
          <p:nvPr/>
        </p:nvSpPr>
        <p:spPr bwMode="auto">
          <a:xfrm>
            <a:off x="17373600" y="6667501"/>
            <a:ext cx="16459200" cy="1169551"/>
          </a:xfrm>
          <a:prstGeom prst="rect">
            <a:avLst/>
          </a:prstGeom>
          <a:noFill/>
          <a:ln w="9525">
            <a:noFill/>
            <a:miter lim="800000"/>
            <a:headEnd/>
            <a:tailEnd/>
          </a:ln>
        </p:spPr>
        <p:txBody>
          <a:bodyPr>
            <a:spAutoFit/>
          </a:bodyPr>
          <a:lstStyle/>
          <a:p>
            <a:pPr algn="ctr">
              <a:spcBef>
                <a:spcPct val="50000"/>
              </a:spcBef>
            </a:pPr>
            <a:r>
              <a:rPr lang="en-US" sz="7000" b="1" baseline="0" dirty="0" smtClean="0">
                <a:solidFill>
                  <a:schemeClr val="accent2"/>
                </a:solidFill>
                <a:latin typeface="Arial" charset="0"/>
              </a:rPr>
              <a:t>Software &amp; Computing (cont.)</a:t>
            </a:r>
            <a:endParaRPr lang="en-US" sz="7000" b="1" baseline="0" dirty="0">
              <a:solidFill>
                <a:schemeClr val="accent2"/>
              </a:solidFill>
              <a:latin typeface="Arial" charset="0"/>
            </a:endParaRPr>
          </a:p>
        </p:txBody>
      </p:sp>
      <p:sp>
        <p:nvSpPr>
          <p:cNvPr id="2058" name="Rectangle 592"/>
          <p:cNvSpPr>
            <a:spLocks noChangeArrowheads="1"/>
          </p:cNvSpPr>
          <p:nvPr/>
        </p:nvSpPr>
        <p:spPr bwMode="auto">
          <a:xfrm>
            <a:off x="17602200" y="20535900"/>
            <a:ext cx="16459200" cy="8534400"/>
          </a:xfrm>
          <a:prstGeom prst="rect">
            <a:avLst/>
          </a:prstGeom>
          <a:noFill/>
          <a:ln w="9525">
            <a:noFill/>
            <a:round/>
            <a:headEnd/>
            <a:tailEnd/>
          </a:ln>
        </p:spPr>
        <p:txBody>
          <a:bodyPr lIns="90000" tIns="46800" rIns="90000" bIns="46800"/>
          <a:lstStyle/>
          <a:p>
            <a:pPr marL="333375" indent="-333375" defTabSz="457200">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r>
              <a:rPr lang="en-US" sz="4500" b="1" baseline="0" dirty="0" smtClean="0">
                <a:latin typeface="Arial" charset="0"/>
              </a:rPr>
              <a:t>A maximum length of 2,000 markers and a minimum of 200 yielded the best results when </a:t>
            </a:r>
            <a:r>
              <a:rPr lang="en-US" sz="4500" b="1" baseline="0" dirty="0" err="1" smtClean="0">
                <a:latin typeface="Arial" charset="0"/>
              </a:rPr>
              <a:t>findhap</a:t>
            </a:r>
            <a:r>
              <a:rPr lang="en-US" sz="4500" b="1" baseline="0" dirty="0" smtClean="0">
                <a:latin typeface="Arial" charset="0"/>
              </a:rPr>
              <a:t> was run one time.</a:t>
            </a:r>
            <a:endParaRPr lang="en-US" sz="4500" b="1" baseline="0" dirty="0">
              <a:latin typeface="Arial" charset="0"/>
            </a:endParaRPr>
          </a:p>
          <a:p>
            <a:pPr marL="333375" indent="-333375" defTabSz="457200">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r>
              <a:rPr lang="en-US" sz="4500" b="1" baseline="0" dirty="0">
                <a:latin typeface="Arial" charset="0"/>
              </a:rPr>
              <a:t>A maximum length of </a:t>
            </a:r>
            <a:r>
              <a:rPr lang="en-US" sz="4500" b="1" baseline="0" dirty="0" smtClean="0">
                <a:latin typeface="Arial" charset="0"/>
              </a:rPr>
              <a:t>1,500 </a:t>
            </a:r>
            <a:r>
              <a:rPr lang="en-US" sz="4500" b="1" baseline="0" dirty="0">
                <a:latin typeface="Arial" charset="0"/>
              </a:rPr>
              <a:t>markers and a minimum of 200 markers yielded the best </a:t>
            </a:r>
            <a:r>
              <a:rPr lang="en-US" sz="4500" b="1" baseline="0" dirty="0" smtClean="0">
                <a:latin typeface="Arial" charset="0"/>
              </a:rPr>
              <a:t>results when </a:t>
            </a:r>
            <a:r>
              <a:rPr lang="en-US" sz="4500" b="1" baseline="0" dirty="0" err="1" smtClean="0">
                <a:latin typeface="Arial" charset="0"/>
              </a:rPr>
              <a:t>findhap</a:t>
            </a:r>
            <a:r>
              <a:rPr lang="en-US" sz="4500" b="1" baseline="0" dirty="0" smtClean="0">
                <a:latin typeface="Arial" charset="0"/>
              </a:rPr>
              <a:t> was run twice and when </a:t>
            </a:r>
            <a:r>
              <a:rPr lang="en-US" sz="4500" b="1" baseline="0" dirty="0" err="1" smtClean="0">
                <a:latin typeface="Arial" charset="0"/>
              </a:rPr>
              <a:t>findhap</a:t>
            </a:r>
            <a:r>
              <a:rPr lang="en-US" sz="4500" b="1" baseline="0" dirty="0" smtClean="0">
                <a:latin typeface="Arial" charset="0"/>
              </a:rPr>
              <a:t> and </a:t>
            </a:r>
            <a:r>
              <a:rPr lang="en-US" sz="4500" b="1" baseline="0" dirty="0" err="1" smtClean="0">
                <a:latin typeface="Arial" charset="0"/>
              </a:rPr>
              <a:t>FImpute</a:t>
            </a:r>
            <a:r>
              <a:rPr lang="en-US" sz="4500" b="1" baseline="0" dirty="0" smtClean="0">
                <a:latin typeface="Arial" charset="0"/>
              </a:rPr>
              <a:t> were combined .</a:t>
            </a:r>
          </a:p>
          <a:p>
            <a:pPr marL="333375" indent="-333375" defTabSz="457200">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r>
              <a:rPr lang="en-US" sz="4500" b="1" baseline="0" dirty="0" smtClean="0">
                <a:latin typeface="Arial" charset="0"/>
              </a:rPr>
              <a:t>Running </a:t>
            </a:r>
            <a:r>
              <a:rPr lang="en-US" sz="4500" b="1" baseline="0" dirty="0" err="1" smtClean="0">
                <a:latin typeface="Arial" charset="0"/>
              </a:rPr>
              <a:t>FImpute</a:t>
            </a:r>
            <a:r>
              <a:rPr lang="en-US" sz="4500" b="1" baseline="0" dirty="0" smtClean="0">
                <a:latin typeface="Arial" charset="0"/>
              </a:rPr>
              <a:t> and </a:t>
            </a:r>
            <a:r>
              <a:rPr lang="en-US" sz="4500" b="1" baseline="0" dirty="0" err="1" smtClean="0">
                <a:latin typeface="Arial" charset="0"/>
              </a:rPr>
              <a:t>findhap</a:t>
            </a:r>
            <a:r>
              <a:rPr lang="en-US" sz="4500" b="1" baseline="0" dirty="0" smtClean="0">
                <a:latin typeface="Arial" charset="0"/>
              </a:rPr>
              <a:t> yielded the best results with an average of 96.37% correctly called </a:t>
            </a:r>
            <a:r>
              <a:rPr lang="en-US" sz="4500" b="1" baseline="0" dirty="0" smtClean="0">
                <a:solidFill>
                  <a:srgbClr val="0000FF"/>
                </a:solidFill>
                <a:latin typeface="Arial" charset="0"/>
              </a:rPr>
              <a:t>HD</a:t>
            </a:r>
            <a:r>
              <a:rPr lang="en-US" sz="4500" b="1" baseline="0" dirty="0" smtClean="0">
                <a:latin typeface="Arial" charset="0"/>
              </a:rPr>
              <a:t> genotypes across all chip types including imputed dams </a:t>
            </a:r>
            <a:r>
              <a:rPr lang="en-US" sz="4500" b="1" baseline="0" dirty="0" smtClean="0">
                <a:solidFill>
                  <a:srgbClr val="008000"/>
                </a:solidFill>
                <a:latin typeface="Arial" charset="0"/>
              </a:rPr>
              <a:t>(Table </a:t>
            </a:r>
            <a:r>
              <a:rPr lang="en-US" sz="4500" b="1" baseline="0" dirty="0">
                <a:solidFill>
                  <a:srgbClr val="008000"/>
                </a:solidFill>
                <a:latin typeface="Arial" charset="0"/>
              </a:rPr>
              <a:t>1</a:t>
            </a:r>
            <a:r>
              <a:rPr lang="en-US" sz="4500" b="1" baseline="0" dirty="0" smtClean="0">
                <a:solidFill>
                  <a:srgbClr val="008000"/>
                </a:solidFill>
                <a:latin typeface="Arial" charset="0"/>
              </a:rPr>
              <a:t>)</a:t>
            </a:r>
            <a:r>
              <a:rPr lang="en-US" sz="4500" b="1" baseline="0" dirty="0" smtClean="0">
                <a:latin typeface="Arial" charset="0"/>
              </a:rPr>
              <a:t>.</a:t>
            </a:r>
          </a:p>
          <a:p>
            <a:pPr marL="333375" indent="-333375" defTabSz="457200">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r>
              <a:rPr lang="en-US" sz="4500" b="1" baseline="0" dirty="0" smtClean="0">
                <a:latin typeface="Arial" charset="0"/>
              </a:rPr>
              <a:t>The average reliability gain over all traits was 0.4% </a:t>
            </a:r>
            <a:r>
              <a:rPr lang="en-US" sz="4500" b="1" baseline="0" dirty="0" smtClean="0">
                <a:solidFill>
                  <a:srgbClr val="008000"/>
                </a:solidFill>
                <a:latin typeface="Arial" charset="0"/>
              </a:rPr>
              <a:t>(Table 2)</a:t>
            </a:r>
            <a:r>
              <a:rPr lang="en-US" sz="4500" b="1" baseline="0" dirty="0" smtClean="0">
                <a:latin typeface="Arial" charset="0"/>
              </a:rPr>
              <a:t>.</a:t>
            </a:r>
          </a:p>
        </p:txBody>
      </p:sp>
      <p:sp>
        <p:nvSpPr>
          <p:cNvPr id="2059" name="Text Box 800"/>
          <p:cNvSpPr txBox="1">
            <a:spLocks noChangeArrowheads="1"/>
          </p:cNvSpPr>
          <p:nvPr/>
        </p:nvSpPr>
        <p:spPr bwMode="auto">
          <a:xfrm>
            <a:off x="34823400" y="8534400"/>
            <a:ext cx="15544800" cy="861774"/>
          </a:xfrm>
          <a:prstGeom prst="rect">
            <a:avLst/>
          </a:prstGeom>
          <a:noFill/>
          <a:ln w="9525">
            <a:noFill/>
            <a:miter lim="800000"/>
            <a:headEnd/>
            <a:tailEnd/>
          </a:ln>
        </p:spPr>
        <p:txBody>
          <a:bodyPr>
            <a:spAutoFit/>
          </a:bodyPr>
          <a:lstStyle/>
          <a:p>
            <a:r>
              <a:rPr lang="en-US" sz="5000" b="1" baseline="0" dirty="0">
                <a:solidFill>
                  <a:srgbClr val="339933"/>
                </a:solidFill>
                <a:latin typeface="Arial" charset="0"/>
              </a:rPr>
              <a:t>Table 2. Gains in Reliability </a:t>
            </a:r>
          </a:p>
        </p:txBody>
      </p:sp>
      <p:sp>
        <p:nvSpPr>
          <p:cNvPr id="2060" name="Text Box 804"/>
          <p:cNvSpPr txBox="1">
            <a:spLocks noChangeArrowheads="1"/>
          </p:cNvSpPr>
          <p:nvPr/>
        </p:nvSpPr>
        <p:spPr bwMode="auto">
          <a:xfrm>
            <a:off x="17373600" y="8089901"/>
            <a:ext cx="16459200" cy="9812943"/>
          </a:xfrm>
          <a:prstGeom prst="rect">
            <a:avLst/>
          </a:prstGeom>
          <a:noFill/>
          <a:ln w="9525">
            <a:noFill/>
            <a:miter lim="800000"/>
            <a:headEnd/>
            <a:tailEnd/>
          </a:ln>
        </p:spPr>
        <p:txBody>
          <a:bodyPr>
            <a:spAutoFit/>
          </a:bodyPr>
          <a:lstStyle/>
          <a:p>
            <a:pPr marL="333375" indent="-333375" defTabSz="457200" eaLnBrk="0" hangingPunct="0">
              <a:spcBef>
                <a:spcPts val="1400"/>
              </a:spcBef>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r>
              <a:rPr lang="en-US" sz="4500" b="1" baseline="0" dirty="0" smtClean="0">
                <a:latin typeface="Arial" charset="0"/>
              </a:rPr>
              <a:t>Three combinations of the programs were tested: </a:t>
            </a:r>
            <a:r>
              <a:rPr lang="en-US" sz="4500" b="1" baseline="0" dirty="0" err="1" smtClean="0">
                <a:latin typeface="Arial" charset="0"/>
              </a:rPr>
              <a:t>findhap</a:t>
            </a:r>
            <a:r>
              <a:rPr lang="en-US" sz="4500" b="1" baseline="0" dirty="0" smtClean="0">
                <a:latin typeface="Arial" charset="0"/>
              </a:rPr>
              <a:t> run once (imputing from </a:t>
            </a:r>
            <a:r>
              <a:rPr lang="en-US" sz="4500" b="1" baseline="0" dirty="0" smtClean="0">
                <a:solidFill>
                  <a:srgbClr val="0000FF"/>
                </a:solidFill>
                <a:latin typeface="Arial" charset="0"/>
              </a:rPr>
              <a:t>3K</a:t>
            </a:r>
            <a:r>
              <a:rPr lang="en-US" sz="4500" b="1" baseline="0" dirty="0" smtClean="0">
                <a:latin typeface="Arial" charset="0"/>
              </a:rPr>
              <a:t> and </a:t>
            </a:r>
            <a:r>
              <a:rPr lang="en-US" sz="4500" b="1" baseline="0" dirty="0" smtClean="0">
                <a:solidFill>
                  <a:srgbClr val="0000FF"/>
                </a:solidFill>
                <a:latin typeface="Arial" charset="0"/>
              </a:rPr>
              <a:t>50K</a:t>
            </a:r>
            <a:r>
              <a:rPr lang="en-US" sz="4500" b="1" baseline="0" dirty="0" smtClean="0">
                <a:latin typeface="Arial" charset="0"/>
              </a:rPr>
              <a:t> up to </a:t>
            </a:r>
            <a:r>
              <a:rPr lang="en-US" sz="4500" b="1" baseline="0" dirty="0" smtClean="0">
                <a:solidFill>
                  <a:srgbClr val="0000FF"/>
                </a:solidFill>
                <a:latin typeface="Arial" charset="0"/>
              </a:rPr>
              <a:t>HD</a:t>
            </a:r>
            <a:r>
              <a:rPr lang="en-US" sz="4500" b="1" baseline="0" dirty="0" smtClean="0">
                <a:latin typeface="Arial" charset="0"/>
              </a:rPr>
              <a:t>),  </a:t>
            </a:r>
            <a:r>
              <a:rPr lang="en-US" sz="4500" b="1" baseline="0" dirty="0" err="1" smtClean="0">
                <a:latin typeface="Arial" charset="0"/>
              </a:rPr>
              <a:t>findhap</a:t>
            </a:r>
            <a:r>
              <a:rPr lang="en-US" sz="4500" b="1" baseline="0" dirty="0" smtClean="0">
                <a:latin typeface="Arial" charset="0"/>
              </a:rPr>
              <a:t> run twice (first imputing </a:t>
            </a:r>
            <a:r>
              <a:rPr lang="en-US" sz="4500" b="1" baseline="0" dirty="0" smtClean="0">
                <a:solidFill>
                  <a:srgbClr val="0000FF"/>
                </a:solidFill>
                <a:latin typeface="Arial" charset="0"/>
              </a:rPr>
              <a:t>3K</a:t>
            </a:r>
            <a:r>
              <a:rPr lang="en-US" sz="4500" b="1" baseline="0" dirty="0" smtClean="0">
                <a:latin typeface="Arial" charset="0"/>
              </a:rPr>
              <a:t> to </a:t>
            </a:r>
            <a:r>
              <a:rPr lang="en-US" sz="4500" b="1" baseline="0" dirty="0" smtClean="0">
                <a:solidFill>
                  <a:srgbClr val="0000FF"/>
                </a:solidFill>
                <a:latin typeface="Arial" charset="0"/>
              </a:rPr>
              <a:t>50K</a:t>
            </a:r>
            <a:r>
              <a:rPr lang="en-US" sz="4500" b="1" baseline="0" dirty="0" smtClean="0">
                <a:latin typeface="Arial" charset="0"/>
              </a:rPr>
              <a:t> then imputing </a:t>
            </a:r>
            <a:r>
              <a:rPr lang="en-US" sz="4500" b="1" baseline="0" dirty="0" smtClean="0">
                <a:solidFill>
                  <a:srgbClr val="0000FF"/>
                </a:solidFill>
                <a:latin typeface="Arial" charset="0"/>
              </a:rPr>
              <a:t>50K</a:t>
            </a:r>
            <a:r>
              <a:rPr lang="en-US" sz="4500" b="1" baseline="0" dirty="0" smtClean="0">
                <a:latin typeface="Arial" charset="0"/>
              </a:rPr>
              <a:t> to </a:t>
            </a:r>
            <a:r>
              <a:rPr lang="en-US" sz="4500" b="1" baseline="0" dirty="0" smtClean="0">
                <a:solidFill>
                  <a:srgbClr val="0000FF"/>
                </a:solidFill>
                <a:latin typeface="Arial" charset="0"/>
              </a:rPr>
              <a:t>HD</a:t>
            </a:r>
            <a:r>
              <a:rPr lang="en-US" sz="4500" b="1" baseline="0" dirty="0" smtClean="0">
                <a:latin typeface="Arial" charset="0"/>
              </a:rPr>
              <a:t>), and running </a:t>
            </a:r>
            <a:r>
              <a:rPr lang="en-US" sz="4500" b="1" baseline="0" dirty="0" err="1" smtClean="0">
                <a:latin typeface="Arial" charset="0"/>
              </a:rPr>
              <a:t>FImpute</a:t>
            </a:r>
            <a:r>
              <a:rPr lang="en-US" sz="4500" b="1" baseline="0" dirty="0" smtClean="0">
                <a:latin typeface="Arial" charset="0"/>
              </a:rPr>
              <a:t> (imputing </a:t>
            </a:r>
            <a:r>
              <a:rPr lang="en-US" sz="4500" b="1" baseline="0" dirty="0" smtClean="0">
                <a:solidFill>
                  <a:srgbClr val="0000FF"/>
                </a:solidFill>
                <a:latin typeface="Arial" charset="0"/>
              </a:rPr>
              <a:t>3K</a:t>
            </a:r>
            <a:r>
              <a:rPr lang="en-US" sz="4500" b="1" baseline="0" dirty="0" smtClean="0">
                <a:latin typeface="Arial" charset="0"/>
              </a:rPr>
              <a:t> to </a:t>
            </a:r>
            <a:r>
              <a:rPr lang="en-US" sz="4500" b="1" baseline="0" dirty="0" smtClean="0">
                <a:solidFill>
                  <a:srgbClr val="0000FF"/>
                </a:solidFill>
                <a:latin typeface="Arial" charset="0"/>
              </a:rPr>
              <a:t>50K</a:t>
            </a:r>
            <a:r>
              <a:rPr lang="en-US" sz="4500" b="1" baseline="0" dirty="0" smtClean="0">
                <a:latin typeface="Arial" charset="0"/>
              </a:rPr>
              <a:t>) before running </a:t>
            </a:r>
            <a:r>
              <a:rPr lang="en-US" sz="4500" b="1" baseline="0" dirty="0" err="1" smtClean="0">
                <a:latin typeface="Arial" charset="0"/>
              </a:rPr>
              <a:t>findhap</a:t>
            </a:r>
            <a:r>
              <a:rPr lang="en-US" sz="4500" b="1" baseline="0" dirty="0" smtClean="0">
                <a:latin typeface="Arial" charset="0"/>
              </a:rPr>
              <a:t> (imputing </a:t>
            </a:r>
            <a:r>
              <a:rPr lang="en-US" sz="4500" b="1" baseline="0" dirty="0" smtClean="0">
                <a:solidFill>
                  <a:srgbClr val="0000FF"/>
                </a:solidFill>
                <a:latin typeface="Arial" charset="0"/>
              </a:rPr>
              <a:t>50K</a:t>
            </a:r>
            <a:r>
              <a:rPr lang="en-US" sz="4500" b="1" baseline="0" dirty="0" smtClean="0">
                <a:latin typeface="Arial" charset="0"/>
              </a:rPr>
              <a:t> to </a:t>
            </a:r>
            <a:r>
              <a:rPr lang="en-US" sz="4500" b="1" baseline="0" dirty="0" smtClean="0">
                <a:solidFill>
                  <a:srgbClr val="0000FF"/>
                </a:solidFill>
                <a:latin typeface="Arial" charset="0"/>
              </a:rPr>
              <a:t>HD</a:t>
            </a:r>
            <a:r>
              <a:rPr lang="en-US" sz="4500" b="1" baseline="0" dirty="0" smtClean="0">
                <a:latin typeface="Arial" charset="0"/>
              </a:rPr>
              <a:t>).</a:t>
            </a:r>
          </a:p>
          <a:p>
            <a:pPr marL="333375" indent="-333375" defTabSz="457200" eaLnBrk="0" hangingPunct="0">
              <a:spcBef>
                <a:spcPts val="1400"/>
              </a:spcBef>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r>
              <a:rPr lang="en-US" sz="4500" b="1" baseline="0" dirty="0" smtClean="0">
                <a:latin typeface="Arial" charset="0"/>
              </a:rPr>
              <a:t>Several combinations of segment lengths were tested in </a:t>
            </a:r>
            <a:r>
              <a:rPr lang="en-US" sz="4500" b="1" baseline="0" dirty="0" err="1" smtClean="0">
                <a:latin typeface="Arial" charset="0"/>
              </a:rPr>
              <a:t>findhap</a:t>
            </a:r>
            <a:r>
              <a:rPr lang="en-US" sz="4500" b="1" baseline="0" dirty="0" smtClean="0">
                <a:latin typeface="Arial" charset="0"/>
              </a:rPr>
              <a:t>.</a:t>
            </a:r>
          </a:p>
          <a:p>
            <a:pPr marL="333375" indent="-333375" defTabSz="457200" eaLnBrk="0" hangingPunct="0">
              <a:spcBef>
                <a:spcPts val="1400"/>
              </a:spcBef>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r>
              <a:rPr lang="en-US" sz="4500" b="1" baseline="0" dirty="0" smtClean="0">
                <a:latin typeface="Arial" charset="0"/>
              </a:rPr>
              <a:t>Imputation of 636,967 markers for 103,070 animals with </a:t>
            </a:r>
            <a:r>
              <a:rPr lang="en-US" sz="4500" b="1" baseline="0" dirty="0" err="1" smtClean="0">
                <a:latin typeface="Arial" charset="0"/>
              </a:rPr>
              <a:t>findhap</a:t>
            </a:r>
            <a:r>
              <a:rPr lang="en-US" sz="4500" b="1" baseline="0" dirty="0" smtClean="0">
                <a:latin typeface="Arial" charset="0"/>
              </a:rPr>
              <a:t> required 50 </a:t>
            </a:r>
            <a:r>
              <a:rPr lang="en-US" sz="4500" b="1" baseline="0" dirty="0" err="1" smtClean="0">
                <a:latin typeface="Arial" charset="0"/>
              </a:rPr>
              <a:t>Gbytes</a:t>
            </a:r>
            <a:r>
              <a:rPr lang="en-US" sz="4500" b="1" baseline="0" dirty="0" smtClean="0">
                <a:latin typeface="Arial" charset="0"/>
              </a:rPr>
              <a:t> of memory and 10 hours using 6 processors.</a:t>
            </a:r>
          </a:p>
          <a:p>
            <a:pPr marL="333375" indent="-333375" defTabSz="457200" eaLnBrk="0" hangingPunct="0">
              <a:spcBef>
                <a:spcPts val="1400"/>
              </a:spcBef>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r>
              <a:rPr lang="en-US" sz="4500" b="1" baseline="0" dirty="0" smtClean="0">
                <a:latin typeface="Arial" charset="0"/>
              </a:rPr>
              <a:t>Iteration for SNP effects for 29 traits required 2 days using 6 processors.</a:t>
            </a:r>
          </a:p>
          <a:p>
            <a:pPr marL="333375" indent="-333375" defTabSz="457200" eaLnBrk="0" hangingPunct="0">
              <a:spcBef>
                <a:spcPts val="1400"/>
              </a:spcBef>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r>
              <a:rPr lang="en-US" sz="4500" b="1" baseline="0" dirty="0" smtClean="0">
                <a:latin typeface="Arial" charset="0"/>
              </a:rPr>
              <a:t>August 2007 predictions were tested with April 2011 data</a:t>
            </a:r>
            <a:endParaRPr lang="en-US" sz="4500" b="1" baseline="0" dirty="0">
              <a:latin typeface="Arial" charset="0"/>
            </a:endParaRPr>
          </a:p>
        </p:txBody>
      </p:sp>
      <p:sp>
        <p:nvSpPr>
          <p:cNvPr id="2061" name="Text Box 808"/>
          <p:cNvSpPr txBox="1">
            <a:spLocks noChangeArrowheads="1"/>
          </p:cNvSpPr>
          <p:nvPr/>
        </p:nvSpPr>
        <p:spPr bwMode="auto">
          <a:xfrm>
            <a:off x="838200" y="8001000"/>
            <a:ext cx="15697200" cy="2862322"/>
          </a:xfrm>
          <a:prstGeom prst="rect">
            <a:avLst/>
          </a:prstGeom>
          <a:noFill/>
          <a:ln w="9525">
            <a:noFill/>
            <a:miter lim="800000"/>
            <a:headEnd/>
            <a:tailEnd/>
          </a:ln>
        </p:spPr>
        <p:txBody>
          <a:bodyPr wrap="square">
            <a:spAutoFit/>
          </a:bodyPr>
          <a:lstStyle/>
          <a:p>
            <a:r>
              <a:rPr lang="en-US" sz="4500" b="1" baseline="0" dirty="0" smtClean="0">
                <a:latin typeface="Arial" charset="0"/>
              </a:rPr>
              <a:t>Higher density genotypes can provide markers closer to QTL, but imputation is needed for genotypes of less than highest density.  Markers from multiple chips can then be combined in genomic evaluation.</a:t>
            </a:r>
            <a:endParaRPr lang="en-US" sz="4500" b="1" baseline="0" dirty="0">
              <a:latin typeface="Arial" charset="0"/>
            </a:endParaRPr>
          </a:p>
        </p:txBody>
      </p:sp>
      <p:sp>
        <p:nvSpPr>
          <p:cNvPr id="2062" name="Text Box 8"/>
          <p:cNvSpPr txBox="1">
            <a:spLocks noChangeArrowheads="1"/>
          </p:cNvSpPr>
          <p:nvPr/>
        </p:nvSpPr>
        <p:spPr bwMode="auto">
          <a:xfrm>
            <a:off x="34747200" y="6578601"/>
            <a:ext cx="15468600" cy="1169551"/>
          </a:xfrm>
          <a:prstGeom prst="rect">
            <a:avLst/>
          </a:prstGeom>
          <a:noFill/>
          <a:ln w="9525">
            <a:noFill/>
            <a:miter lim="800000"/>
            <a:headEnd/>
            <a:tailEnd/>
          </a:ln>
        </p:spPr>
        <p:txBody>
          <a:bodyPr>
            <a:spAutoFit/>
          </a:bodyPr>
          <a:lstStyle/>
          <a:p>
            <a:pPr algn="ctr">
              <a:spcBef>
                <a:spcPct val="50000"/>
              </a:spcBef>
            </a:pPr>
            <a:r>
              <a:rPr lang="en-US" sz="7000" b="1" baseline="0" dirty="0">
                <a:solidFill>
                  <a:schemeClr val="accent2"/>
                </a:solidFill>
                <a:latin typeface="Arial" charset="0"/>
              </a:rPr>
              <a:t>Results (cont.)</a:t>
            </a:r>
          </a:p>
        </p:txBody>
      </p:sp>
      <p:sp>
        <p:nvSpPr>
          <p:cNvPr id="2063" name="Text Box 8"/>
          <p:cNvSpPr txBox="1">
            <a:spLocks noChangeArrowheads="1"/>
          </p:cNvSpPr>
          <p:nvPr/>
        </p:nvSpPr>
        <p:spPr bwMode="auto">
          <a:xfrm>
            <a:off x="1143000" y="11290301"/>
            <a:ext cx="15468600" cy="1169551"/>
          </a:xfrm>
          <a:prstGeom prst="rect">
            <a:avLst/>
          </a:prstGeom>
          <a:noFill/>
          <a:ln w="9525">
            <a:noFill/>
            <a:miter lim="800000"/>
            <a:headEnd/>
            <a:tailEnd/>
          </a:ln>
        </p:spPr>
        <p:txBody>
          <a:bodyPr wrap="square">
            <a:spAutoFit/>
          </a:bodyPr>
          <a:lstStyle/>
          <a:p>
            <a:pPr algn="ctr">
              <a:spcBef>
                <a:spcPct val="50000"/>
              </a:spcBef>
            </a:pPr>
            <a:r>
              <a:rPr lang="en-US" sz="7000" b="1" baseline="0" dirty="0">
                <a:solidFill>
                  <a:schemeClr val="accent2"/>
                </a:solidFill>
                <a:latin typeface="Arial" charset="0"/>
              </a:rPr>
              <a:t>Objectives</a:t>
            </a:r>
          </a:p>
        </p:txBody>
      </p:sp>
      <p:sp>
        <p:nvSpPr>
          <p:cNvPr id="2064" name="Text Box 808"/>
          <p:cNvSpPr txBox="1">
            <a:spLocks noChangeArrowheads="1"/>
          </p:cNvSpPr>
          <p:nvPr/>
        </p:nvSpPr>
        <p:spPr bwMode="auto">
          <a:xfrm>
            <a:off x="838200" y="12801601"/>
            <a:ext cx="15621000" cy="4426853"/>
          </a:xfrm>
          <a:prstGeom prst="rect">
            <a:avLst/>
          </a:prstGeom>
          <a:noFill/>
          <a:ln w="9525">
            <a:noFill/>
            <a:miter lim="800000"/>
            <a:headEnd/>
            <a:tailEnd/>
          </a:ln>
        </p:spPr>
        <p:txBody>
          <a:bodyPr wrap="square">
            <a:spAutoFit/>
          </a:bodyPr>
          <a:lstStyle/>
          <a:p>
            <a:pPr marL="333375" indent="-333375" defTabSz="457200" eaLnBrk="0" hangingPunct="0">
              <a:spcBef>
                <a:spcPts val="1400"/>
              </a:spcBef>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r>
              <a:rPr lang="en-US" sz="4500" b="1" baseline="0" dirty="0" smtClean="0">
                <a:latin typeface="Arial" charset="0"/>
              </a:rPr>
              <a:t>Determine </a:t>
            </a:r>
            <a:r>
              <a:rPr lang="en-US" sz="4500" b="1" baseline="0" dirty="0">
                <a:latin typeface="Arial" charset="0"/>
              </a:rPr>
              <a:t>the accuracy of imputing up to 636,967 markers (</a:t>
            </a:r>
            <a:r>
              <a:rPr lang="en-US" sz="4500" b="1" baseline="0" dirty="0">
                <a:solidFill>
                  <a:srgbClr val="0000FF"/>
                </a:solidFill>
                <a:latin typeface="Arial" charset="0"/>
              </a:rPr>
              <a:t>HD</a:t>
            </a:r>
            <a:r>
              <a:rPr lang="en-US" sz="4500" b="1" baseline="0" dirty="0">
                <a:latin typeface="Arial" charset="0"/>
              </a:rPr>
              <a:t>) from </a:t>
            </a:r>
            <a:r>
              <a:rPr lang="en-US" sz="4500" b="1" baseline="0" dirty="0" smtClean="0">
                <a:latin typeface="Arial" charset="0"/>
              </a:rPr>
              <a:t>42,495 </a:t>
            </a:r>
            <a:r>
              <a:rPr lang="en-US" sz="4500" b="1" baseline="0" dirty="0">
                <a:latin typeface="Arial" charset="0"/>
              </a:rPr>
              <a:t>markers (</a:t>
            </a:r>
            <a:r>
              <a:rPr lang="en-US" sz="4500" b="1" baseline="0" dirty="0">
                <a:solidFill>
                  <a:srgbClr val="0000FF"/>
                </a:solidFill>
                <a:latin typeface="Arial" charset="0"/>
              </a:rPr>
              <a:t>50K</a:t>
            </a:r>
            <a:r>
              <a:rPr lang="en-US" sz="4500" b="1" baseline="0" dirty="0">
                <a:latin typeface="Arial" charset="0"/>
              </a:rPr>
              <a:t>), 2,614 markers (</a:t>
            </a:r>
            <a:r>
              <a:rPr lang="en-US" sz="4500" b="1" baseline="0" dirty="0">
                <a:solidFill>
                  <a:srgbClr val="0000FF"/>
                </a:solidFill>
                <a:latin typeface="Arial" charset="0"/>
              </a:rPr>
              <a:t>3K</a:t>
            </a:r>
            <a:r>
              <a:rPr lang="en-US" sz="4500" b="1" baseline="0" dirty="0">
                <a:latin typeface="Arial" charset="0"/>
              </a:rPr>
              <a:t>) or from 0 markers (imputed </a:t>
            </a:r>
            <a:r>
              <a:rPr lang="en-US" sz="4500" b="1" baseline="0" dirty="0">
                <a:solidFill>
                  <a:srgbClr val="0000FF"/>
                </a:solidFill>
                <a:latin typeface="Arial" charset="0"/>
              </a:rPr>
              <a:t>dams</a:t>
            </a:r>
            <a:r>
              <a:rPr lang="en-US" sz="4500" b="1" baseline="0" dirty="0">
                <a:latin typeface="Arial" charset="0"/>
              </a:rPr>
              <a:t>) using simulated data.</a:t>
            </a:r>
          </a:p>
          <a:p>
            <a:pPr marL="333375" indent="-333375" defTabSz="457200" eaLnBrk="0" hangingPunct="0">
              <a:spcBef>
                <a:spcPts val="1400"/>
              </a:spcBef>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r>
              <a:rPr lang="en-US" sz="4500" b="1" baseline="0" dirty="0">
                <a:latin typeface="Arial" charset="0"/>
              </a:rPr>
              <a:t>Determine gain in reliability from using more markers with actual data.</a:t>
            </a:r>
          </a:p>
        </p:txBody>
      </p:sp>
      <p:sp>
        <p:nvSpPr>
          <p:cNvPr id="2065" name="Text Box 8"/>
          <p:cNvSpPr txBox="1">
            <a:spLocks noChangeArrowheads="1"/>
          </p:cNvSpPr>
          <p:nvPr/>
        </p:nvSpPr>
        <p:spPr bwMode="auto">
          <a:xfrm>
            <a:off x="17526000" y="19380201"/>
            <a:ext cx="16459200" cy="1169551"/>
          </a:xfrm>
          <a:prstGeom prst="rect">
            <a:avLst/>
          </a:prstGeom>
          <a:noFill/>
          <a:ln w="9525">
            <a:noFill/>
            <a:miter lim="800000"/>
            <a:headEnd/>
            <a:tailEnd/>
          </a:ln>
        </p:spPr>
        <p:txBody>
          <a:bodyPr wrap="square">
            <a:spAutoFit/>
          </a:bodyPr>
          <a:lstStyle/>
          <a:p>
            <a:pPr algn="ctr">
              <a:spcBef>
                <a:spcPct val="50000"/>
              </a:spcBef>
            </a:pPr>
            <a:r>
              <a:rPr lang="en-US" sz="7000" b="1" baseline="0" dirty="0">
                <a:solidFill>
                  <a:schemeClr val="accent2"/>
                </a:solidFill>
                <a:latin typeface="Arial" charset="0"/>
              </a:rPr>
              <a:t>Results</a:t>
            </a:r>
          </a:p>
        </p:txBody>
      </p:sp>
      <p:sp>
        <p:nvSpPr>
          <p:cNvPr id="2066" name="Text Box 800"/>
          <p:cNvSpPr txBox="1">
            <a:spLocks noChangeArrowheads="1"/>
          </p:cNvSpPr>
          <p:nvPr/>
        </p:nvSpPr>
        <p:spPr bwMode="auto">
          <a:xfrm>
            <a:off x="17526000" y="28803600"/>
            <a:ext cx="16306800" cy="861774"/>
          </a:xfrm>
          <a:prstGeom prst="rect">
            <a:avLst/>
          </a:prstGeom>
          <a:noFill/>
          <a:ln w="9525">
            <a:noFill/>
            <a:miter lim="800000"/>
            <a:headEnd/>
            <a:tailEnd/>
          </a:ln>
        </p:spPr>
        <p:txBody>
          <a:bodyPr>
            <a:spAutoFit/>
          </a:bodyPr>
          <a:lstStyle/>
          <a:p>
            <a:r>
              <a:rPr lang="en-US" sz="5000" b="1" baseline="0" dirty="0">
                <a:solidFill>
                  <a:srgbClr val="339933"/>
                </a:solidFill>
                <a:latin typeface="Arial" charset="0"/>
              </a:rPr>
              <a:t>Table 1. </a:t>
            </a:r>
            <a:r>
              <a:rPr lang="en-US" sz="5000" b="1" baseline="0" dirty="0" smtClean="0">
                <a:solidFill>
                  <a:srgbClr val="339933"/>
                </a:solidFill>
                <a:latin typeface="Arial" charset="0"/>
              </a:rPr>
              <a:t> Correctly imputed genotypes.</a:t>
            </a:r>
            <a:endParaRPr lang="en-US" sz="5000" b="1" baseline="0" dirty="0">
              <a:solidFill>
                <a:srgbClr val="339933"/>
              </a:solidFill>
              <a:latin typeface="Arial" charset="0"/>
            </a:endParaRPr>
          </a:p>
        </p:txBody>
      </p:sp>
      <p:sp>
        <p:nvSpPr>
          <p:cNvPr id="21" name="Text Box 8"/>
          <p:cNvSpPr txBox="1">
            <a:spLocks noChangeArrowheads="1"/>
          </p:cNvSpPr>
          <p:nvPr/>
        </p:nvSpPr>
        <p:spPr bwMode="auto">
          <a:xfrm>
            <a:off x="533400" y="27813000"/>
            <a:ext cx="16459200" cy="1169551"/>
          </a:xfrm>
          <a:prstGeom prst="rect">
            <a:avLst/>
          </a:prstGeom>
          <a:noFill/>
          <a:ln w="9525">
            <a:noFill/>
            <a:miter lim="800000"/>
            <a:headEnd/>
            <a:tailEnd/>
          </a:ln>
        </p:spPr>
        <p:txBody>
          <a:bodyPr>
            <a:spAutoFit/>
          </a:bodyPr>
          <a:lstStyle/>
          <a:p>
            <a:pPr algn="ctr">
              <a:spcBef>
                <a:spcPct val="50000"/>
              </a:spcBef>
            </a:pPr>
            <a:r>
              <a:rPr lang="en-US" sz="7000" b="1" baseline="0" dirty="0" smtClean="0">
                <a:solidFill>
                  <a:schemeClr val="accent2"/>
                </a:solidFill>
                <a:latin typeface="Arial" charset="0"/>
              </a:rPr>
              <a:t>Software &amp; Computing</a:t>
            </a:r>
            <a:endParaRPr lang="en-US" sz="7000" b="1" baseline="0" dirty="0">
              <a:solidFill>
                <a:schemeClr val="accent2"/>
              </a:solidFill>
              <a:latin typeface="Arial" charset="0"/>
            </a:endParaRPr>
          </a:p>
        </p:txBody>
      </p:sp>
      <p:sp>
        <p:nvSpPr>
          <p:cNvPr id="27" name="Rectangle 26"/>
          <p:cNvSpPr/>
          <p:nvPr/>
        </p:nvSpPr>
        <p:spPr>
          <a:xfrm>
            <a:off x="1143000" y="29413200"/>
            <a:ext cx="15773400" cy="8427948"/>
          </a:xfrm>
          <a:prstGeom prst="rect">
            <a:avLst/>
          </a:prstGeom>
        </p:spPr>
        <p:txBody>
          <a:bodyPr wrap="square">
            <a:spAutoFit/>
          </a:bodyPr>
          <a:lstStyle/>
          <a:p>
            <a:pPr marL="333375" indent="-333375" defTabSz="457200" eaLnBrk="0" hangingPunct="0">
              <a:spcBef>
                <a:spcPts val="1400"/>
              </a:spcBef>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r>
              <a:rPr lang="en-US" sz="4500" b="1" baseline="0" dirty="0" smtClean="0">
                <a:latin typeface="Arial" charset="0"/>
              </a:rPr>
              <a:t>Both findhap.f90 developed at AIPL and </a:t>
            </a:r>
            <a:r>
              <a:rPr lang="en-US" sz="4500" b="1" baseline="0" dirty="0" err="1" smtClean="0">
                <a:latin typeface="Arial" charset="0"/>
              </a:rPr>
              <a:t>FImpute</a:t>
            </a:r>
            <a:r>
              <a:rPr lang="en-US" sz="4500" b="1" baseline="0" dirty="0" smtClean="0">
                <a:latin typeface="Arial" charset="0"/>
              </a:rPr>
              <a:t> developed at U. Guelph and </a:t>
            </a:r>
            <a:r>
              <a:rPr lang="en-US" sz="4500" b="1" baseline="0" dirty="0" err="1" smtClean="0">
                <a:latin typeface="Arial" charset="0"/>
              </a:rPr>
              <a:t>Boviteq</a:t>
            </a:r>
            <a:r>
              <a:rPr lang="en-US" sz="4500" b="1" baseline="0" smtClean="0">
                <a:latin typeface="Arial" charset="0"/>
              </a:rPr>
              <a:t> Alliance were </a:t>
            </a:r>
            <a:r>
              <a:rPr lang="en-US" sz="4500" b="1" baseline="0" dirty="0" smtClean="0">
                <a:latin typeface="Arial" charset="0"/>
              </a:rPr>
              <a:t>tested in this analysis.</a:t>
            </a:r>
          </a:p>
          <a:p>
            <a:pPr marL="333375" indent="-333375" defTabSz="457200" eaLnBrk="0" hangingPunct="0">
              <a:spcBef>
                <a:spcPts val="1400"/>
              </a:spcBef>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r>
              <a:rPr lang="en-US" sz="4500" b="1" baseline="0" dirty="0" smtClean="0">
                <a:latin typeface="Arial" charset="0"/>
              </a:rPr>
              <a:t>The imputation rate with </a:t>
            </a:r>
            <a:r>
              <a:rPr lang="en-US" sz="4500" b="1" baseline="0" dirty="0" err="1" smtClean="0">
                <a:latin typeface="Arial" charset="0"/>
              </a:rPr>
              <a:t>findhap</a:t>
            </a:r>
            <a:r>
              <a:rPr lang="en-US" sz="4500" b="1" baseline="0" dirty="0" smtClean="0">
                <a:latin typeface="Arial" charset="0"/>
              </a:rPr>
              <a:t> version 2 is improved compared to version 1 results tested earlier.</a:t>
            </a:r>
          </a:p>
          <a:p>
            <a:pPr marL="333375" indent="-333375" defTabSz="457200" eaLnBrk="0" hangingPunct="0">
              <a:spcBef>
                <a:spcPts val="1400"/>
              </a:spcBef>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r>
              <a:rPr lang="en-US" sz="4500" b="1" baseline="0" dirty="0" smtClean="0">
                <a:latin typeface="Arial" charset="0"/>
              </a:rPr>
              <a:t>Version 2 of </a:t>
            </a:r>
            <a:r>
              <a:rPr lang="en-US" sz="4500" b="1" baseline="0" dirty="0" err="1" smtClean="0">
                <a:latin typeface="Arial" charset="0"/>
              </a:rPr>
              <a:t>findhap</a:t>
            </a:r>
            <a:r>
              <a:rPr lang="en-US" sz="4500" b="1" baseline="0" dirty="0" smtClean="0">
                <a:latin typeface="Arial" charset="0"/>
              </a:rPr>
              <a:t> uses both long segments to improve </a:t>
            </a:r>
            <a:r>
              <a:rPr lang="en-US" sz="4500" b="1" baseline="0" dirty="0" err="1" smtClean="0">
                <a:latin typeface="Arial" charset="0"/>
              </a:rPr>
              <a:t>haplotype</a:t>
            </a:r>
            <a:r>
              <a:rPr lang="en-US" sz="4500" b="1" baseline="0" dirty="0" smtClean="0">
                <a:latin typeface="Arial" charset="0"/>
              </a:rPr>
              <a:t> matches for close relatives and short segments to help detect matches from more remote ancestors.</a:t>
            </a:r>
          </a:p>
          <a:p>
            <a:pPr marL="333375" indent="-333375" defTabSz="457200" eaLnBrk="0" hangingPunct="0">
              <a:spcBef>
                <a:spcPts val="1400"/>
              </a:spcBef>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endParaRPr lang="en-US" sz="4500" b="1" baseline="0" dirty="0" smtClean="0">
              <a:latin typeface="Arial" charset="0"/>
            </a:endParaRPr>
          </a:p>
          <a:p>
            <a:pPr marL="333375" indent="-333375" defTabSz="457200" eaLnBrk="0" hangingPunct="0">
              <a:spcBef>
                <a:spcPts val="1400"/>
              </a:spcBef>
              <a:buClr>
                <a:srgbClr val="339933"/>
              </a:buClr>
              <a:buSzPct val="130000"/>
              <a:buFontTx/>
              <a:buChar char="•"/>
              <a:tabLst>
                <a:tab pos="454025" algn="l"/>
                <a:tab pos="1066800" algn="l"/>
                <a:tab pos="1368425" algn="l"/>
                <a:tab pos="1825625" algn="l"/>
                <a:tab pos="2282825" algn="l"/>
                <a:tab pos="2740025" algn="l"/>
                <a:tab pos="3197225" algn="l"/>
                <a:tab pos="3654425" algn="l"/>
                <a:tab pos="4111625" algn="l"/>
                <a:tab pos="4568825" algn="l"/>
                <a:tab pos="5026025" algn="l"/>
                <a:tab pos="5483225" algn="l"/>
                <a:tab pos="6096000" algn="l"/>
                <a:tab pos="6397625" algn="l"/>
                <a:tab pos="6854825" algn="l"/>
                <a:tab pos="7312025" algn="l"/>
                <a:tab pos="7769225" algn="l"/>
                <a:tab pos="8226425" algn="l"/>
                <a:tab pos="8683625" algn="l"/>
                <a:tab pos="9140825" algn="l"/>
              </a:tabLst>
            </a:pPr>
            <a:endParaRPr lang="en-US" sz="4500" b="1" baseline="0" dirty="0" smtClean="0">
              <a:latin typeface="Arial" charset="0"/>
            </a:endParaRPr>
          </a:p>
        </p:txBody>
      </p:sp>
      <p:graphicFrame>
        <p:nvGraphicFramePr>
          <p:cNvPr id="24" name="Table 23"/>
          <p:cNvGraphicFramePr>
            <a:graphicFrameLocks noGrp="1"/>
          </p:cNvGraphicFramePr>
          <p:nvPr/>
        </p:nvGraphicFramePr>
        <p:xfrm>
          <a:off x="16992602" y="29260799"/>
          <a:ext cx="16306796" cy="6845300"/>
        </p:xfrm>
        <a:graphic>
          <a:graphicData uri="http://schemas.openxmlformats.org/drawingml/2006/table">
            <a:tbl>
              <a:tblPr/>
              <a:tblGrid>
                <a:gridCol w="2675985"/>
                <a:gridCol w="2843237"/>
                <a:gridCol w="2550551"/>
                <a:gridCol w="1923366"/>
                <a:gridCol w="1923366"/>
                <a:gridCol w="1923366"/>
                <a:gridCol w="2466925"/>
              </a:tblGrid>
              <a:tr h="1369060">
                <a:tc>
                  <a:txBody>
                    <a:bodyPr/>
                    <a:lstStyle/>
                    <a:p>
                      <a:pPr algn="l" fontAlgn="b"/>
                      <a:endParaRPr lang="en-US" sz="4700" b="1" i="0" u="none" strike="noStrike" dirty="0">
                        <a:solidFill>
                          <a:srgbClr val="000000"/>
                        </a:solidFill>
                        <a:latin typeface="Arial" pitchFamily="34" charset="0"/>
                        <a:cs typeface="Arial" pitchFamily="34" charset="0"/>
                      </a:endParaRPr>
                    </a:p>
                  </a:txBody>
                  <a:tcPr marL="0" marR="0" marT="0" marB="0" anchor="b">
                    <a:lnL>
                      <a:noFill/>
                    </a:lnL>
                    <a:lnR>
                      <a:noFill/>
                    </a:lnR>
                    <a:lnT>
                      <a:noFill/>
                    </a:lnT>
                    <a:lnB>
                      <a:noFill/>
                    </a:lnB>
                  </a:tcPr>
                </a:tc>
                <a:tc>
                  <a:txBody>
                    <a:bodyPr/>
                    <a:lstStyle/>
                    <a:p>
                      <a:pPr algn="l" fontAlgn="b"/>
                      <a:endParaRPr lang="en-US" sz="4700" b="1" i="0" u="none" strike="noStrike" dirty="0">
                        <a:solidFill>
                          <a:srgbClr val="000000"/>
                        </a:solidFill>
                        <a:latin typeface="Arial" pitchFamily="34" charset="0"/>
                        <a:cs typeface="Arial" pitchFamily="34" charset="0"/>
                      </a:endParaRPr>
                    </a:p>
                  </a:txBody>
                  <a:tcPr marL="0" marR="0" marT="0" marB="0" anchor="b">
                    <a:lnL>
                      <a:noFill/>
                    </a:lnL>
                    <a:lnR>
                      <a:noFill/>
                    </a:lnR>
                    <a:lnT>
                      <a:noFill/>
                    </a:lnT>
                    <a:lnB>
                      <a:noFill/>
                    </a:lnB>
                  </a:tcPr>
                </a:tc>
                <a:tc gridSpan="5">
                  <a:txBody>
                    <a:bodyPr/>
                    <a:lstStyle/>
                    <a:p>
                      <a:pPr algn="ctr" fontAlgn="b"/>
                      <a:r>
                        <a:rPr lang="en-US" sz="4700" b="1" i="0" u="none" strike="noStrike" dirty="0">
                          <a:solidFill>
                            <a:srgbClr val="000000"/>
                          </a:solidFill>
                          <a:latin typeface="Arial" pitchFamily="34" charset="0"/>
                          <a:cs typeface="Arial" pitchFamily="34" charset="0"/>
                        </a:rPr>
                        <a:t>Correctly called genotypes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369060">
                <a:tc>
                  <a:txBody>
                    <a:bodyPr/>
                    <a:lstStyle/>
                    <a:p>
                      <a:pPr algn="l" fontAlgn="b"/>
                      <a:r>
                        <a:rPr lang="en-US" sz="4500" b="1" i="0" u="none" strike="noStrike" dirty="0" smtClean="0">
                          <a:solidFill>
                            <a:srgbClr val="000000"/>
                          </a:solidFill>
                          <a:latin typeface="Arial" pitchFamily="34" charset="0"/>
                          <a:cs typeface="Arial" pitchFamily="34" charset="0"/>
                        </a:rPr>
                        <a:t>3K to 50K    </a:t>
                      </a:r>
                      <a:endParaRPr lang="en-US" sz="4500" b="1" i="0" u="none" strike="noStrike" dirty="0">
                        <a:solidFill>
                          <a:srgbClr val="000000"/>
                        </a:solidFill>
                        <a:latin typeface="Arial" pitchFamily="34" charset="0"/>
                        <a:cs typeface="Arial"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4500" b="1" i="0" u="none" strike="noStrike" dirty="0" smtClean="0">
                          <a:solidFill>
                            <a:srgbClr val="000000"/>
                          </a:solidFill>
                          <a:latin typeface="Arial" pitchFamily="34" charset="0"/>
                          <a:cs typeface="Arial" pitchFamily="34" charset="0"/>
                        </a:rPr>
                        <a:t>50K </a:t>
                      </a:r>
                      <a:r>
                        <a:rPr lang="en-US" sz="4500" b="1" i="0" u="none" strike="noStrike" dirty="0">
                          <a:solidFill>
                            <a:srgbClr val="000000"/>
                          </a:solidFill>
                          <a:latin typeface="Arial" pitchFamily="34" charset="0"/>
                          <a:cs typeface="Arial" pitchFamily="34" charset="0"/>
                        </a:rPr>
                        <a:t>to HD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4700" b="1" i="0" u="none" strike="noStrike" dirty="0" smtClean="0">
                          <a:solidFill>
                            <a:srgbClr val="000000"/>
                          </a:solidFill>
                          <a:latin typeface="Arial" pitchFamily="34" charset="0"/>
                          <a:cs typeface="Arial" pitchFamily="34" charset="0"/>
                        </a:rPr>
                        <a:t> Dams</a:t>
                      </a:r>
                      <a:endParaRPr lang="en-US" sz="4700" b="1" i="0" u="none" strike="noStrike" dirty="0">
                        <a:solidFill>
                          <a:srgbClr val="000000"/>
                        </a:solidFill>
                        <a:latin typeface="Arial" pitchFamily="34" charset="0"/>
                        <a:cs typeface="Arial"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700" b="1" i="0" u="none" strike="noStrike" dirty="0">
                          <a:solidFill>
                            <a:srgbClr val="000000"/>
                          </a:solidFill>
                          <a:latin typeface="Arial" pitchFamily="34" charset="0"/>
                          <a:cs typeface="Arial" pitchFamily="34" charset="0"/>
                        </a:rPr>
                        <a:t>HD</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700" b="1" i="0" u="none" strike="noStrike" dirty="0">
                          <a:solidFill>
                            <a:srgbClr val="000000"/>
                          </a:solidFill>
                          <a:latin typeface="Arial" pitchFamily="34" charset="0"/>
                          <a:cs typeface="Arial" pitchFamily="34" charset="0"/>
                        </a:rPr>
                        <a:t>50K</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700" b="1" i="0" u="none" strike="noStrike" dirty="0">
                          <a:solidFill>
                            <a:srgbClr val="000000"/>
                          </a:solidFill>
                          <a:latin typeface="Arial" pitchFamily="34" charset="0"/>
                          <a:cs typeface="Arial" pitchFamily="34" charset="0"/>
                        </a:rPr>
                        <a:t>3K</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700" b="1" i="0" u="none" strike="noStrike" dirty="0">
                          <a:solidFill>
                            <a:srgbClr val="000000"/>
                          </a:solidFill>
                          <a:latin typeface="Arial" pitchFamily="34" charset="0"/>
                          <a:cs typeface="Arial" pitchFamily="34" charset="0"/>
                        </a:rPr>
                        <a:t>Average</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69060">
                <a:tc gridSpan="2">
                  <a:txBody>
                    <a:bodyPr/>
                    <a:lstStyle/>
                    <a:p>
                      <a:pPr algn="ctr" fontAlgn="b"/>
                      <a:r>
                        <a:rPr lang="en-US" sz="4700" b="1" i="0" u="none" strike="noStrike" dirty="0" err="1">
                          <a:solidFill>
                            <a:srgbClr val="000000"/>
                          </a:solidFill>
                          <a:latin typeface="Arial" pitchFamily="34" charset="0"/>
                          <a:cs typeface="Arial" pitchFamily="34" charset="0"/>
                        </a:rPr>
                        <a:t>Findhap</a:t>
                      </a:r>
                      <a:r>
                        <a:rPr lang="en-US" sz="4700" b="1" i="0" u="none" strike="noStrike" dirty="0">
                          <a:solidFill>
                            <a:srgbClr val="000000"/>
                          </a:solidFill>
                          <a:latin typeface="Arial" pitchFamily="34" charset="0"/>
                          <a:cs typeface="Arial"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4700" b="1" i="0" u="none" strike="noStrike" dirty="0">
                          <a:solidFill>
                            <a:srgbClr val="000000"/>
                          </a:solidFill>
                          <a:latin typeface="Arial" pitchFamily="34" charset="0"/>
                          <a:cs typeface="Arial" pitchFamily="34" charset="0"/>
                        </a:rPr>
                        <a:t>94.23</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4700" b="1" i="0" u="none" strike="noStrike" dirty="0">
                          <a:solidFill>
                            <a:srgbClr val="000000"/>
                          </a:solidFill>
                          <a:latin typeface="Arial" pitchFamily="34" charset="0"/>
                          <a:cs typeface="Arial" pitchFamily="34" charset="0"/>
                        </a:rPr>
                        <a:t>99.91</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4700" b="1" i="0" u="none" strike="noStrike" dirty="0">
                          <a:solidFill>
                            <a:srgbClr val="000000"/>
                          </a:solidFill>
                          <a:latin typeface="Arial" pitchFamily="34" charset="0"/>
                          <a:cs typeface="Arial" pitchFamily="34" charset="0"/>
                        </a:rPr>
                        <a:t>98.84</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4700" b="1" i="0" u="none" strike="noStrike">
                          <a:solidFill>
                            <a:srgbClr val="000000"/>
                          </a:solidFill>
                          <a:latin typeface="Arial" pitchFamily="34" charset="0"/>
                          <a:cs typeface="Arial" pitchFamily="34" charset="0"/>
                        </a:rPr>
                        <a:t>88.77</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4700" b="1" i="0" u="none" strike="noStrike" dirty="0">
                          <a:solidFill>
                            <a:srgbClr val="000000"/>
                          </a:solidFill>
                          <a:latin typeface="Arial" pitchFamily="34" charset="0"/>
                          <a:cs typeface="Arial" pitchFamily="34" charset="0"/>
                        </a:rPr>
                        <a:t>95.43</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r h="1369060">
                <a:tc>
                  <a:txBody>
                    <a:bodyPr/>
                    <a:lstStyle/>
                    <a:p>
                      <a:pPr algn="r" fontAlgn="b"/>
                      <a:r>
                        <a:rPr lang="en-US" sz="4700" b="1" i="0" u="none" strike="noStrike" dirty="0" err="1">
                          <a:solidFill>
                            <a:srgbClr val="000000"/>
                          </a:solidFill>
                          <a:latin typeface="Arial" pitchFamily="34" charset="0"/>
                          <a:cs typeface="Arial" pitchFamily="34" charset="0"/>
                        </a:rPr>
                        <a:t>Findhap</a:t>
                      </a:r>
                      <a:r>
                        <a:rPr lang="en-US" sz="4700" b="1" i="0" u="none" strike="noStrike" dirty="0">
                          <a:solidFill>
                            <a:srgbClr val="000000"/>
                          </a:solidFill>
                          <a:latin typeface="Arial" pitchFamily="34" charset="0"/>
                          <a:cs typeface="Arial" pitchFamily="34" charset="0"/>
                        </a:rPr>
                        <a:t> </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Findhap </a:t>
                      </a:r>
                    </a:p>
                  </a:txBody>
                  <a:tcPr marL="0" marR="0" marT="0" marB="0" anchor="b">
                    <a:lnL>
                      <a:noFill/>
                    </a:lnL>
                    <a:lnR>
                      <a:noFill/>
                    </a:lnR>
                    <a:lnT>
                      <a:noFill/>
                    </a:lnT>
                    <a:lnB>
                      <a:noFill/>
                    </a:lnB>
                  </a:tcPr>
                </a:tc>
                <a:tc>
                  <a:txBody>
                    <a:bodyPr/>
                    <a:lstStyle/>
                    <a:p>
                      <a:pPr algn="ctr" fontAlgn="b"/>
                      <a:r>
                        <a:rPr lang="en-US" sz="4700" b="1" i="0" u="none" strike="noStrike" dirty="0">
                          <a:solidFill>
                            <a:srgbClr val="000000"/>
                          </a:solidFill>
                          <a:latin typeface="Arial" pitchFamily="34" charset="0"/>
                          <a:cs typeface="Arial" pitchFamily="34" charset="0"/>
                        </a:rPr>
                        <a:t>94.52</a:t>
                      </a:r>
                    </a:p>
                  </a:txBody>
                  <a:tcPr marL="0" marR="0" marT="0" marB="0" anchor="b">
                    <a:lnL>
                      <a:noFill/>
                    </a:lnL>
                    <a:lnR>
                      <a:noFill/>
                    </a:lnR>
                    <a:lnT>
                      <a:noFill/>
                    </a:lnT>
                    <a:lnB>
                      <a:noFill/>
                    </a:lnB>
                  </a:tcPr>
                </a:tc>
                <a:tc>
                  <a:txBody>
                    <a:bodyPr/>
                    <a:lstStyle/>
                    <a:p>
                      <a:pPr algn="ctr" fontAlgn="b"/>
                      <a:r>
                        <a:rPr lang="en-US" sz="4700" b="1" i="0" u="none" strike="noStrike" dirty="0">
                          <a:solidFill>
                            <a:srgbClr val="000000"/>
                          </a:solidFill>
                          <a:latin typeface="Arial" pitchFamily="34" charset="0"/>
                          <a:cs typeface="Arial" pitchFamily="34" charset="0"/>
                        </a:rPr>
                        <a:t>99.91</a:t>
                      </a:r>
                    </a:p>
                  </a:txBody>
                  <a:tcPr marL="0" marR="0" marT="0" marB="0" anchor="b">
                    <a:lnL>
                      <a:noFill/>
                    </a:lnL>
                    <a:lnR>
                      <a:noFill/>
                    </a:lnR>
                    <a:lnT>
                      <a:noFill/>
                    </a:lnT>
                    <a:lnB>
                      <a:noFill/>
                    </a:lnB>
                  </a:tcPr>
                </a:tc>
                <a:tc>
                  <a:txBody>
                    <a:bodyPr/>
                    <a:lstStyle/>
                    <a:p>
                      <a:pPr algn="ctr" fontAlgn="b"/>
                      <a:r>
                        <a:rPr lang="en-US" sz="4700" b="1" i="0" u="none" strike="noStrike" dirty="0">
                          <a:solidFill>
                            <a:srgbClr val="000000"/>
                          </a:solidFill>
                          <a:latin typeface="Arial" pitchFamily="34" charset="0"/>
                          <a:cs typeface="Arial" pitchFamily="34" charset="0"/>
                        </a:rPr>
                        <a:t>98.92</a:t>
                      </a:r>
                    </a:p>
                  </a:txBody>
                  <a:tcPr marL="0" marR="0" marT="0" marB="0" anchor="b">
                    <a:lnL>
                      <a:noFill/>
                    </a:lnL>
                    <a:lnR>
                      <a:noFill/>
                    </a:lnR>
                    <a:lnT>
                      <a:noFill/>
                    </a:lnT>
                    <a:lnB>
                      <a:noFill/>
                    </a:lnB>
                  </a:tcPr>
                </a:tc>
                <a:tc>
                  <a:txBody>
                    <a:bodyPr/>
                    <a:lstStyle/>
                    <a:p>
                      <a:pPr algn="ctr" fontAlgn="b"/>
                      <a:r>
                        <a:rPr lang="en-US" sz="4700" b="1" i="0" u="none" strike="noStrike" dirty="0">
                          <a:solidFill>
                            <a:srgbClr val="000000"/>
                          </a:solidFill>
                          <a:latin typeface="Arial" pitchFamily="34" charset="0"/>
                          <a:cs typeface="Arial" pitchFamily="34" charset="0"/>
                        </a:rPr>
                        <a:t>90.36</a:t>
                      </a:r>
                    </a:p>
                  </a:txBody>
                  <a:tcPr marL="0" marR="0" marT="0" marB="0" anchor="b">
                    <a:lnL>
                      <a:noFill/>
                    </a:lnL>
                    <a:lnR>
                      <a:noFill/>
                    </a:lnR>
                    <a:lnT>
                      <a:noFill/>
                    </a:lnT>
                    <a:lnB>
                      <a:noFill/>
                    </a:lnB>
                  </a:tcPr>
                </a:tc>
                <a:tc>
                  <a:txBody>
                    <a:bodyPr/>
                    <a:lstStyle/>
                    <a:p>
                      <a:pPr algn="ctr" fontAlgn="b"/>
                      <a:r>
                        <a:rPr lang="en-US" sz="4700" b="1" i="0" u="none" strike="noStrike" dirty="0">
                          <a:solidFill>
                            <a:srgbClr val="000000"/>
                          </a:solidFill>
                          <a:latin typeface="Arial" pitchFamily="34" charset="0"/>
                          <a:cs typeface="Arial" pitchFamily="34" charset="0"/>
                        </a:rPr>
                        <a:t>95.93</a:t>
                      </a:r>
                    </a:p>
                  </a:txBody>
                  <a:tcPr marL="0" marR="0" marT="0" marB="0" anchor="b">
                    <a:lnL>
                      <a:noFill/>
                    </a:lnL>
                    <a:lnR>
                      <a:noFill/>
                    </a:lnR>
                    <a:lnT>
                      <a:noFill/>
                    </a:lnT>
                    <a:lnB>
                      <a:noFill/>
                    </a:lnB>
                  </a:tcPr>
                </a:tc>
              </a:tr>
              <a:tr h="1369060">
                <a:tc>
                  <a:txBody>
                    <a:bodyPr/>
                    <a:lstStyle/>
                    <a:p>
                      <a:pPr algn="r" fontAlgn="b"/>
                      <a:r>
                        <a:rPr lang="en-US" sz="4700" b="1" i="0" u="none" strike="noStrike" dirty="0" err="1" smtClean="0">
                          <a:solidFill>
                            <a:srgbClr val="000000"/>
                          </a:solidFill>
                          <a:latin typeface="Arial" pitchFamily="34" charset="0"/>
                          <a:cs typeface="Arial" pitchFamily="34" charset="0"/>
                        </a:rPr>
                        <a:t>F</a:t>
                      </a:r>
                      <a:r>
                        <a:rPr lang="en-US" sz="4700" b="1" i="0" u="none" strike="noStrike" dirty="0" err="1" smtClean="0">
                          <a:solidFill>
                            <a:schemeClr val="tx1"/>
                          </a:solidFill>
                          <a:latin typeface="Arial" pitchFamily="34" charset="0"/>
                          <a:cs typeface="Arial" pitchFamily="34" charset="0"/>
                        </a:rPr>
                        <a:t>I</a:t>
                      </a:r>
                      <a:r>
                        <a:rPr lang="en-US" sz="4700" b="1" i="0" u="none" strike="noStrike" dirty="0" err="1" smtClean="0">
                          <a:solidFill>
                            <a:srgbClr val="000000"/>
                          </a:solidFill>
                          <a:latin typeface="Arial" pitchFamily="34" charset="0"/>
                          <a:cs typeface="Arial" pitchFamily="34" charset="0"/>
                        </a:rPr>
                        <a:t>mpute</a:t>
                      </a:r>
                      <a:r>
                        <a:rPr lang="en-US" sz="4700" b="1" i="0" u="none" strike="noStrike" dirty="0" smtClean="0">
                          <a:solidFill>
                            <a:srgbClr val="000000"/>
                          </a:solidFill>
                          <a:latin typeface="Arial" pitchFamily="34" charset="0"/>
                          <a:cs typeface="Arial" pitchFamily="34" charset="0"/>
                        </a:rPr>
                        <a:t> </a:t>
                      </a:r>
                      <a:endParaRPr lang="en-US" sz="4700" b="1" i="0" u="none" strike="noStrike" dirty="0">
                        <a:solidFill>
                          <a:srgbClr val="000000"/>
                        </a:solidFill>
                        <a:latin typeface="Arial" pitchFamily="34" charset="0"/>
                        <a:cs typeface="Arial" pitchFamily="34" charset="0"/>
                      </a:endParaRPr>
                    </a:p>
                  </a:txBody>
                  <a:tcPr marL="0" marR="0" marT="0" marB="0" anchor="b">
                    <a:lnL>
                      <a:noFill/>
                    </a:lnL>
                    <a:lnR>
                      <a:noFill/>
                    </a:lnR>
                    <a:lnT>
                      <a:noFill/>
                    </a:lnT>
                    <a:lnB>
                      <a:noFill/>
                    </a:lnB>
                  </a:tcPr>
                </a:tc>
                <a:tc>
                  <a:txBody>
                    <a:bodyPr/>
                    <a:lstStyle/>
                    <a:p>
                      <a:pPr algn="r" fontAlgn="b"/>
                      <a:r>
                        <a:rPr lang="en-US" sz="4700" b="1" i="0" u="none" strike="noStrike" dirty="0" err="1">
                          <a:solidFill>
                            <a:srgbClr val="000000"/>
                          </a:solidFill>
                          <a:latin typeface="Arial" pitchFamily="34" charset="0"/>
                          <a:cs typeface="Arial" pitchFamily="34" charset="0"/>
                        </a:rPr>
                        <a:t>Findhap</a:t>
                      </a:r>
                      <a:r>
                        <a:rPr lang="en-US" sz="4700" b="1" i="0" u="none" strike="noStrike" dirty="0">
                          <a:solidFill>
                            <a:srgbClr val="000000"/>
                          </a:solidFill>
                          <a:latin typeface="Arial" pitchFamily="34" charset="0"/>
                          <a:cs typeface="Arial" pitchFamily="34" charset="0"/>
                        </a:rPr>
                        <a:t> </a:t>
                      </a:r>
                    </a:p>
                  </a:txBody>
                  <a:tcPr marL="0" marR="0" marT="0" marB="0" anchor="b">
                    <a:lnL>
                      <a:noFill/>
                    </a:lnL>
                    <a:lnR>
                      <a:noFill/>
                    </a:lnR>
                    <a:lnT>
                      <a:noFill/>
                    </a:lnT>
                    <a:lnB>
                      <a:noFill/>
                    </a:lnB>
                  </a:tcPr>
                </a:tc>
                <a:tc>
                  <a:txBody>
                    <a:bodyPr/>
                    <a:lstStyle/>
                    <a:p>
                      <a:pPr algn="ctr" fontAlgn="b"/>
                      <a:r>
                        <a:rPr lang="en-US" sz="4700" b="1" i="0" u="none" strike="noStrike">
                          <a:solidFill>
                            <a:srgbClr val="000000"/>
                          </a:solidFill>
                          <a:latin typeface="Arial" pitchFamily="34" charset="0"/>
                          <a:cs typeface="Arial" pitchFamily="34" charset="0"/>
                        </a:rPr>
                        <a:t>95.53</a:t>
                      </a:r>
                    </a:p>
                  </a:txBody>
                  <a:tcPr marL="0" marR="0" marT="0" marB="0" anchor="b">
                    <a:lnL>
                      <a:noFill/>
                    </a:lnL>
                    <a:lnR>
                      <a:noFill/>
                    </a:lnR>
                    <a:lnT>
                      <a:noFill/>
                    </a:lnT>
                    <a:lnB>
                      <a:noFill/>
                    </a:lnB>
                  </a:tcPr>
                </a:tc>
                <a:tc>
                  <a:txBody>
                    <a:bodyPr/>
                    <a:lstStyle/>
                    <a:p>
                      <a:pPr algn="ctr" fontAlgn="b"/>
                      <a:r>
                        <a:rPr lang="en-US" sz="4700" b="1" i="0" u="none" strike="noStrike" dirty="0">
                          <a:solidFill>
                            <a:srgbClr val="000000"/>
                          </a:solidFill>
                          <a:latin typeface="Arial" pitchFamily="34" charset="0"/>
                          <a:cs typeface="Arial" pitchFamily="34" charset="0"/>
                        </a:rPr>
                        <a:t>99.91</a:t>
                      </a:r>
                    </a:p>
                  </a:txBody>
                  <a:tcPr marL="0" marR="0" marT="0" marB="0" anchor="b">
                    <a:lnL>
                      <a:noFill/>
                    </a:lnL>
                    <a:lnR>
                      <a:noFill/>
                    </a:lnR>
                    <a:lnT>
                      <a:noFill/>
                    </a:lnT>
                    <a:lnB>
                      <a:noFill/>
                    </a:lnB>
                  </a:tcPr>
                </a:tc>
                <a:tc>
                  <a:txBody>
                    <a:bodyPr/>
                    <a:lstStyle/>
                    <a:p>
                      <a:pPr algn="ctr" fontAlgn="b"/>
                      <a:r>
                        <a:rPr lang="en-US" sz="4700" b="1" i="0" u="none" strike="noStrike" dirty="0">
                          <a:solidFill>
                            <a:srgbClr val="000000"/>
                          </a:solidFill>
                          <a:latin typeface="Arial" pitchFamily="34" charset="0"/>
                          <a:cs typeface="Arial" pitchFamily="34" charset="0"/>
                        </a:rPr>
                        <a:t>98.93</a:t>
                      </a:r>
                    </a:p>
                  </a:txBody>
                  <a:tcPr marL="0" marR="0" marT="0" marB="0" anchor="b">
                    <a:lnL>
                      <a:noFill/>
                    </a:lnL>
                    <a:lnR>
                      <a:noFill/>
                    </a:lnR>
                    <a:lnT>
                      <a:noFill/>
                    </a:lnT>
                    <a:lnB>
                      <a:noFill/>
                    </a:lnB>
                  </a:tcPr>
                </a:tc>
                <a:tc>
                  <a:txBody>
                    <a:bodyPr/>
                    <a:lstStyle/>
                    <a:p>
                      <a:pPr algn="ctr" fontAlgn="b"/>
                      <a:r>
                        <a:rPr lang="en-US" sz="4700" b="1" i="0" u="none" strike="noStrike" dirty="0">
                          <a:solidFill>
                            <a:srgbClr val="000000"/>
                          </a:solidFill>
                          <a:latin typeface="Arial" pitchFamily="34" charset="0"/>
                          <a:cs typeface="Arial" pitchFamily="34" charset="0"/>
                        </a:rPr>
                        <a:t>92.69</a:t>
                      </a:r>
                    </a:p>
                  </a:txBody>
                  <a:tcPr marL="0" marR="0" marT="0" marB="0" anchor="b">
                    <a:lnL>
                      <a:noFill/>
                    </a:lnL>
                    <a:lnR>
                      <a:noFill/>
                    </a:lnR>
                    <a:lnT>
                      <a:noFill/>
                    </a:lnT>
                    <a:lnB>
                      <a:noFill/>
                    </a:lnB>
                  </a:tcPr>
                </a:tc>
                <a:tc>
                  <a:txBody>
                    <a:bodyPr/>
                    <a:lstStyle/>
                    <a:p>
                      <a:pPr algn="ctr" fontAlgn="b"/>
                      <a:r>
                        <a:rPr lang="en-US" sz="4700" b="1" i="0" u="none" strike="noStrike" dirty="0">
                          <a:solidFill>
                            <a:srgbClr val="000000"/>
                          </a:solidFill>
                          <a:latin typeface="Arial" pitchFamily="34" charset="0"/>
                          <a:cs typeface="Arial" pitchFamily="34" charset="0"/>
                        </a:rPr>
                        <a:t>96.76</a:t>
                      </a:r>
                    </a:p>
                  </a:txBody>
                  <a:tcPr marL="0" marR="0" marT="0" marB="0" anchor="b">
                    <a:lnL>
                      <a:noFill/>
                    </a:lnL>
                    <a:lnR>
                      <a:noFill/>
                    </a:lnR>
                    <a:lnT>
                      <a:noFill/>
                    </a:lnT>
                    <a:lnB>
                      <a:noFill/>
                    </a:lnB>
                  </a:tcPr>
                </a:tc>
              </a:tr>
            </a:tbl>
          </a:graphicData>
        </a:graphic>
      </p:graphicFrame>
      <p:graphicFrame>
        <p:nvGraphicFramePr>
          <p:cNvPr id="25" name="Table 24"/>
          <p:cNvGraphicFramePr>
            <a:graphicFrameLocks noGrp="1"/>
          </p:cNvGraphicFramePr>
          <p:nvPr/>
        </p:nvGraphicFramePr>
        <p:xfrm>
          <a:off x="35052000" y="9601199"/>
          <a:ext cx="15011400" cy="18757906"/>
        </p:xfrm>
        <a:graphic>
          <a:graphicData uri="http://schemas.openxmlformats.org/drawingml/2006/table">
            <a:tbl>
              <a:tblPr/>
              <a:tblGrid>
                <a:gridCol w="7537765"/>
                <a:gridCol w="2245606"/>
                <a:gridCol w="2408629"/>
                <a:gridCol w="2819400"/>
              </a:tblGrid>
              <a:tr h="984667">
                <a:tc>
                  <a:txBody>
                    <a:bodyPr/>
                    <a:lstStyle/>
                    <a:p>
                      <a:pPr algn="l" fontAlgn="b"/>
                      <a:r>
                        <a:rPr lang="en-US" sz="4700" b="1" i="0" u="none" strike="noStrike" dirty="0">
                          <a:solidFill>
                            <a:srgbClr val="000000"/>
                          </a:solidFill>
                          <a:latin typeface="Arial" pitchFamily="34" charset="0"/>
                          <a:cs typeface="Arial" pitchFamily="34" charset="0"/>
                        </a:rPr>
                        <a:t>Trait</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4700" b="1" i="0" u="none" strike="noStrike">
                          <a:solidFill>
                            <a:srgbClr val="000000"/>
                          </a:solidFill>
                          <a:latin typeface="Arial" pitchFamily="34" charset="0"/>
                          <a:cs typeface="Arial" pitchFamily="34" charset="0"/>
                        </a:rPr>
                        <a:t>50K Rel</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4700" b="1" i="0" u="none" strike="noStrike">
                          <a:solidFill>
                            <a:srgbClr val="000000"/>
                          </a:solidFill>
                          <a:latin typeface="Arial" pitchFamily="34" charset="0"/>
                          <a:cs typeface="Arial" pitchFamily="34" charset="0"/>
                        </a:rPr>
                        <a:t>HD Rel</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4700" b="1" i="0" u="none" strike="noStrike" dirty="0" smtClean="0">
                          <a:solidFill>
                            <a:srgbClr val="000000"/>
                          </a:solidFill>
                          <a:latin typeface="Arial" pitchFamily="34" charset="0"/>
                          <a:cs typeface="Arial" pitchFamily="34" charset="0"/>
                        </a:rPr>
                        <a:t>HD Gain</a:t>
                      </a:r>
                      <a:endParaRPr lang="en-US" sz="4700" b="1" i="0" u="none" strike="noStrike" dirty="0">
                        <a:solidFill>
                          <a:srgbClr val="000000"/>
                        </a:solidFill>
                        <a:latin typeface="Arial" pitchFamily="34" charset="0"/>
                        <a:cs typeface="Arial"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984667">
                <a:tc>
                  <a:txBody>
                    <a:bodyPr/>
                    <a:lstStyle/>
                    <a:p>
                      <a:pPr algn="l" fontAlgn="b"/>
                      <a:r>
                        <a:rPr lang="en-US" sz="4700" b="1" i="0" u="none" strike="noStrike" dirty="0">
                          <a:solidFill>
                            <a:srgbClr val="000000"/>
                          </a:solidFill>
                          <a:latin typeface="Arial" pitchFamily="34" charset="0"/>
                          <a:cs typeface="Arial" pitchFamily="34" charset="0"/>
                        </a:rPr>
                        <a:t>Milk</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4700" b="1" i="0" u="none" strike="noStrike">
                          <a:solidFill>
                            <a:srgbClr val="000000"/>
                          </a:solidFill>
                          <a:latin typeface="Arial" pitchFamily="34" charset="0"/>
                          <a:cs typeface="Arial" pitchFamily="34" charset="0"/>
                        </a:rPr>
                        <a:t>67.3</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4700" b="1" i="0" u="none" strike="noStrike">
                          <a:solidFill>
                            <a:srgbClr val="000000"/>
                          </a:solidFill>
                          <a:latin typeface="Arial" pitchFamily="34" charset="0"/>
                          <a:cs typeface="Arial" pitchFamily="34" charset="0"/>
                        </a:rPr>
                        <a:t>67.8</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4700" b="1" i="0" u="none" strike="noStrike">
                          <a:solidFill>
                            <a:srgbClr val="000000"/>
                          </a:solidFill>
                          <a:latin typeface="Arial" pitchFamily="34" charset="0"/>
                          <a:cs typeface="Arial" pitchFamily="34" charset="0"/>
                        </a:rPr>
                        <a:t>0.6</a:t>
                      </a: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r h="984667">
                <a:tc>
                  <a:txBody>
                    <a:bodyPr/>
                    <a:lstStyle/>
                    <a:p>
                      <a:pPr algn="l" fontAlgn="b"/>
                      <a:r>
                        <a:rPr lang="en-US" sz="4700" b="1" i="0" u="none" strike="noStrike" dirty="0">
                          <a:solidFill>
                            <a:srgbClr val="000000"/>
                          </a:solidFill>
                          <a:latin typeface="Arial" pitchFamily="34" charset="0"/>
                          <a:cs typeface="Arial" pitchFamily="34" charset="0"/>
                        </a:rPr>
                        <a:t>Fat</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69.9</a:t>
                      </a:r>
                    </a:p>
                  </a:txBody>
                  <a:tcPr marL="0" marR="0" marT="0" marB="0" anchor="b">
                    <a:lnL>
                      <a:noFill/>
                    </a:lnL>
                    <a:lnR>
                      <a:noFill/>
                    </a:lnR>
                    <a:lnT>
                      <a:noFill/>
                    </a:lnT>
                    <a:lnB>
                      <a:noFill/>
                    </a:lnB>
                  </a:tcPr>
                </a:tc>
                <a:tc>
                  <a:txBody>
                    <a:bodyPr/>
                    <a:lstStyle/>
                    <a:p>
                      <a:pPr algn="r" fontAlgn="b"/>
                      <a:r>
                        <a:rPr lang="en-US" sz="4700" b="1" i="0" u="none" strike="noStrike" dirty="0">
                          <a:solidFill>
                            <a:srgbClr val="000000"/>
                          </a:solidFill>
                          <a:latin typeface="Arial" pitchFamily="34" charset="0"/>
                          <a:cs typeface="Arial" pitchFamily="34" charset="0"/>
                        </a:rPr>
                        <a:t>70.3</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0.4</a:t>
                      </a:r>
                    </a:p>
                  </a:txBody>
                  <a:tcPr marL="0" marR="0" marT="0" marB="0" anchor="b">
                    <a:lnL>
                      <a:noFill/>
                    </a:lnL>
                    <a:lnR>
                      <a:noFill/>
                    </a:lnR>
                    <a:lnT>
                      <a:noFill/>
                    </a:lnT>
                    <a:lnB>
                      <a:noFill/>
                    </a:lnB>
                  </a:tcPr>
                </a:tc>
              </a:tr>
              <a:tr h="984667">
                <a:tc>
                  <a:txBody>
                    <a:bodyPr/>
                    <a:lstStyle/>
                    <a:p>
                      <a:pPr algn="l" fontAlgn="b"/>
                      <a:r>
                        <a:rPr lang="en-US" sz="4700" b="1" i="0" u="none" strike="noStrike" dirty="0">
                          <a:solidFill>
                            <a:srgbClr val="000000"/>
                          </a:solidFill>
                          <a:latin typeface="Arial" pitchFamily="34" charset="0"/>
                          <a:cs typeface="Arial" pitchFamily="34" charset="0"/>
                        </a:rPr>
                        <a:t>Protein</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61.0</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61.4</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0.4</a:t>
                      </a:r>
                    </a:p>
                  </a:txBody>
                  <a:tcPr marL="0" marR="0" marT="0" marB="0" anchor="b">
                    <a:lnL>
                      <a:noFill/>
                    </a:lnL>
                    <a:lnR>
                      <a:noFill/>
                    </a:lnR>
                    <a:lnT>
                      <a:noFill/>
                    </a:lnT>
                    <a:lnB>
                      <a:noFill/>
                    </a:lnB>
                  </a:tcPr>
                </a:tc>
              </a:tr>
              <a:tr h="984667">
                <a:tc>
                  <a:txBody>
                    <a:bodyPr/>
                    <a:lstStyle/>
                    <a:p>
                      <a:pPr algn="l" fontAlgn="b"/>
                      <a:r>
                        <a:rPr lang="en-US" sz="4700" b="1" i="0" u="none" strike="noStrike" dirty="0">
                          <a:solidFill>
                            <a:srgbClr val="000000"/>
                          </a:solidFill>
                          <a:latin typeface="Arial" pitchFamily="34" charset="0"/>
                          <a:cs typeface="Arial" pitchFamily="34" charset="0"/>
                        </a:rPr>
                        <a:t>Fat %</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85.6</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87.5</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1.9</a:t>
                      </a:r>
                    </a:p>
                  </a:txBody>
                  <a:tcPr marL="0" marR="0" marT="0" marB="0" anchor="b">
                    <a:lnL>
                      <a:noFill/>
                    </a:lnL>
                    <a:lnR>
                      <a:noFill/>
                    </a:lnR>
                    <a:lnT>
                      <a:noFill/>
                    </a:lnT>
                    <a:lnB>
                      <a:noFill/>
                    </a:lnB>
                  </a:tcPr>
                </a:tc>
              </a:tr>
              <a:tr h="984667">
                <a:tc>
                  <a:txBody>
                    <a:bodyPr/>
                    <a:lstStyle/>
                    <a:p>
                      <a:pPr algn="l" fontAlgn="b"/>
                      <a:r>
                        <a:rPr lang="en-US" sz="4700" b="1" i="0" u="none" strike="noStrike" dirty="0">
                          <a:solidFill>
                            <a:srgbClr val="000000"/>
                          </a:solidFill>
                          <a:latin typeface="Arial" pitchFamily="34" charset="0"/>
                          <a:cs typeface="Arial" pitchFamily="34" charset="0"/>
                        </a:rPr>
                        <a:t>Protein %</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78.4</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80.9</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2.6</a:t>
                      </a:r>
                    </a:p>
                  </a:txBody>
                  <a:tcPr marL="0" marR="0" marT="0" marB="0" anchor="b">
                    <a:lnL>
                      <a:noFill/>
                    </a:lnL>
                    <a:lnR>
                      <a:noFill/>
                    </a:lnR>
                    <a:lnT>
                      <a:noFill/>
                    </a:lnT>
                    <a:lnB>
                      <a:noFill/>
                    </a:lnB>
                  </a:tcPr>
                </a:tc>
              </a:tr>
              <a:tr h="984667">
                <a:tc>
                  <a:txBody>
                    <a:bodyPr/>
                    <a:lstStyle/>
                    <a:p>
                      <a:pPr algn="l" fontAlgn="b"/>
                      <a:r>
                        <a:rPr lang="en-US" sz="4700" b="1" i="0" u="none" strike="noStrike" dirty="0">
                          <a:solidFill>
                            <a:srgbClr val="000000"/>
                          </a:solidFill>
                          <a:latin typeface="Arial" pitchFamily="34" charset="0"/>
                          <a:cs typeface="Arial" pitchFamily="34" charset="0"/>
                        </a:rPr>
                        <a:t>Net Merit</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52.4</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52.4</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0.0</a:t>
                      </a:r>
                    </a:p>
                  </a:txBody>
                  <a:tcPr marL="0" marR="0" marT="0" marB="0" anchor="b">
                    <a:lnL>
                      <a:noFill/>
                    </a:lnL>
                    <a:lnR>
                      <a:noFill/>
                    </a:lnR>
                    <a:lnT>
                      <a:noFill/>
                    </a:lnT>
                    <a:lnB>
                      <a:noFill/>
                    </a:lnB>
                  </a:tcPr>
                </a:tc>
              </a:tr>
              <a:tr h="984667">
                <a:tc>
                  <a:txBody>
                    <a:bodyPr/>
                    <a:lstStyle/>
                    <a:p>
                      <a:pPr algn="l" fontAlgn="b"/>
                      <a:r>
                        <a:rPr lang="en-US" sz="4700" b="1" i="0" u="none" strike="noStrike" dirty="0">
                          <a:solidFill>
                            <a:srgbClr val="000000"/>
                          </a:solidFill>
                          <a:latin typeface="Arial" pitchFamily="34" charset="0"/>
                          <a:cs typeface="Arial" pitchFamily="34" charset="0"/>
                        </a:rPr>
                        <a:t>Productive Life</a:t>
                      </a:r>
                    </a:p>
                  </a:txBody>
                  <a:tcPr marL="0" marR="0" marT="0" marB="0" anchor="b">
                    <a:lnL>
                      <a:noFill/>
                    </a:lnL>
                    <a:lnR>
                      <a:noFill/>
                    </a:lnR>
                    <a:lnT>
                      <a:noFill/>
                    </a:lnT>
                    <a:lnB>
                      <a:noFill/>
                    </a:lnB>
                  </a:tcPr>
                </a:tc>
                <a:tc>
                  <a:txBody>
                    <a:bodyPr/>
                    <a:lstStyle/>
                    <a:p>
                      <a:pPr algn="r" fontAlgn="b"/>
                      <a:r>
                        <a:rPr lang="en-US" sz="4700" b="1" i="0" u="none" strike="noStrike" dirty="0">
                          <a:solidFill>
                            <a:srgbClr val="000000"/>
                          </a:solidFill>
                          <a:latin typeface="Arial" pitchFamily="34" charset="0"/>
                          <a:cs typeface="Arial" pitchFamily="34" charset="0"/>
                        </a:rPr>
                        <a:t>52.9</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53.1</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0.2</a:t>
                      </a:r>
                    </a:p>
                  </a:txBody>
                  <a:tcPr marL="0" marR="0" marT="0" marB="0" anchor="b">
                    <a:lnL>
                      <a:noFill/>
                    </a:lnL>
                    <a:lnR>
                      <a:noFill/>
                    </a:lnR>
                    <a:lnT>
                      <a:noFill/>
                    </a:lnT>
                    <a:lnB>
                      <a:noFill/>
                    </a:lnB>
                  </a:tcPr>
                </a:tc>
              </a:tr>
              <a:tr h="984667">
                <a:tc>
                  <a:txBody>
                    <a:bodyPr/>
                    <a:lstStyle/>
                    <a:p>
                      <a:pPr algn="l" fontAlgn="b"/>
                      <a:r>
                        <a:rPr lang="en-US" sz="4700" b="1" i="0" u="none" strike="noStrike">
                          <a:solidFill>
                            <a:srgbClr val="000000"/>
                          </a:solidFill>
                          <a:latin typeface="Arial" pitchFamily="34" charset="0"/>
                          <a:cs typeface="Arial" pitchFamily="34" charset="0"/>
                        </a:rPr>
                        <a:t>SCS</a:t>
                      </a:r>
                    </a:p>
                  </a:txBody>
                  <a:tcPr marL="0" marR="0" marT="0" marB="0" anchor="b">
                    <a:lnL>
                      <a:noFill/>
                    </a:lnL>
                    <a:lnR>
                      <a:noFill/>
                    </a:lnR>
                    <a:lnT>
                      <a:noFill/>
                    </a:lnT>
                    <a:lnB>
                      <a:noFill/>
                    </a:lnB>
                  </a:tcPr>
                </a:tc>
                <a:tc>
                  <a:txBody>
                    <a:bodyPr/>
                    <a:lstStyle/>
                    <a:p>
                      <a:pPr algn="r" fontAlgn="b"/>
                      <a:r>
                        <a:rPr lang="en-US" sz="4700" b="1" i="0" u="none" strike="noStrike" dirty="0">
                          <a:solidFill>
                            <a:srgbClr val="000000"/>
                          </a:solidFill>
                          <a:latin typeface="Arial" pitchFamily="34" charset="0"/>
                          <a:cs typeface="Arial" pitchFamily="34" charset="0"/>
                        </a:rPr>
                        <a:t>61.4</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60.9</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-0.5</a:t>
                      </a:r>
                    </a:p>
                  </a:txBody>
                  <a:tcPr marL="0" marR="0" marT="0" marB="0" anchor="b">
                    <a:lnL>
                      <a:noFill/>
                    </a:lnL>
                    <a:lnR>
                      <a:noFill/>
                    </a:lnR>
                    <a:lnT>
                      <a:noFill/>
                    </a:lnT>
                    <a:lnB>
                      <a:noFill/>
                    </a:lnB>
                  </a:tcPr>
                </a:tc>
              </a:tr>
              <a:tr h="984667">
                <a:tc>
                  <a:txBody>
                    <a:bodyPr/>
                    <a:lstStyle/>
                    <a:p>
                      <a:pPr algn="l" fontAlgn="b"/>
                      <a:r>
                        <a:rPr lang="en-US" sz="4700" b="1" i="0" u="none" strike="noStrike" dirty="0" smtClean="0">
                          <a:solidFill>
                            <a:srgbClr val="000000"/>
                          </a:solidFill>
                          <a:latin typeface="Arial" pitchFamily="34" charset="0"/>
                          <a:cs typeface="Arial" pitchFamily="34" charset="0"/>
                        </a:rPr>
                        <a:t>Daughter </a:t>
                      </a:r>
                      <a:r>
                        <a:rPr lang="en-US" sz="4700" b="1" i="0" u="none" strike="noStrike" dirty="0">
                          <a:solidFill>
                            <a:srgbClr val="000000"/>
                          </a:solidFill>
                          <a:latin typeface="Arial" pitchFamily="34" charset="0"/>
                          <a:cs typeface="Arial" pitchFamily="34" charset="0"/>
                        </a:rPr>
                        <a:t>Pregnancy Rate</a:t>
                      </a:r>
                    </a:p>
                  </a:txBody>
                  <a:tcPr marL="0" marR="0" marT="0" marB="0" anchor="b">
                    <a:lnL>
                      <a:noFill/>
                    </a:lnL>
                    <a:lnR>
                      <a:noFill/>
                    </a:lnR>
                    <a:lnT>
                      <a:noFill/>
                    </a:lnT>
                    <a:lnB>
                      <a:noFill/>
                    </a:lnB>
                  </a:tcPr>
                </a:tc>
                <a:tc>
                  <a:txBody>
                    <a:bodyPr/>
                    <a:lstStyle/>
                    <a:p>
                      <a:pPr algn="r" fontAlgn="b"/>
                      <a:r>
                        <a:rPr lang="en-US" sz="4700" b="1" i="0" u="none" strike="noStrike" dirty="0">
                          <a:solidFill>
                            <a:srgbClr val="000000"/>
                          </a:solidFill>
                          <a:latin typeface="Arial" pitchFamily="34" charset="0"/>
                          <a:cs typeface="Arial" pitchFamily="34" charset="0"/>
                        </a:rPr>
                        <a:t>50.8</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50.5</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-0.3</a:t>
                      </a:r>
                    </a:p>
                  </a:txBody>
                  <a:tcPr marL="0" marR="0" marT="0" marB="0" anchor="b">
                    <a:lnL>
                      <a:noFill/>
                    </a:lnL>
                    <a:lnR>
                      <a:noFill/>
                    </a:lnR>
                    <a:lnT>
                      <a:noFill/>
                    </a:lnT>
                    <a:lnB>
                      <a:noFill/>
                    </a:lnB>
                  </a:tcPr>
                </a:tc>
              </a:tr>
              <a:tr h="984667">
                <a:tc>
                  <a:txBody>
                    <a:bodyPr/>
                    <a:lstStyle/>
                    <a:p>
                      <a:pPr algn="l" fontAlgn="b"/>
                      <a:r>
                        <a:rPr lang="en-US" sz="4700" b="1" i="0" u="none" strike="noStrike" dirty="0">
                          <a:solidFill>
                            <a:srgbClr val="000000"/>
                          </a:solidFill>
                          <a:latin typeface="Arial" pitchFamily="34" charset="0"/>
                          <a:cs typeface="Arial" pitchFamily="34" charset="0"/>
                        </a:rPr>
                        <a:t>Sire Calving Ease</a:t>
                      </a:r>
                    </a:p>
                  </a:txBody>
                  <a:tcPr marL="0" marR="0" marT="0" marB="0" anchor="b">
                    <a:lnL>
                      <a:noFill/>
                    </a:lnL>
                    <a:lnR>
                      <a:noFill/>
                    </a:lnR>
                    <a:lnT>
                      <a:noFill/>
                    </a:lnT>
                    <a:lnB>
                      <a:noFill/>
                    </a:lnB>
                  </a:tcPr>
                </a:tc>
                <a:tc>
                  <a:txBody>
                    <a:bodyPr/>
                    <a:lstStyle/>
                    <a:p>
                      <a:pPr algn="r" fontAlgn="b"/>
                      <a:r>
                        <a:rPr lang="en-US" sz="4700" b="1" i="0" u="none" strike="noStrike" dirty="0">
                          <a:solidFill>
                            <a:srgbClr val="000000"/>
                          </a:solidFill>
                          <a:latin typeface="Arial" pitchFamily="34" charset="0"/>
                          <a:cs typeface="Arial" pitchFamily="34" charset="0"/>
                        </a:rPr>
                        <a:t>30.8</a:t>
                      </a:r>
                    </a:p>
                  </a:txBody>
                  <a:tcPr marL="0" marR="0" marT="0" marB="0" anchor="b">
                    <a:lnL>
                      <a:noFill/>
                    </a:lnL>
                    <a:lnR>
                      <a:noFill/>
                    </a:lnR>
                    <a:lnT>
                      <a:noFill/>
                    </a:lnT>
                    <a:lnB>
                      <a:noFill/>
                    </a:lnB>
                  </a:tcPr>
                </a:tc>
                <a:tc>
                  <a:txBody>
                    <a:bodyPr/>
                    <a:lstStyle/>
                    <a:p>
                      <a:pPr algn="r" fontAlgn="b"/>
                      <a:r>
                        <a:rPr lang="en-US" sz="4700" b="1" i="0" u="none" strike="noStrike" dirty="0">
                          <a:solidFill>
                            <a:srgbClr val="000000"/>
                          </a:solidFill>
                          <a:latin typeface="Arial" pitchFamily="34" charset="0"/>
                          <a:cs typeface="Arial" pitchFamily="34" charset="0"/>
                        </a:rPr>
                        <a:t>32.2</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1.5</a:t>
                      </a:r>
                    </a:p>
                  </a:txBody>
                  <a:tcPr marL="0" marR="0" marT="0" marB="0" anchor="b">
                    <a:lnL>
                      <a:noFill/>
                    </a:lnL>
                    <a:lnR>
                      <a:noFill/>
                    </a:lnR>
                    <a:lnT>
                      <a:noFill/>
                    </a:lnT>
                    <a:lnB>
                      <a:noFill/>
                    </a:lnB>
                  </a:tcPr>
                </a:tc>
              </a:tr>
              <a:tr h="984667">
                <a:tc>
                  <a:txBody>
                    <a:bodyPr/>
                    <a:lstStyle/>
                    <a:p>
                      <a:pPr algn="l" fontAlgn="b"/>
                      <a:r>
                        <a:rPr lang="en-US" sz="4700" b="1" i="0" u="none" strike="noStrike" dirty="0" smtClean="0">
                          <a:solidFill>
                            <a:srgbClr val="000000"/>
                          </a:solidFill>
                          <a:latin typeface="Arial" pitchFamily="34" charset="0"/>
                          <a:cs typeface="Arial" pitchFamily="34" charset="0"/>
                        </a:rPr>
                        <a:t>Daughter </a:t>
                      </a:r>
                      <a:r>
                        <a:rPr lang="en-US" sz="4700" b="1" i="0" u="none" strike="noStrike" dirty="0">
                          <a:solidFill>
                            <a:srgbClr val="000000"/>
                          </a:solidFill>
                          <a:latin typeface="Arial" pitchFamily="34" charset="0"/>
                          <a:cs typeface="Arial" pitchFamily="34" charset="0"/>
                        </a:rPr>
                        <a:t>Calving Ease</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38.9</a:t>
                      </a:r>
                    </a:p>
                  </a:txBody>
                  <a:tcPr marL="0" marR="0" marT="0" marB="0" anchor="b">
                    <a:lnL>
                      <a:noFill/>
                    </a:lnL>
                    <a:lnR>
                      <a:noFill/>
                    </a:lnR>
                    <a:lnT>
                      <a:noFill/>
                    </a:lnT>
                    <a:lnB>
                      <a:noFill/>
                    </a:lnB>
                  </a:tcPr>
                </a:tc>
                <a:tc>
                  <a:txBody>
                    <a:bodyPr/>
                    <a:lstStyle/>
                    <a:p>
                      <a:pPr algn="r" fontAlgn="b"/>
                      <a:r>
                        <a:rPr lang="en-US" sz="4700" b="1" i="0" u="none" strike="noStrike" dirty="0">
                          <a:solidFill>
                            <a:srgbClr val="000000"/>
                          </a:solidFill>
                          <a:latin typeface="Arial" pitchFamily="34" charset="0"/>
                          <a:cs typeface="Arial" pitchFamily="34" charset="0"/>
                        </a:rPr>
                        <a:t>37.0</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-1.9</a:t>
                      </a:r>
                    </a:p>
                  </a:txBody>
                  <a:tcPr marL="0" marR="0" marT="0" marB="0" anchor="b">
                    <a:lnL>
                      <a:noFill/>
                    </a:lnL>
                    <a:lnR>
                      <a:noFill/>
                    </a:lnR>
                    <a:lnT>
                      <a:noFill/>
                    </a:lnT>
                    <a:lnB>
                      <a:noFill/>
                    </a:lnB>
                  </a:tcPr>
                </a:tc>
              </a:tr>
              <a:tr h="984667">
                <a:tc>
                  <a:txBody>
                    <a:bodyPr/>
                    <a:lstStyle/>
                    <a:p>
                      <a:pPr algn="l" fontAlgn="b"/>
                      <a:r>
                        <a:rPr lang="en-US" sz="4700" b="1" i="0" u="none" strike="noStrike" dirty="0">
                          <a:solidFill>
                            <a:srgbClr val="000000"/>
                          </a:solidFill>
                          <a:latin typeface="Arial" pitchFamily="34" charset="0"/>
                          <a:cs typeface="Arial" pitchFamily="34" charset="0"/>
                        </a:rPr>
                        <a:t>Sire Stillbirth</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17.6</a:t>
                      </a:r>
                    </a:p>
                  </a:txBody>
                  <a:tcPr marL="0" marR="0" marT="0" marB="0" anchor="b">
                    <a:lnL>
                      <a:noFill/>
                    </a:lnL>
                    <a:lnR>
                      <a:noFill/>
                    </a:lnR>
                    <a:lnT>
                      <a:noFill/>
                    </a:lnT>
                    <a:lnB>
                      <a:noFill/>
                    </a:lnB>
                  </a:tcPr>
                </a:tc>
                <a:tc>
                  <a:txBody>
                    <a:bodyPr/>
                    <a:lstStyle/>
                    <a:p>
                      <a:pPr algn="r" fontAlgn="b"/>
                      <a:r>
                        <a:rPr lang="en-US" sz="4700" b="1" i="0" u="none" strike="noStrike" dirty="0">
                          <a:solidFill>
                            <a:srgbClr val="000000"/>
                          </a:solidFill>
                          <a:latin typeface="Arial" pitchFamily="34" charset="0"/>
                          <a:cs typeface="Arial" pitchFamily="34" charset="0"/>
                        </a:rPr>
                        <a:t>18.2</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0.6</a:t>
                      </a:r>
                    </a:p>
                  </a:txBody>
                  <a:tcPr marL="0" marR="0" marT="0" marB="0" anchor="b">
                    <a:lnL>
                      <a:noFill/>
                    </a:lnL>
                    <a:lnR>
                      <a:noFill/>
                    </a:lnR>
                    <a:lnT>
                      <a:noFill/>
                    </a:lnT>
                    <a:lnB>
                      <a:noFill/>
                    </a:lnB>
                  </a:tcPr>
                </a:tc>
              </a:tr>
              <a:tr h="984667">
                <a:tc>
                  <a:txBody>
                    <a:bodyPr/>
                    <a:lstStyle/>
                    <a:p>
                      <a:pPr algn="l" fontAlgn="b"/>
                      <a:r>
                        <a:rPr lang="en-US" sz="4700" b="1" i="0" u="none" strike="noStrike" dirty="0" smtClean="0">
                          <a:solidFill>
                            <a:srgbClr val="000000"/>
                          </a:solidFill>
                          <a:latin typeface="Arial" pitchFamily="34" charset="0"/>
                          <a:cs typeface="Arial" pitchFamily="34" charset="0"/>
                        </a:rPr>
                        <a:t>Daughter </a:t>
                      </a:r>
                      <a:r>
                        <a:rPr lang="en-US" sz="4700" b="1" i="0" u="none" strike="noStrike" dirty="0">
                          <a:solidFill>
                            <a:srgbClr val="000000"/>
                          </a:solidFill>
                          <a:latin typeface="Arial" pitchFamily="34" charset="0"/>
                          <a:cs typeface="Arial" pitchFamily="34" charset="0"/>
                        </a:rPr>
                        <a:t>Stillbirth</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28.5</a:t>
                      </a:r>
                    </a:p>
                  </a:txBody>
                  <a:tcPr marL="0" marR="0" marT="0" marB="0" anchor="b">
                    <a:lnL>
                      <a:noFill/>
                    </a:lnL>
                    <a:lnR>
                      <a:noFill/>
                    </a:lnR>
                    <a:lnT>
                      <a:noFill/>
                    </a:lnT>
                    <a:lnB>
                      <a:noFill/>
                    </a:lnB>
                  </a:tcPr>
                </a:tc>
                <a:tc>
                  <a:txBody>
                    <a:bodyPr/>
                    <a:lstStyle/>
                    <a:p>
                      <a:pPr algn="r" fontAlgn="b"/>
                      <a:r>
                        <a:rPr lang="en-US" sz="4700" b="1" i="0" u="none" strike="noStrike" dirty="0">
                          <a:solidFill>
                            <a:srgbClr val="000000"/>
                          </a:solidFill>
                          <a:latin typeface="Arial" pitchFamily="34" charset="0"/>
                          <a:cs typeface="Arial" pitchFamily="34" charset="0"/>
                        </a:rPr>
                        <a:t>28.8</a:t>
                      </a:r>
                    </a:p>
                  </a:txBody>
                  <a:tcPr marL="0" marR="0" marT="0" marB="0" anchor="b">
                    <a:lnL>
                      <a:noFill/>
                    </a:lnL>
                    <a:lnR>
                      <a:noFill/>
                    </a:lnR>
                    <a:lnT>
                      <a:noFill/>
                    </a:lnT>
                    <a:lnB>
                      <a:noFill/>
                    </a:lnB>
                  </a:tcPr>
                </a:tc>
                <a:tc>
                  <a:txBody>
                    <a:bodyPr/>
                    <a:lstStyle/>
                    <a:p>
                      <a:pPr algn="r" fontAlgn="b"/>
                      <a:r>
                        <a:rPr lang="en-US" sz="4700" b="1" i="0" u="none" strike="noStrike" dirty="0">
                          <a:solidFill>
                            <a:srgbClr val="000000"/>
                          </a:solidFill>
                          <a:latin typeface="Arial" pitchFamily="34" charset="0"/>
                          <a:cs typeface="Arial" pitchFamily="34" charset="0"/>
                        </a:rPr>
                        <a:t>0.3</a:t>
                      </a:r>
                    </a:p>
                  </a:txBody>
                  <a:tcPr marL="0" marR="0" marT="0" marB="0" anchor="b">
                    <a:lnL>
                      <a:noFill/>
                    </a:lnL>
                    <a:lnR>
                      <a:noFill/>
                    </a:lnR>
                    <a:lnT>
                      <a:noFill/>
                    </a:lnT>
                    <a:lnB>
                      <a:noFill/>
                    </a:lnB>
                  </a:tcPr>
                </a:tc>
              </a:tr>
              <a:tr h="984667">
                <a:tc>
                  <a:txBody>
                    <a:bodyPr/>
                    <a:lstStyle/>
                    <a:p>
                      <a:pPr algn="l" fontAlgn="b"/>
                      <a:r>
                        <a:rPr lang="en-US" sz="4700" b="1" i="0" u="none" strike="noStrike">
                          <a:solidFill>
                            <a:srgbClr val="000000"/>
                          </a:solidFill>
                          <a:latin typeface="Arial" pitchFamily="34" charset="0"/>
                          <a:cs typeface="Arial" pitchFamily="34" charset="0"/>
                        </a:rPr>
                        <a:t>Final Score</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53.2</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53.4</a:t>
                      </a:r>
                    </a:p>
                  </a:txBody>
                  <a:tcPr marL="0" marR="0" marT="0" marB="0" anchor="b">
                    <a:lnL>
                      <a:noFill/>
                    </a:lnL>
                    <a:lnR>
                      <a:noFill/>
                    </a:lnR>
                    <a:lnT>
                      <a:noFill/>
                    </a:lnT>
                    <a:lnB>
                      <a:noFill/>
                    </a:lnB>
                  </a:tcPr>
                </a:tc>
                <a:tc>
                  <a:txBody>
                    <a:bodyPr/>
                    <a:lstStyle/>
                    <a:p>
                      <a:pPr algn="r" fontAlgn="b"/>
                      <a:r>
                        <a:rPr lang="en-US" sz="4700" b="1" i="0" u="none" strike="noStrike" dirty="0">
                          <a:solidFill>
                            <a:srgbClr val="000000"/>
                          </a:solidFill>
                          <a:latin typeface="Arial" pitchFamily="34" charset="0"/>
                          <a:cs typeface="Arial" pitchFamily="34" charset="0"/>
                        </a:rPr>
                        <a:t>0.2</a:t>
                      </a:r>
                    </a:p>
                  </a:txBody>
                  <a:tcPr marL="0" marR="0" marT="0" marB="0" anchor="b">
                    <a:lnL>
                      <a:noFill/>
                    </a:lnL>
                    <a:lnR>
                      <a:noFill/>
                    </a:lnR>
                    <a:lnT>
                      <a:noFill/>
                    </a:lnT>
                    <a:lnB>
                      <a:noFill/>
                    </a:lnB>
                  </a:tcPr>
                </a:tc>
              </a:tr>
              <a:tr h="984667">
                <a:tc>
                  <a:txBody>
                    <a:bodyPr/>
                    <a:lstStyle/>
                    <a:p>
                      <a:pPr algn="l" fontAlgn="b"/>
                      <a:r>
                        <a:rPr lang="en-US" sz="4700" b="1" i="0" u="none" strike="noStrike">
                          <a:solidFill>
                            <a:srgbClr val="000000"/>
                          </a:solidFill>
                          <a:latin typeface="Arial" pitchFamily="34" charset="0"/>
                          <a:cs typeface="Arial" pitchFamily="34" charset="0"/>
                        </a:rPr>
                        <a:t>Stature</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63.9</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65.4</a:t>
                      </a:r>
                    </a:p>
                  </a:txBody>
                  <a:tcPr marL="0" marR="0" marT="0" marB="0" anchor="b">
                    <a:lnL>
                      <a:noFill/>
                    </a:lnL>
                    <a:lnR>
                      <a:noFill/>
                    </a:lnR>
                    <a:lnT>
                      <a:noFill/>
                    </a:lnT>
                    <a:lnB>
                      <a:noFill/>
                    </a:lnB>
                  </a:tcPr>
                </a:tc>
                <a:tc>
                  <a:txBody>
                    <a:bodyPr/>
                    <a:lstStyle/>
                    <a:p>
                      <a:pPr algn="r" fontAlgn="b"/>
                      <a:r>
                        <a:rPr lang="en-US" sz="4700" b="1" i="0" u="none" strike="noStrike" dirty="0">
                          <a:solidFill>
                            <a:srgbClr val="000000"/>
                          </a:solidFill>
                          <a:latin typeface="Arial" pitchFamily="34" charset="0"/>
                          <a:cs typeface="Arial" pitchFamily="34" charset="0"/>
                        </a:rPr>
                        <a:t>1.4</a:t>
                      </a:r>
                    </a:p>
                  </a:txBody>
                  <a:tcPr marL="0" marR="0" marT="0" marB="0" anchor="b">
                    <a:lnL>
                      <a:noFill/>
                    </a:lnL>
                    <a:lnR>
                      <a:noFill/>
                    </a:lnR>
                    <a:lnT>
                      <a:noFill/>
                    </a:lnT>
                    <a:lnB>
                      <a:noFill/>
                    </a:lnB>
                  </a:tcPr>
                </a:tc>
              </a:tr>
              <a:tr h="984667">
                <a:tc>
                  <a:txBody>
                    <a:bodyPr/>
                    <a:lstStyle/>
                    <a:p>
                      <a:pPr algn="l" fontAlgn="b"/>
                      <a:r>
                        <a:rPr lang="en-US" sz="4700" b="1" i="0" u="none" strike="noStrike">
                          <a:solidFill>
                            <a:srgbClr val="000000"/>
                          </a:solidFill>
                          <a:latin typeface="Arial" pitchFamily="34" charset="0"/>
                          <a:cs typeface="Arial" pitchFamily="34" charset="0"/>
                        </a:rPr>
                        <a:t>Strength</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63.8</a:t>
                      </a:r>
                    </a:p>
                  </a:txBody>
                  <a:tcPr marL="0" marR="0" marT="0" marB="0" anchor="b">
                    <a:lnL>
                      <a:noFill/>
                    </a:lnL>
                    <a:lnR>
                      <a:noFill/>
                    </a:lnR>
                    <a:lnT>
                      <a:noFill/>
                    </a:lnT>
                    <a:lnB>
                      <a:noFill/>
                    </a:lnB>
                  </a:tcPr>
                </a:tc>
                <a:tc>
                  <a:txBody>
                    <a:bodyPr/>
                    <a:lstStyle/>
                    <a:p>
                      <a:pPr algn="r" fontAlgn="b"/>
                      <a:r>
                        <a:rPr lang="en-US" sz="4700" b="1" i="0" u="none" strike="noStrike">
                          <a:solidFill>
                            <a:srgbClr val="000000"/>
                          </a:solidFill>
                          <a:latin typeface="Arial" pitchFamily="34" charset="0"/>
                          <a:cs typeface="Arial" pitchFamily="34" charset="0"/>
                        </a:rPr>
                        <a:t>64.0</a:t>
                      </a:r>
                    </a:p>
                  </a:txBody>
                  <a:tcPr marL="0" marR="0" marT="0" marB="0" anchor="b">
                    <a:lnL>
                      <a:noFill/>
                    </a:lnL>
                    <a:lnR>
                      <a:noFill/>
                    </a:lnR>
                    <a:lnT>
                      <a:noFill/>
                    </a:lnT>
                    <a:lnB>
                      <a:noFill/>
                    </a:lnB>
                  </a:tcPr>
                </a:tc>
                <a:tc>
                  <a:txBody>
                    <a:bodyPr/>
                    <a:lstStyle/>
                    <a:p>
                      <a:pPr algn="r" fontAlgn="b"/>
                      <a:r>
                        <a:rPr lang="en-US" sz="4700" b="1" i="0" u="none" strike="noStrike" dirty="0">
                          <a:solidFill>
                            <a:srgbClr val="000000"/>
                          </a:solidFill>
                          <a:latin typeface="Arial" pitchFamily="34" charset="0"/>
                          <a:cs typeface="Arial" pitchFamily="34" charset="0"/>
                        </a:rPr>
                        <a:t>0.2</a:t>
                      </a:r>
                    </a:p>
                  </a:txBody>
                  <a:tcPr marL="0" marR="0" marT="0" marB="0" anchor="b">
                    <a:lnL>
                      <a:noFill/>
                    </a:lnL>
                    <a:lnR>
                      <a:noFill/>
                    </a:lnR>
                    <a:lnT>
                      <a:noFill/>
                    </a:lnT>
                    <a:lnB>
                      <a:noFill/>
                    </a:lnB>
                  </a:tcPr>
                </a:tc>
              </a:tr>
              <a:tr h="1033900">
                <a:tc>
                  <a:txBody>
                    <a:bodyPr/>
                    <a:lstStyle/>
                    <a:p>
                      <a:pPr algn="l" fontAlgn="b"/>
                      <a:r>
                        <a:rPr lang="en-US" sz="4700" b="1" i="0" u="none" strike="noStrike">
                          <a:solidFill>
                            <a:srgbClr val="000000"/>
                          </a:solidFill>
                          <a:latin typeface="Arial" pitchFamily="34" charset="0"/>
                          <a:cs typeface="Arial" pitchFamily="34" charset="0"/>
                        </a:rPr>
                        <a:t>Udder Depth</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4700" b="1" i="0" u="none" strike="noStrike">
                          <a:solidFill>
                            <a:srgbClr val="000000"/>
                          </a:solidFill>
                          <a:latin typeface="Arial" pitchFamily="34" charset="0"/>
                          <a:cs typeface="Arial" pitchFamily="34" charset="0"/>
                        </a:rPr>
                        <a:t>73.8</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4700" b="1" i="0" u="none" strike="noStrike">
                          <a:solidFill>
                            <a:srgbClr val="000000"/>
                          </a:solidFill>
                          <a:latin typeface="Arial" pitchFamily="34" charset="0"/>
                          <a:cs typeface="Arial" pitchFamily="34" charset="0"/>
                        </a:rPr>
                        <a:t>74.2</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4700" b="1" i="0" u="none" strike="noStrike" dirty="0">
                          <a:solidFill>
                            <a:srgbClr val="000000"/>
                          </a:solidFill>
                          <a:latin typeface="Arial" pitchFamily="34" charset="0"/>
                          <a:cs typeface="Arial" pitchFamily="34" charset="0"/>
                        </a:rPr>
                        <a:t>0.4</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r>
              <a:tr h="984667">
                <a:tc>
                  <a:txBody>
                    <a:bodyPr/>
                    <a:lstStyle/>
                    <a:p>
                      <a:pPr algn="l" fontAlgn="b"/>
                      <a:r>
                        <a:rPr lang="en-US" sz="4700" b="1" i="0" u="none" strike="noStrike" dirty="0">
                          <a:solidFill>
                            <a:srgbClr val="000000"/>
                          </a:solidFill>
                          <a:latin typeface="Arial" pitchFamily="34" charset="0"/>
                          <a:cs typeface="Arial" pitchFamily="34" charset="0"/>
                        </a:rPr>
                        <a:t>Average</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4700" b="1" i="0" u="none" strike="noStrike" dirty="0">
                          <a:solidFill>
                            <a:srgbClr val="000000"/>
                          </a:solidFill>
                          <a:latin typeface="Arial" pitchFamily="34" charset="0"/>
                          <a:cs typeface="Arial" pitchFamily="34" charset="0"/>
                        </a:rPr>
                        <a:t>57.0</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4700" b="1" i="0" u="none" strike="noStrike">
                          <a:solidFill>
                            <a:srgbClr val="000000"/>
                          </a:solidFill>
                          <a:latin typeface="Arial" pitchFamily="34" charset="0"/>
                          <a:cs typeface="Arial" pitchFamily="34" charset="0"/>
                        </a:rPr>
                        <a:t>57.4</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4700" b="1" i="0" u="none" strike="noStrike" dirty="0">
                          <a:solidFill>
                            <a:srgbClr val="000000"/>
                          </a:solidFill>
                          <a:latin typeface="Arial" pitchFamily="34" charset="0"/>
                          <a:cs typeface="Arial" pitchFamily="34" charset="0"/>
                        </a:rPr>
                        <a:t>0.4</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aiplposter">
  <a:themeElements>
    <a:clrScheme name="aiplposter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iplposter">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iplposter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iplposter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iplposter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iplposter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iplposte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iplposte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iplposte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12966</TotalTime>
  <Words>605</Words>
  <Application>Microsoft Office PowerPoint</Application>
  <PresentationFormat>Custom</PresentationFormat>
  <Paragraphs>137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aiplposter</vt:lpstr>
      <vt:lpstr>Slide 1</vt:lpstr>
    </vt:vector>
  </TitlesOfParts>
  <Company>AIPL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Ashley Sanders</dc:creator>
  <cp:lastModifiedBy>dnull</cp:lastModifiedBy>
  <cp:revision>239</cp:revision>
  <dcterms:created xsi:type="dcterms:W3CDTF">2006-02-01T16:37:44Z</dcterms:created>
  <dcterms:modified xsi:type="dcterms:W3CDTF">2011-07-07T17:27:26Z</dcterms:modified>
</cp:coreProperties>
</file>