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61" r:id="rId2"/>
    <p:sldId id="316" r:id="rId3"/>
    <p:sldId id="302" r:id="rId4"/>
    <p:sldId id="315" r:id="rId5"/>
    <p:sldId id="327" r:id="rId6"/>
    <p:sldId id="329" r:id="rId7"/>
    <p:sldId id="372" r:id="rId8"/>
    <p:sldId id="373" r:id="rId9"/>
    <p:sldId id="374" r:id="rId10"/>
    <p:sldId id="380" r:id="rId11"/>
    <p:sldId id="376" r:id="rId12"/>
    <p:sldId id="379" r:id="rId13"/>
    <p:sldId id="371" r:id="rId14"/>
    <p:sldId id="381" r:id="rId15"/>
  </p:sldIdLst>
  <p:sldSz cx="9144000" cy="6858000" type="screen4x3"/>
  <p:notesSz cx="7019925" cy="9305925"/>
  <p:embeddedFontLst>
    <p:embeddedFont>
      <p:font typeface="Futura Hv BT" pitchFamily="34" charset="0"/>
      <p:regular r:id="rId18"/>
    </p:embeddedFont>
    <p:embeddedFont>
      <p:font typeface="Monotype Sorts"/>
      <p:regular r:id="rId19"/>
    </p:embeddedFont>
    <p:embeddedFont>
      <p:font typeface="Humnst777 BT" pitchFamily="34" charset="0"/>
      <p:regular r:id="rId20"/>
      <p:bold r:id="rId21"/>
      <p:italic r:id="rId22"/>
      <p:boldItalic r:id="rId23"/>
    </p:embeddedFont>
    <p:embeddedFont>
      <p:font typeface="Calibri" pitchFamily="34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80E"/>
    <a:srgbClr val="FF6600"/>
    <a:srgbClr val="F2AD00"/>
    <a:srgbClr val="F1B201"/>
    <a:srgbClr val="FAB300"/>
    <a:srgbClr val="F6B000"/>
    <a:srgbClr val="FEB500"/>
    <a:srgbClr val="FEA40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0" autoAdjust="0"/>
  </p:normalViewPr>
  <p:slideViewPr>
    <p:cSldViewPr snapToGrid="0">
      <p:cViewPr varScale="1">
        <p:scale>
          <a:sx n="74" d="100"/>
          <a:sy n="74" d="100"/>
        </p:scale>
        <p:origin x="-147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846" y="-62"/>
      </p:cViewPr>
      <p:guideLst>
        <p:guide orient="horz" pos="2931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erv\DATA-M\DUANE\GRAPHICS\SCC_herd_month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erv\DATA-M\DUANE\GRAPHICS\SCC_milk_month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erv\DATA-M\DUANE\GRAPHICS\SCC_herdsize_gr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8571428571428619"/>
          <c:y val="3.1340513571146041E-2"/>
          <c:w val="0.7920634760073868"/>
          <c:h val="0.74750575421557353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DHI TD-SCC</c:v>
                </c:pt>
              </c:strCache>
            </c:strRef>
          </c:tx>
          <c:spPr>
            <a:gradFill rotWithShape="0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34533">
              <a:noFill/>
            </a:ln>
          </c:spPr>
          <c:dLbls>
            <c:spPr>
              <a:noFill/>
              <a:ln w="34533">
                <a:noFill/>
              </a:ln>
            </c:spPr>
            <c:txPr>
              <a:bodyPr/>
              <a:lstStyle/>
              <a:p>
                <a:pPr>
                  <a:defRPr sz="1631" b="0" i="0" u="none" strike="noStrike" baseline="0">
                    <a:solidFill>
                      <a:schemeClr val="tx1"/>
                    </a:solidFill>
                    <a:latin typeface="Futura Hv BT"/>
                    <a:ea typeface="Futura Hv BT"/>
                    <a:cs typeface="Futura Hv BT"/>
                  </a:defRPr>
                </a:pPr>
                <a:endParaRPr lang="en-US"/>
              </a:p>
            </c:txPr>
            <c:showVal val="1"/>
          </c:dLbls>
          <c:cat>
            <c:strRef>
              <c:f>Sheet1!$B$1:$O$1</c:f>
              <c:strCache>
                <c:ptCount val="14"/>
                <c:pt idx="1">
                  <c:v>98</c:v>
                </c:pt>
                <c:pt idx="2">
                  <c:v>99</c:v>
                </c:pt>
                <c:pt idx="3">
                  <c:v>00</c:v>
                </c:pt>
                <c:pt idx="4">
                  <c:v>01</c:v>
                </c:pt>
                <c:pt idx="5">
                  <c:v>02</c:v>
                </c:pt>
                <c:pt idx="6">
                  <c:v>03</c:v>
                </c:pt>
                <c:pt idx="7">
                  <c:v>04</c:v>
                </c:pt>
                <c:pt idx="8">
                  <c:v>05</c:v>
                </c:pt>
                <c:pt idx="9">
                  <c:v>06</c:v>
                </c:pt>
                <c:pt idx="10">
                  <c:v>07</c:v>
                </c:pt>
                <c:pt idx="11">
                  <c:v>08</c:v>
                </c:pt>
                <c:pt idx="12">
                  <c:v>09</c:v>
                </c:pt>
                <c:pt idx="13">
                  <c:v>10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1">
                  <c:v>318</c:v>
                </c:pt>
                <c:pt idx="2">
                  <c:v>311</c:v>
                </c:pt>
                <c:pt idx="3">
                  <c:v>316</c:v>
                </c:pt>
                <c:pt idx="4">
                  <c:v>322</c:v>
                </c:pt>
                <c:pt idx="5">
                  <c:v>320</c:v>
                </c:pt>
                <c:pt idx="6">
                  <c:v>319</c:v>
                </c:pt>
                <c:pt idx="7">
                  <c:v>295</c:v>
                </c:pt>
                <c:pt idx="8">
                  <c:v>296</c:v>
                </c:pt>
                <c:pt idx="9">
                  <c:v>288</c:v>
                </c:pt>
                <c:pt idx="10">
                  <c:v>276</c:v>
                </c:pt>
                <c:pt idx="11">
                  <c:v>262</c:v>
                </c:pt>
                <c:pt idx="12">
                  <c:v>233</c:v>
                </c:pt>
                <c:pt idx="13">
                  <c:v>228</c:v>
                </c:pt>
              </c:numCache>
            </c:numRef>
          </c:val>
        </c:ser>
        <c:gapWidth val="40"/>
        <c:axId val="87743488"/>
        <c:axId val="88319104"/>
      </c:barChart>
      <c:catAx>
        <c:axId val="87743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44" b="0" i="0" u="none" strike="noStrike" baseline="0">
                    <a:solidFill>
                      <a:srgbClr val="000000"/>
                    </a:solidFill>
                    <a:latin typeface="Futura Hv BT"/>
                    <a:ea typeface="Futura Hv BT"/>
                    <a:cs typeface="Futura Hv BT"/>
                  </a:defRPr>
                </a:pPr>
                <a:r>
                  <a:rPr lang="en-US" baseline="0" dirty="0">
                    <a:solidFill>
                      <a:schemeClr val="tx1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3015878884656309"/>
              <c:y val="0.90360492177520801"/>
            </c:manualLayout>
          </c:layout>
          <c:spPr>
            <a:noFill/>
            <a:ln w="34533">
              <a:noFill/>
            </a:ln>
          </c:spPr>
        </c:title>
        <c:numFmt formatCode="General" sourceLinked="1"/>
        <c:tickLblPos val="nextTo"/>
        <c:spPr>
          <a:ln w="345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3" b="0" i="0" u="none" strike="noStrike" baseline="0">
                <a:solidFill>
                  <a:schemeClr val="tx1"/>
                </a:solidFill>
                <a:latin typeface="Futura Hv BT"/>
                <a:ea typeface="Futura Hv BT"/>
                <a:cs typeface="Futura Hv BT"/>
              </a:defRPr>
            </a:pPr>
            <a:endParaRPr lang="en-US"/>
          </a:p>
        </c:txPr>
        <c:crossAx val="88319104"/>
        <c:crossesAt val="200"/>
        <c:lblAlgn val="ctr"/>
        <c:lblOffset val="100"/>
        <c:tickLblSkip val="1"/>
        <c:tickMarkSkip val="1"/>
      </c:catAx>
      <c:valAx>
        <c:axId val="88319104"/>
        <c:scaling>
          <c:orientation val="minMax"/>
          <c:max val="350"/>
          <c:min val="200"/>
        </c:scaling>
        <c:axPos val="l"/>
        <c:title>
          <c:tx>
            <c:rich>
              <a:bodyPr/>
              <a:lstStyle/>
              <a:p>
                <a:pPr>
                  <a:defRPr sz="2444" b="0" i="0" u="none" strike="noStrike" baseline="0">
                    <a:solidFill>
                      <a:srgbClr val="000000"/>
                    </a:solidFill>
                    <a:latin typeface="Futura Hv BT"/>
                    <a:ea typeface="Futura Hv BT"/>
                    <a:cs typeface="Futura Hv BT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SCC (1000s)</a:t>
                </a:r>
              </a:p>
            </c:rich>
          </c:tx>
          <c:layout>
            <c:manualLayout>
              <c:xMode val="edge"/>
              <c:yMode val="edge"/>
              <c:x val="0"/>
              <c:y val="0.22355765428890967"/>
            </c:manualLayout>
          </c:layout>
          <c:spPr>
            <a:noFill/>
            <a:ln w="34533">
              <a:noFill/>
            </a:ln>
          </c:spPr>
        </c:title>
        <c:numFmt formatCode="General" sourceLinked="1"/>
        <c:tickLblPos val="nextTo"/>
        <c:spPr>
          <a:ln w="345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75" b="0" i="0" u="none" strike="noStrike" baseline="0">
                <a:solidFill>
                  <a:schemeClr val="tx1"/>
                </a:solidFill>
                <a:latin typeface="Futura Hv BT"/>
                <a:ea typeface="Futura Hv BT"/>
                <a:cs typeface="Futura Hv BT"/>
              </a:defRPr>
            </a:pPr>
            <a:endParaRPr lang="en-US"/>
          </a:p>
        </c:txPr>
        <c:crossAx val="87743488"/>
        <c:crosses val="autoZero"/>
        <c:crossBetween val="midCat"/>
        <c:majorUnit val="25"/>
        <c:minorUnit val="4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135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7914014269343083E-2"/>
          <c:y val="9.6060771249747615E-2"/>
          <c:w val="0.87190758197478835"/>
          <c:h val="0.72676438522107822"/>
        </c:manualLayout>
      </c:layout>
      <c:lineChart>
        <c:grouping val="standard"/>
        <c:ser>
          <c:idx val="3"/>
          <c:order val="0"/>
          <c:tx>
            <c:v>Proposed U.S. (400K)</c:v>
          </c:tx>
          <c:spPr>
            <a:ln w="41275">
              <a:solidFill>
                <a:srgbClr val="00FFFF"/>
              </a:solidFill>
              <a:prstDash val="sysDot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13.2</c:v>
                </c:pt>
                <c:pt idx="1">
                  <c:v>13.9</c:v>
                </c:pt>
                <c:pt idx="2">
                  <c:v>14.8</c:v>
                </c:pt>
                <c:pt idx="3">
                  <c:v>15.3</c:v>
                </c:pt>
                <c:pt idx="4">
                  <c:v>15.9</c:v>
                </c:pt>
                <c:pt idx="5">
                  <c:v>14.9</c:v>
                </c:pt>
                <c:pt idx="6">
                  <c:v>13.7</c:v>
                </c:pt>
                <c:pt idx="7">
                  <c:v>12.7</c:v>
                </c:pt>
                <c:pt idx="8">
                  <c:v>12.3</c:v>
                </c:pt>
                <c:pt idx="9">
                  <c:v>12.9</c:v>
                </c:pt>
                <c:pt idx="10">
                  <c:v>13.1</c:v>
                </c:pt>
                <c:pt idx="11">
                  <c:v>13.3</c:v>
                </c:pt>
                <c:pt idx="12">
                  <c:v>13.7</c:v>
                </c:pt>
                <c:pt idx="13">
                  <c:v>14.1</c:v>
                </c:pt>
                <c:pt idx="14">
                  <c:v>15.6</c:v>
                </c:pt>
                <c:pt idx="15">
                  <c:v>16.399999999999999</c:v>
                </c:pt>
                <c:pt idx="16">
                  <c:v>16.3</c:v>
                </c:pt>
              </c:numCache>
            </c:numRef>
          </c:val>
        </c:ser>
        <c:ser>
          <c:idx val="4"/>
          <c:order val="1"/>
          <c:tx>
            <c:v>Current E.U. (400K)</c:v>
          </c:tx>
          <c:spPr>
            <a:ln w="34925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7.6</c:v>
                </c:pt>
                <c:pt idx="1">
                  <c:v>7.7</c:v>
                </c:pt>
                <c:pt idx="2">
                  <c:v>8</c:v>
                </c:pt>
                <c:pt idx="3">
                  <c:v>8.1</c:v>
                </c:pt>
                <c:pt idx="4">
                  <c:v>8.7000000000000011</c:v>
                </c:pt>
                <c:pt idx="5">
                  <c:v>8.6</c:v>
                </c:pt>
                <c:pt idx="6">
                  <c:v>7.9</c:v>
                </c:pt>
                <c:pt idx="7">
                  <c:v>7.3</c:v>
                </c:pt>
                <c:pt idx="8">
                  <c:v>7</c:v>
                </c:pt>
                <c:pt idx="9">
                  <c:v>7.1</c:v>
                </c:pt>
                <c:pt idx="10">
                  <c:v>7.2</c:v>
                </c:pt>
                <c:pt idx="11">
                  <c:v>7.5</c:v>
                </c:pt>
                <c:pt idx="12">
                  <c:v>7.6</c:v>
                </c:pt>
                <c:pt idx="13">
                  <c:v>7.6</c:v>
                </c:pt>
                <c:pt idx="14">
                  <c:v>8.2000000000000011</c:v>
                </c:pt>
                <c:pt idx="15">
                  <c:v>8.3000000000000007</c:v>
                </c:pt>
                <c:pt idx="16">
                  <c:v>8.9</c:v>
                </c:pt>
              </c:numCache>
            </c:numRef>
          </c:val>
        </c:ser>
        <c:ser>
          <c:idx val="2"/>
          <c:order val="2"/>
          <c:tx>
            <c:v>Proposed U.S. (500K)</c:v>
          </c:tx>
          <c:spPr>
            <a:ln w="34925">
              <a:solidFill>
                <a:srgbClr val="00FFFF"/>
              </a:solidFill>
              <a:prstDash val="sysDash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5.8</c:v>
                </c:pt>
                <c:pt idx="1">
                  <c:v>5.9</c:v>
                </c:pt>
                <c:pt idx="2">
                  <c:v>6.5</c:v>
                </c:pt>
                <c:pt idx="3">
                  <c:v>6.6</c:v>
                </c:pt>
                <c:pt idx="4">
                  <c:v>6.7</c:v>
                </c:pt>
                <c:pt idx="5">
                  <c:v>6.5</c:v>
                </c:pt>
                <c:pt idx="6">
                  <c:v>5.9</c:v>
                </c:pt>
                <c:pt idx="7">
                  <c:v>5.4</c:v>
                </c:pt>
                <c:pt idx="8">
                  <c:v>5.2</c:v>
                </c:pt>
                <c:pt idx="9">
                  <c:v>5.7</c:v>
                </c:pt>
                <c:pt idx="10">
                  <c:v>5.9</c:v>
                </c:pt>
                <c:pt idx="11">
                  <c:v>6.1</c:v>
                </c:pt>
                <c:pt idx="12">
                  <c:v>6.1</c:v>
                </c:pt>
                <c:pt idx="13">
                  <c:v>6.1</c:v>
                </c:pt>
                <c:pt idx="14">
                  <c:v>6.9</c:v>
                </c:pt>
                <c:pt idx="15">
                  <c:v>7.3</c:v>
                </c:pt>
                <c:pt idx="16">
                  <c:v>7.4</c:v>
                </c:pt>
              </c:numCache>
            </c:numRef>
          </c:val>
        </c:ser>
        <c:ser>
          <c:idx val="1"/>
          <c:order val="3"/>
          <c:tx>
            <c:v>Proposed U.S. (600K)</c:v>
          </c:tx>
          <c:spPr>
            <a:ln w="34925">
              <a:solidFill>
                <a:srgbClr val="00FFFF"/>
              </a:solidFill>
              <a:prstDash val="dash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2.6</c:v>
                </c:pt>
                <c:pt idx="1">
                  <c:v>2.6</c:v>
                </c:pt>
                <c:pt idx="2">
                  <c:v>2.7</c:v>
                </c:pt>
                <c:pt idx="3">
                  <c:v>2.7</c:v>
                </c:pt>
                <c:pt idx="4">
                  <c:v>3.1</c:v>
                </c:pt>
                <c:pt idx="5">
                  <c:v>2.6</c:v>
                </c:pt>
                <c:pt idx="6">
                  <c:v>2.4</c:v>
                </c:pt>
                <c:pt idx="7">
                  <c:v>2.1</c:v>
                </c:pt>
                <c:pt idx="8">
                  <c:v>2.2000000000000002</c:v>
                </c:pt>
                <c:pt idx="9">
                  <c:v>2.5</c:v>
                </c:pt>
                <c:pt idx="10">
                  <c:v>2.6</c:v>
                </c:pt>
                <c:pt idx="11">
                  <c:v>2.8</c:v>
                </c:pt>
                <c:pt idx="12">
                  <c:v>2.6</c:v>
                </c:pt>
                <c:pt idx="13">
                  <c:v>2.9</c:v>
                </c:pt>
                <c:pt idx="14">
                  <c:v>3.1</c:v>
                </c:pt>
                <c:pt idx="15">
                  <c:v>3.3</c:v>
                </c:pt>
                <c:pt idx="16">
                  <c:v>3.1</c:v>
                </c:pt>
              </c:numCache>
            </c:numRef>
          </c:val>
        </c:ser>
        <c:ser>
          <c:idx val="0"/>
          <c:order val="4"/>
          <c:tx>
            <c:v>Current U.S. (750K)</c:v>
          </c:tx>
          <c:spPr>
            <a:ln w="34925">
              <a:solidFill>
                <a:srgbClr val="00FFFF"/>
              </a:solidFill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0.8</c:v>
                </c:pt>
                <c:pt idx="1">
                  <c:v>0.8</c:v>
                </c:pt>
                <c:pt idx="2">
                  <c:v>0.70000000000000018</c:v>
                </c:pt>
                <c:pt idx="3">
                  <c:v>0.9</c:v>
                </c:pt>
                <c:pt idx="4">
                  <c:v>0.9</c:v>
                </c:pt>
                <c:pt idx="5">
                  <c:v>0.70000000000000018</c:v>
                </c:pt>
                <c:pt idx="6">
                  <c:v>0.70000000000000018</c:v>
                </c:pt>
                <c:pt idx="7">
                  <c:v>0.6000000000000002</c:v>
                </c:pt>
                <c:pt idx="8">
                  <c:v>0.70000000000000018</c:v>
                </c:pt>
                <c:pt idx="9">
                  <c:v>0.9</c:v>
                </c:pt>
                <c:pt idx="10">
                  <c:v>0.9</c:v>
                </c:pt>
                <c:pt idx="11">
                  <c:v>0.9</c:v>
                </c:pt>
                <c:pt idx="12">
                  <c:v>1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</c:v>
                </c:pt>
              </c:numCache>
            </c:numRef>
          </c:val>
        </c:ser>
        <c:marker val="1"/>
        <c:axId val="72879104"/>
        <c:axId val="89330816"/>
      </c:lineChart>
      <c:catAx>
        <c:axId val="72879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Date</a:t>
                </a:r>
              </a:p>
            </c:rich>
          </c:tx>
          <c:layout>
            <c:manualLayout>
              <c:xMode val="edge"/>
              <c:yMode val="edge"/>
              <c:x val="0.50292410631769624"/>
              <c:y val="0.94021125408104478"/>
            </c:manualLayout>
          </c:layout>
        </c:title>
        <c:numFmt formatCode="General" sourceLinked="0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200" baseline="0">
                <a:latin typeface="Futura Hv BT" pitchFamily="34" charset="0"/>
              </a:defRPr>
            </a:pPr>
            <a:endParaRPr lang="en-US"/>
          </a:p>
        </c:txPr>
        <c:crossAx val="89330816"/>
        <c:crosses val="autoZero"/>
        <c:lblAlgn val="ctr"/>
        <c:lblOffset val="100"/>
      </c:catAx>
      <c:valAx>
        <c:axId val="893308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Herd noncompliance, %</a:t>
                </a:r>
              </a:p>
            </c:rich>
          </c:tx>
          <c:layout>
            <c:manualLayout>
              <c:xMode val="edge"/>
              <c:yMode val="edge"/>
              <c:x val="5.6337921788553423E-3"/>
              <c:y val="0.24241510195840932"/>
            </c:manualLayout>
          </c:layout>
        </c:title>
        <c:numFmt formatCode="General" sourceLinked="1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400" baseline="0">
                <a:latin typeface="Futura Hv BT" pitchFamily="34" charset="0"/>
              </a:defRPr>
            </a:pPr>
            <a:endParaRPr lang="en-US"/>
          </a:p>
        </c:txPr>
        <c:crossAx val="72879104"/>
        <c:crosses val="autoZero"/>
        <c:crossBetween val="midCat"/>
        <c:majorUnit val="2"/>
      </c:valAx>
    </c:plotArea>
    <c:legend>
      <c:legendPos val="tr"/>
      <c:layout>
        <c:manualLayout>
          <c:xMode val="edge"/>
          <c:yMode val="edge"/>
          <c:x val="0.41796748428029284"/>
          <c:y val="1.5295343799280809E-2"/>
          <c:w val="0.28999963032789938"/>
          <c:h val="0.22008632496821467"/>
        </c:manualLayout>
      </c:layout>
      <c:overlay val="1"/>
      <c:txPr>
        <a:bodyPr/>
        <a:lstStyle/>
        <a:p>
          <a:pPr>
            <a:defRPr sz="1200" baseline="0">
              <a:latin typeface="Futura Hv BT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7914014269343083E-2"/>
          <c:y val="9.6060771249747615E-2"/>
          <c:w val="0.87190758197478835"/>
          <c:h val="0.72676438522107822"/>
        </c:manualLayout>
      </c:layout>
      <c:lineChart>
        <c:grouping val="standard"/>
        <c:ser>
          <c:idx val="0"/>
          <c:order val="0"/>
          <c:tx>
            <c:v>Current U.S. (750K)</c:v>
          </c:tx>
          <c:spPr>
            <a:ln w="34925">
              <a:solidFill>
                <a:srgbClr val="00FFFF"/>
              </a:solidFill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0.30000000000000032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</c:numCache>
            </c:numRef>
          </c:val>
        </c:ser>
        <c:ser>
          <c:idx val="1"/>
          <c:order val="1"/>
          <c:tx>
            <c:v>Proposed U.S. (600K)</c:v>
          </c:tx>
          <c:spPr>
            <a:ln w="34925">
              <a:solidFill>
                <a:srgbClr val="00FFFF"/>
              </a:solidFill>
              <a:prstDash val="dash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3">
                  <c:v>0.9</c:v>
                </c:pt>
                <c:pt idx="4">
                  <c:v>1</c:v>
                </c:pt>
                <c:pt idx="5">
                  <c:v>0.70000000000000062</c:v>
                </c:pt>
                <c:pt idx="6">
                  <c:v>0.70000000000000062</c:v>
                </c:pt>
                <c:pt idx="7">
                  <c:v>0.60000000000000064</c:v>
                </c:pt>
                <c:pt idx="8">
                  <c:v>0.60000000000000064</c:v>
                </c:pt>
                <c:pt idx="9">
                  <c:v>0.70000000000000062</c:v>
                </c:pt>
                <c:pt idx="10">
                  <c:v>0.8</c:v>
                </c:pt>
                <c:pt idx="11">
                  <c:v>0.8</c:v>
                </c:pt>
                <c:pt idx="12">
                  <c:v>0.70000000000000062</c:v>
                </c:pt>
                <c:pt idx="13">
                  <c:v>0.70000000000000062</c:v>
                </c:pt>
                <c:pt idx="14">
                  <c:v>0.8</c:v>
                </c:pt>
                <c:pt idx="15">
                  <c:v>0.9</c:v>
                </c:pt>
                <c:pt idx="16">
                  <c:v>0.9</c:v>
                </c:pt>
              </c:numCache>
            </c:numRef>
          </c:val>
        </c:ser>
        <c:ser>
          <c:idx val="2"/>
          <c:order val="2"/>
          <c:tx>
            <c:v>Proposed U.S. (500K)</c:v>
          </c:tx>
          <c:spPr>
            <a:ln w="34925">
              <a:solidFill>
                <a:srgbClr val="00FFFF"/>
              </a:solidFill>
              <a:prstDash val="sysDash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2</c:v>
                </c:pt>
                <c:pt idx="1">
                  <c:v>2.1</c:v>
                </c:pt>
                <c:pt idx="2">
                  <c:v>2.2999999999999998</c:v>
                </c:pt>
                <c:pt idx="3">
                  <c:v>2.4</c:v>
                </c:pt>
                <c:pt idx="4">
                  <c:v>2.2999999999999998</c:v>
                </c:pt>
                <c:pt idx="5">
                  <c:v>2.2999999999999998</c:v>
                </c:pt>
                <c:pt idx="6">
                  <c:v>2.1</c:v>
                </c:pt>
                <c:pt idx="7">
                  <c:v>2</c:v>
                </c:pt>
                <c:pt idx="8">
                  <c:v>1.8</c:v>
                </c:pt>
                <c:pt idx="9">
                  <c:v>2</c:v>
                </c:pt>
                <c:pt idx="10">
                  <c:v>1.9000000000000001</c:v>
                </c:pt>
                <c:pt idx="11">
                  <c:v>2</c:v>
                </c:pt>
                <c:pt idx="12">
                  <c:v>2</c:v>
                </c:pt>
                <c:pt idx="13">
                  <c:v>1.8</c:v>
                </c:pt>
                <c:pt idx="14">
                  <c:v>2</c:v>
                </c:pt>
                <c:pt idx="15">
                  <c:v>2.2000000000000002</c:v>
                </c:pt>
                <c:pt idx="16">
                  <c:v>2.2000000000000002</c:v>
                </c:pt>
              </c:numCache>
            </c:numRef>
          </c:val>
        </c:ser>
        <c:ser>
          <c:idx val="3"/>
          <c:order val="3"/>
          <c:tx>
            <c:v>Proposed U.S. (400K)</c:v>
          </c:tx>
          <c:spPr>
            <a:ln w="41275">
              <a:solidFill>
                <a:srgbClr val="00FFFF"/>
              </a:solidFill>
              <a:prstDash val="sysDot"/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5.7</c:v>
                </c:pt>
                <c:pt idx="1">
                  <c:v>5.9</c:v>
                </c:pt>
                <c:pt idx="2">
                  <c:v>6.4</c:v>
                </c:pt>
                <c:pt idx="3">
                  <c:v>6.7</c:v>
                </c:pt>
                <c:pt idx="4">
                  <c:v>6.9</c:v>
                </c:pt>
                <c:pt idx="5">
                  <c:v>6.5</c:v>
                </c:pt>
                <c:pt idx="6">
                  <c:v>5.8</c:v>
                </c:pt>
                <c:pt idx="7">
                  <c:v>5.5</c:v>
                </c:pt>
                <c:pt idx="8">
                  <c:v>5.2</c:v>
                </c:pt>
                <c:pt idx="9">
                  <c:v>5.6</c:v>
                </c:pt>
                <c:pt idx="10">
                  <c:v>5.8</c:v>
                </c:pt>
                <c:pt idx="11">
                  <c:v>5.7</c:v>
                </c:pt>
                <c:pt idx="12">
                  <c:v>5.7</c:v>
                </c:pt>
                <c:pt idx="13">
                  <c:v>5.2</c:v>
                </c:pt>
                <c:pt idx="14">
                  <c:v>6.1</c:v>
                </c:pt>
                <c:pt idx="15">
                  <c:v>6.3</c:v>
                </c:pt>
                <c:pt idx="16">
                  <c:v>6.3</c:v>
                </c:pt>
              </c:numCache>
            </c:numRef>
          </c:val>
        </c:ser>
        <c:ser>
          <c:idx val="4"/>
          <c:order val="4"/>
          <c:tx>
            <c:v>Current E.U. (400K)</c:v>
          </c:tx>
          <c:spPr>
            <a:ln w="34925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Jun 09</c:v>
                </c:pt>
                <c:pt idx="1">
                  <c:v>Jul 09</c:v>
                </c:pt>
                <c:pt idx="2">
                  <c:v>Aug 09</c:v>
                </c:pt>
                <c:pt idx="3">
                  <c:v>Sep 09</c:v>
                </c:pt>
                <c:pt idx="4">
                  <c:v>Oct 09</c:v>
                </c:pt>
                <c:pt idx="5">
                  <c:v>Nov 09</c:v>
                </c:pt>
                <c:pt idx="6">
                  <c:v>Dec 09</c:v>
                </c:pt>
                <c:pt idx="7">
                  <c:v>Jan 10</c:v>
                </c:pt>
                <c:pt idx="8">
                  <c:v>Feb 10</c:v>
                </c:pt>
                <c:pt idx="9">
                  <c:v>Mar 10</c:v>
                </c:pt>
                <c:pt idx="10">
                  <c:v>Apr 10</c:v>
                </c:pt>
                <c:pt idx="11">
                  <c:v>May 10</c:v>
                </c:pt>
                <c:pt idx="12">
                  <c:v>Jun 10</c:v>
                </c:pt>
                <c:pt idx="13">
                  <c:v>Jul 10</c:v>
                </c:pt>
                <c:pt idx="14">
                  <c:v>Aug 10</c:v>
                </c:pt>
                <c:pt idx="15">
                  <c:v>Sep 10</c:v>
                </c:pt>
                <c:pt idx="16">
                  <c:v>Oct 10</c:v>
                </c:pt>
              </c:strCache>
            </c:str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3.2</c:v>
                </c:pt>
                <c:pt idx="1">
                  <c:v>3.2</c:v>
                </c:pt>
                <c:pt idx="2">
                  <c:v>3.3</c:v>
                </c:pt>
                <c:pt idx="3">
                  <c:v>3.3</c:v>
                </c:pt>
                <c:pt idx="4">
                  <c:v>3.6</c:v>
                </c:pt>
                <c:pt idx="5">
                  <c:v>3.5</c:v>
                </c:pt>
                <c:pt idx="6">
                  <c:v>3.4</c:v>
                </c:pt>
                <c:pt idx="7">
                  <c:v>3.4</c:v>
                </c:pt>
                <c:pt idx="8">
                  <c:v>2.9</c:v>
                </c:pt>
                <c:pt idx="9">
                  <c:v>3</c:v>
                </c:pt>
                <c:pt idx="10">
                  <c:v>3.1</c:v>
                </c:pt>
                <c:pt idx="11">
                  <c:v>3.2</c:v>
                </c:pt>
                <c:pt idx="12">
                  <c:v>2.9</c:v>
                </c:pt>
                <c:pt idx="13">
                  <c:v>2.8</c:v>
                </c:pt>
                <c:pt idx="14">
                  <c:v>3.3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</c:ser>
        <c:marker val="1"/>
        <c:axId val="87563264"/>
        <c:axId val="87581824"/>
      </c:lineChart>
      <c:catAx>
        <c:axId val="87563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Date</a:t>
                </a:r>
              </a:p>
            </c:rich>
          </c:tx>
          <c:layout>
            <c:manualLayout>
              <c:xMode val="edge"/>
              <c:yMode val="edge"/>
              <c:x val="0.50292410631769624"/>
              <c:y val="0.94021125408104478"/>
            </c:manualLayout>
          </c:layout>
        </c:title>
        <c:numFmt formatCode="General" sourceLinked="0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200" baseline="0">
                <a:latin typeface="Futura Hv BT" pitchFamily="34" charset="0"/>
              </a:defRPr>
            </a:pPr>
            <a:endParaRPr lang="en-US"/>
          </a:p>
        </c:txPr>
        <c:crossAx val="87581824"/>
        <c:crosses val="autoZero"/>
        <c:lblAlgn val="ctr"/>
        <c:lblOffset val="100"/>
      </c:catAx>
      <c:valAx>
        <c:axId val="87581824"/>
        <c:scaling>
          <c:orientation val="minMax"/>
          <c:max val="18"/>
        </c:scaling>
        <c:axPos val="l"/>
        <c:title>
          <c:tx>
            <c:rich>
              <a:bodyPr rot="-5400000" vert="horz"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Milk noncompliance, %</a:t>
                </a:r>
              </a:p>
            </c:rich>
          </c:tx>
          <c:layout>
            <c:manualLayout>
              <c:xMode val="edge"/>
              <c:yMode val="edge"/>
              <c:x val="5.6337921788553414E-3"/>
              <c:y val="0.24754330708661462"/>
            </c:manualLayout>
          </c:layout>
        </c:title>
        <c:numFmt formatCode="General" sourceLinked="1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400" baseline="0">
                <a:latin typeface="Futura Hv BT" pitchFamily="34" charset="0"/>
              </a:defRPr>
            </a:pPr>
            <a:endParaRPr lang="en-US"/>
          </a:p>
        </c:txPr>
        <c:crossAx val="87563264"/>
        <c:crosses val="autoZero"/>
        <c:crossBetween val="midCat"/>
        <c:majorUnit val="2"/>
      </c:valAx>
    </c:plotArea>
    <c:legend>
      <c:legendPos val="tr"/>
      <c:layout>
        <c:manualLayout>
          <c:xMode val="edge"/>
          <c:yMode val="edge"/>
          <c:x val="0.41796748428029246"/>
          <c:y val="0.23324409448818903"/>
          <c:w val="0.28999963032789938"/>
          <c:h val="0.22008632496821467"/>
        </c:manualLayout>
      </c:layout>
      <c:overlay val="1"/>
      <c:txPr>
        <a:bodyPr/>
        <a:lstStyle/>
        <a:p>
          <a:pPr>
            <a:defRPr sz="1200" baseline="0">
              <a:latin typeface="Futura Hv BT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7914014269343083E-2"/>
          <c:y val="9.6060771249747615E-2"/>
          <c:w val="0.87190758197478835"/>
          <c:h val="0.72676438522107822"/>
        </c:manualLayout>
      </c:layout>
      <c:lineChart>
        <c:grouping val="standard"/>
        <c:ser>
          <c:idx val="3"/>
          <c:order val="0"/>
          <c:tx>
            <c:v>Proposed U.S. (400K)</c:v>
          </c:tx>
          <c:spPr>
            <a:ln w="41275">
              <a:solidFill>
                <a:srgbClr val="00FFFF"/>
              </a:solidFill>
              <a:prstDash val="sysDot"/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1–49</c:v>
                </c:pt>
                <c:pt idx="1">
                  <c:v>50–99</c:v>
                </c:pt>
                <c:pt idx="2">
                  <c:v>100–149</c:v>
                </c:pt>
                <c:pt idx="3">
                  <c:v>150–199</c:v>
                </c:pt>
                <c:pt idx="4">
                  <c:v>200–299</c:v>
                </c:pt>
                <c:pt idx="5">
                  <c:v>300–499</c:v>
                </c:pt>
                <c:pt idx="6">
                  <c:v>500–999</c:v>
                </c:pt>
                <c:pt idx="7">
                  <c:v>1,000+</c:v>
                </c:pt>
              </c:strCache>
            </c:strRef>
          </c:cat>
          <c:val>
            <c:numRef>
              <c:f>Sheet1!$E$2:$E$9</c:f>
              <c:numCache>
                <c:formatCode>0.0</c:formatCode>
                <c:ptCount val="8"/>
                <c:pt idx="0">
                  <c:v>19.100000000000001</c:v>
                </c:pt>
                <c:pt idx="1">
                  <c:v>13.8</c:v>
                </c:pt>
                <c:pt idx="2">
                  <c:v>10.9</c:v>
                </c:pt>
                <c:pt idx="3">
                  <c:v>10.6</c:v>
                </c:pt>
                <c:pt idx="4" formatCode="General">
                  <c:v>6.8</c:v>
                </c:pt>
                <c:pt idx="5" formatCode="General">
                  <c:v>4.0999999999999996</c:v>
                </c:pt>
                <c:pt idx="6">
                  <c:v>3.2</c:v>
                </c:pt>
                <c:pt idx="7">
                  <c:v>1.1000000000000001</c:v>
                </c:pt>
              </c:numCache>
            </c:numRef>
          </c:val>
        </c:ser>
        <c:ser>
          <c:idx val="4"/>
          <c:order val="1"/>
          <c:tx>
            <c:v>Current E.U. (400K)</c:v>
          </c:tx>
          <c:spPr>
            <a:ln w="34925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1–49</c:v>
                </c:pt>
                <c:pt idx="1">
                  <c:v>50–99</c:v>
                </c:pt>
                <c:pt idx="2">
                  <c:v>100–149</c:v>
                </c:pt>
                <c:pt idx="3">
                  <c:v>150–199</c:v>
                </c:pt>
                <c:pt idx="4">
                  <c:v>200–299</c:v>
                </c:pt>
                <c:pt idx="5">
                  <c:v>300–499</c:v>
                </c:pt>
                <c:pt idx="6">
                  <c:v>500–999</c:v>
                </c:pt>
                <c:pt idx="7">
                  <c:v>1,000+</c:v>
                </c:pt>
              </c:strCache>
            </c:strRef>
          </c:cat>
          <c:val>
            <c:numRef>
              <c:f>Sheet1!$F$2:$F$9</c:f>
              <c:numCache>
                <c:formatCode>0.0</c:formatCode>
                <c:ptCount val="8"/>
                <c:pt idx="0">
                  <c:v>10.6</c:v>
                </c:pt>
                <c:pt idx="1">
                  <c:v>7.4</c:v>
                </c:pt>
                <c:pt idx="2">
                  <c:v>6.3</c:v>
                </c:pt>
                <c:pt idx="3">
                  <c:v>6.3</c:v>
                </c:pt>
                <c:pt idx="4">
                  <c:v>3.8</c:v>
                </c:pt>
                <c:pt idx="5">
                  <c:v>2.2000000000000002</c:v>
                </c:pt>
                <c:pt idx="6">
                  <c:v>1.8</c:v>
                </c:pt>
                <c:pt idx="7">
                  <c:v>0.5</c:v>
                </c:pt>
              </c:numCache>
            </c:numRef>
          </c:val>
        </c:ser>
        <c:ser>
          <c:idx val="2"/>
          <c:order val="2"/>
          <c:tx>
            <c:v>Proposed U.S. (500K)</c:v>
          </c:tx>
          <c:spPr>
            <a:ln w="34925">
              <a:solidFill>
                <a:srgbClr val="00FFFF"/>
              </a:solidFill>
              <a:prstDash val="sysDash"/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1–49</c:v>
                </c:pt>
                <c:pt idx="1">
                  <c:v>50–99</c:v>
                </c:pt>
                <c:pt idx="2">
                  <c:v>100–149</c:v>
                </c:pt>
                <c:pt idx="3">
                  <c:v>150–199</c:v>
                </c:pt>
                <c:pt idx="4">
                  <c:v>200–299</c:v>
                </c:pt>
                <c:pt idx="5">
                  <c:v>300–499</c:v>
                </c:pt>
                <c:pt idx="6">
                  <c:v>500–999</c:v>
                </c:pt>
                <c:pt idx="7">
                  <c:v>1,000+</c:v>
                </c:pt>
              </c:strCache>
            </c:strRef>
          </c:cat>
          <c:val>
            <c:numRef>
              <c:f>Sheet1!$D$2:$D$9</c:f>
              <c:numCache>
                <c:formatCode>0.0</c:formatCode>
                <c:ptCount val="8"/>
                <c:pt idx="0">
                  <c:v>9.6</c:v>
                </c:pt>
                <c:pt idx="1">
                  <c:v>5.4</c:v>
                </c:pt>
                <c:pt idx="2">
                  <c:v>4</c:v>
                </c:pt>
                <c:pt idx="3">
                  <c:v>3.8</c:v>
                </c:pt>
                <c:pt idx="4" formatCode="General">
                  <c:v>2.1</c:v>
                </c:pt>
                <c:pt idx="5" formatCode="General">
                  <c:v>1.2</c:v>
                </c:pt>
                <c:pt idx="6">
                  <c:v>0.9</c:v>
                </c:pt>
                <c:pt idx="7">
                  <c:v>0.1</c:v>
                </c:pt>
              </c:numCache>
            </c:numRef>
          </c:val>
        </c:ser>
        <c:ser>
          <c:idx val="1"/>
          <c:order val="3"/>
          <c:tx>
            <c:v>Proposed U.S. (600K)</c:v>
          </c:tx>
          <c:spPr>
            <a:ln w="34925">
              <a:solidFill>
                <a:srgbClr val="00FFFF"/>
              </a:solidFill>
              <a:prstDash val="dash"/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1–49</c:v>
                </c:pt>
                <c:pt idx="1">
                  <c:v>50–99</c:v>
                </c:pt>
                <c:pt idx="2">
                  <c:v>100–149</c:v>
                </c:pt>
                <c:pt idx="3">
                  <c:v>150–199</c:v>
                </c:pt>
                <c:pt idx="4">
                  <c:v>200–299</c:v>
                </c:pt>
                <c:pt idx="5">
                  <c:v>300–499</c:v>
                </c:pt>
                <c:pt idx="6">
                  <c:v>500–999</c:v>
                </c:pt>
                <c:pt idx="7">
                  <c:v>1,000+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4.7</c:v>
                </c:pt>
                <c:pt idx="1">
                  <c:v>1.9000000000000001</c:v>
                </c:pt>
                <c:pt idx="2">
                  <c:v>1.5</c:v>
                </c:pt>
                <c:pt idx="3">
                  <c:v>1.1000000000000001</c:v>
                </c:pt>
                <c:pt idx="4" formatCode="General">
                  <c:v>0.4</c:v>
                </c:pt>
                <c:pt idx="5" formatCode="General">
                  <c:v>0.6000000000000002</c:v>
                </c:pt>
                <c:pt idx="6">
                  <c:v>0.3000000000000001</c:v>
                </c:pt>
                <c:pt idx="7">
                  <c:v>0</c:v>
                </c:pt>
              </c:numCache>
            </c:numRef>
          </c:val>
        </c:ser>
        <c:ser>
          <c:idx val="0"/>
          <c:order val="4"/>
          <c:tx>
            <c:v>Current U.S. (750K)</c:v>
          </c:tx>
          <c:spPr>
            <a:ln w="34925">
              <a:solidFill>
                <a:srgbClr val="00FFFF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1–49</c:v>
                </c:pt>
                <c:pt idx="1">
                  <c:v>50–99</c:v>
                </c:pt>
                <c:pt idx="2">
                  <c:v>100–149</c:v>
                </c:pt>
                <c:pt idx="3">
                  <c:v>150–199</c:v>
                </c:pt>
                <c:pt idx="4">
                  <c:v>200–299</c:v>
                </c:pt>
                <c:pt idx="5">
                  <c:v>300–499</c:v>
                </c:pt>
                <c:pt idx="6">
                  <c:v>500–999</c:v>
                </c:pt>
                <c:pt idx="7">
                  <c:v>1,000+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1.7</c:v>
                </c:pt>
                <c:pt idx="1">
                  <c:v>0.5</c:v>
                </c:pt>
                <c:pt idx="2">
                  <c:v>0.3000000000000001</c:v>
                </c:pt>
                <c:pt idx="3">
                  <c:v>0.2</c:v>
                </c:pt>
                <c:pt idx="4" formatCode="General">
                  <c:v>0</c:v>
                </c:pt>
                <c:pt idx="5" formatCode="General">
                  <c:v>0.1</c:v>
                </c:pt>
                <c:pt idx="6">
                  <c:v>0.1</c:v>
                </c:pt>
                <c:pt idx="7">
                  <c:v>0</c:v>
                </c:pt>
              </c:numCache>
            </c:numRef>
          </c:val>
        </c:ser>
        <c:marker val="1"/>
        <c:axId val="87618304"/>
        <c:axId val="87620224"/>
      </c:lineChart>
      <c:catAx>
        <c:axId val="87618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Cows in herd</a:t>
                </a:r>
              </a:p>
            </c:rich>
          </c:tx>
          <c:layout>
            <c:manualLayout>
              <c:xMode val="edge"/>
              <c:yMode val="edge"/>
              <c:x val="0.50292410631769624"/>
              <c:y val="0.94021125408104478"/>
            </c:manualLayout>
          </c:layout>
        </c:title>
        <c:numFmt formatCode="General" sourceLinked="0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200" baseline="0">
                <a:latin typeface="Futura Hv BT" pitchFamily="34" charset="0"/>
              </a:defRPr>
            </a:pPr>
            <a:endParaRPr lang="en-US"/>
          </a:p>
        </c:txPr>
        <c:crossAx val="87620224"/>
        <c:crosses val="autoZero"/>
        <c:lblAlgn val="ctr"/>
        <c:lblOffset val="100"/>
      </c:catAx>
      <c:valAx>
        <c:axId val="87620224"/>
        <c:scaling>
          <c:orientation val="minMax"/>
          <c:max val="20"/>
        </c:scaling>
        <c:axPos val="l"/>
        <c:title>
          <c:tx>
            <c:rich>
              <a:bodyPr rot="-5400000" vert="horz"/>
              <a:lstStyle/>
              <a:p>
                <a:pPr>
                  <a:defRPr sz="1400" b="0" i="0" baseline="0">
                    <a:latin typeface="Futura Hv BT" pitchFamily="34" charset="0"/>
                  </a:defRPr>
                </a:pPr>
                <a:r>
                  <a:rPr lang="en-US" sz="1400" b="0" i="0" baseline="0">
                    <a:latin typeface="Futura Hv BT" pitchFamily="34" charset="0"/>
                  </a:rPr>
                  <a:t>Herd compliance, %</a:t>
                </a:r>
              </a:p>
            </c:rich>
          </c:tx>
          <c:layout>
            <c:manualLayout>
              <c:xMode val="edge"/>
              <c:yMode val="edge"/>
              <c:x val="8.3762910931097759E-4"/>
              <c:y val="0.2502143061444243"/>
            </c:manualLayout>
          </c:layout>
        </c:title>
        <c:numFmt formatCode="0" sourceLinked="0"/>
        <c:tickLblPos val="nextTo"/>
        <c:spPr>
          <a:ln w="31750" cap="sq">
            <a:solidFill>
              <a:schemeClr val="tx1"/>
            </a:solidFill>
            <a:miter lim="800000"/>
          </a:ln>
        </c:spPr>
        <c:txPr>
          <a:bodyPr/>
          <a:lstStyle/>
          <a:p>
            <a:pPr>
              <a:defRPr sz="1400" baseline="0">
                <a:latin typeface="Futura Hv BT" pitchFamily="34" charset="0"/>
              </a:defRPr>
            </a:pPr>
            <a:endParaRPr lang="en-US"/>
          </a:p>
        </c:txPr>
        <c:crossAx val="87618304"/>
        <c:crosses val="autoZero"/>
        <c:crossBetween val="midCat"/>
        <c:majorUnit val="2"/>
      </c:valAx>
    </c:plotArea>
    <c:legend>
      <c:legendPos val="tr"/>
      <c:layout>
        <c:manualLayout>
          <c:xMode val="edge"/>
          <c:yMode val="edge"/>
          <c:x val="0.42102421172594162"/>
          <c:y val="0.13014587118917828"/>
          <c:w val="0.28999963032789938"/>
          <c:h val="0.22008632496821467"/>
        </c:manualLayout>
      </c:layout>
      <c:overlay val="1"/>
      <c:txPr>
        <a:bodyPr/>
        <a:lstStyle/>
        <a:p>
          <a:pPr>
            <a:defRPr sz="1200" baseline="0">
              <a:latin typeface="Futura Hv BT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73" cy="46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t" anchorCtr="0" compatLnSpc="1">
            <a:prstTxWarp prst="textNoShape">
              <a:avLst/>
            </a:prstTxWarp>
          </a:bodyPr>
          <a:lstStyle>
            <a:lvl1pPr defTabSz="931418">
              <a:defRPr sz="1200"/>
            </a:lvl1pPr>
          </a:lstStyle>
          <a:p>
            <a:r>
              <a:rPr lang="en-US" dirty="0" smtClean="0"/>
              <a:t>ADSA </a:t>
            </a:r>
            <a:r>
              <a:rPr lang="en-US" dirty="0"/>
              <a:t>2011 slides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4607" y="0"/>
            <a:ext cx="3043796" cy="46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t" anchorCtr="0" compatLnSpc="1">
            <a:prstTxWarp prst="textNoShape">
              <a:avLst/>
            </a:prstTxWarp>
          </a:bodyPr>
          <a:lstStyle>
            <a:lvl1pPr algn="r" defTabSz="932789">
              <a:defRPr sz="1200">
                <a:cs typeface="+mn-cs"/>
              </a:defRPr>
            </a:lvl1pPr>
          </a:lstStyle>
          <a:p>
            <a:pPr>
              <a:defRPr/>
            </a:pPr>
            <a:fld id="{462438EA-4018-4AA4-B46D-8B990E7E4DC2}" type="datetime1">
              <a:rPr lang="en-US"/>
              <a:pPr>
                <a:defRPr/>
              </a:pPr>
              <a:t>7/8/2011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706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b" anchorCtr="0" compatLnSpc="1">
            <a:prstTxWarp prst="textNoShape">
              <a:avLst/>
            </a:prstTxWarp>
          </a:bodyPr>
          <a:lstStyle>
            <a:lvl1pPr defTabSz="932789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H. D. Norman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4607" y="8839706"/>
            <a:ext cx="3043796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b" anchorCtr="0" compatLnSpc="1">
            <a:prstTxWarp prst="textNoShape">
              <a:avLst/>
            </a:prstTxWarp>
          </a:bodyPr>
          <a:lstStyle>
            <a:lvl1pPr algn="r" defTabSz="932789">
              <a:defRPr sz="1200">
                <a:cs typeface="+mn-cs"/>
              </a:defRPr>
            </a:lvl1pPr>
          </a:lstStyle>
          <a:p>
            <a:pPr>
              <a:defRPr/>
            </a:pPr>
            <a:fld id="{5A94D7A8-F48C-4651-AD6C-FBFC0F55B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73" cy="46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t" anchorCtr="0" compatLnSpc="1">
            <a:prstTxWarp prst="textNoShape">
              <a:avLst/>
            </a:prstTxWarp>
          </a:bodyPr>
          <a:lstStyle>
            <a:lvl1pPr defTabSz="932789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EAAP 2010 slides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4607" y="0"/>
            <a:ext cx="3043796" cy="46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t" anchorCtr="0" compatLnSpc="1">
            <a:prstTxWarp prst="textNoShape">
              <a:avLst/>
            </a:prstTxWarp>
          </a:bodyPr>
          <a:lstStyle>
            <a:lvl1pPr algn="r" defTabSz="932789">
              <a:defRPr sz="1200">
                <a:cs typeface="+mn-cs"/>
              </a:defRPr>
            </a:lvl1pPr>
          </a:lstStyle>
          <a:p>
            <a:pPr>
              <a:defRPr/>
            </a:pPr>
            <a:fld id="{7D8E1D34-B487-4664-A335-F12262097777}" type="datetime1">
              <a:rPr lang="en-US"/>
              <a:pPr>
                <a:defRPr/>
              </a:pPr>
              <a:t>7/8/2011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0088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74" y="4420623"/>
            <a:ext cx="5618377" cy="418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706"/>
            <a:ext cx="3042273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b" anchorCtr="0" compatLnSpc="1">
            <a:prstTxWarp prst="textNoShape">
              <a:avLst/>
            </a:prstTxWarp>
          </a:bodyPr>
          <a:lstStyle>
            <a:lvl1pPr defTabSz="932789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H. D. Norman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4607" y="8839706"/>
            <a:ext cx="3043796" cy="46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2" rIns="93244" bIns="46622" numCol="1" anchor="b" anchorCtr="0" compatLnSpc="1">
            <a:prstTxWarp prst="textNoShape">
              <a:avLst/>
            </a:prstTxWarp>
          </a:bodyPr>
          <a:lstStyle>
            <a:lvl1pPr algn="r" defTabSz="932789">
              <a:defRPr sz="1200">
                <a:cs typeface="+mn-cs"/>
              </a:defRPr>
            </a:lvl1pPr>
          </a:lstStyle>
          <a:p>
            <a:pPr>
              <a:defRPr/>
            </a:pPr>
            <a:fld id="{40CC0888-C173-4D7D-BBE1-57519218C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0088"/>
            <a:ext cx="4646612" cy="3486150"/>
          </a:xfrm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905" y="4420623"/>
            <a:ext cx="5146117" cy="418366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5165" y="3473450"/>
            <a:ext cx="8090953" cy="261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3200" kern="1200" dirty="0" smtClean="0">
                <a:solidFill>
                  <a:srgbClr val="FFFF00"/>
                </a:solidFill>
                <a:latin typeface="Futura Hv BT" pitchFamily="34" charset="0"/>
                <a:ea typeface="+mn-ea"/>
                <a:cs typeface="Arial" charset="0"/>
              </a:rPr>
              <a:t>H. D. Norman*, J. R. Wright, R. H. Miller</a:t>
            </a:r>
            <a:endParaRPr lang="en-US" sz="3300" dirty="0">
              <a:solidFill>
                <a:srgbClr val="FFFF00"/>
              </a:solidFill>
              <a:latin typeface="Futura Hv BT" pitchFamily="34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700" dirty="0">
                <a:latin typeface="Futura Hv BT" pitchFamily="34" charset="0"/>
                <a:cs typeface="+mn-cs"/>
              </a:rPr>
              <a:t>Animal Improvement Programs Laboratory</a:t>
            </a:r>
          </a:p>
          <a:p>
            <a:pPr>
              <a:lnSpc>
                <a:spcPct val="105000"/>
              </a:lnSpc>
              <a:buClr>
                <a:schemeClr val="accent1"/>
              </a:buClr>
              <a:buSzPct val="60000"/>
              <a:buFont typeface="Wingdings" pitchFamily="2" charset="2"/>
              <a:buNone/>
              <a:defRPr/>
            </a:pPr>
            <a:r>
              <a:rPr lang="en-US" sz="2700" dirty="0">
                <a:latin typeface="Futura Hv BT" pitchFamily="34" charset="0"/>
                <a:cs typeface="+mn-cs"/>
              </a:rPr>
              <a:t>Agricultural Research Service, USDA </a:t>
            </a:r>
          </a:p>
          <a:p>
            <a:pPr>
              <a:lnSpc>
                <a:spcPct val="105000"/>
              </a:lnSpc>
              <a:buClr>
                <a:schemeClr val="accent1"/>
              </a:buClr>
              <a:buSzPct val="60000"/>
              <a:buFont typeface="Wingdings" pitchFamily="2" charset="2"/>
              <a:buNone/>
              <a:defRPr/>
            </a:pPr>
            <a:r>
              <a:rPr lang="en-US" sz="2700" dirty="0">
                <a:latin typeface="Futura Hv BT" pitchFamily="34" charset="0"/>
                <a:cs typeface="+mn-cs"/>
              </a:rPr>
              <a:t>Beltsville, MD 20705-2350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  <a:buFont typeface="Wingdings" pitchFamily="2" charset="2"/>
              <a:buNone/>
              <a:defRPr/>
            </a:pPr>
            <a:r>
              <a:rPr lang="en-US" sz="2700" dirty="0" smtClean="0">
                <a:solidFill>
                  <a:srgbClr val="FFFF00"/>
                </a:solidFill>
                <a:latin typeface="Futura Hv BT" pitchFamily="34" charset="0"/>
                <a:cs typeface="+mn-cs"/>
              </a:rPr>
              <a:t>duane.norman@ars.usda.gov</a:t>
            </a:r>
            <a:endParaRPr lang="en-US" sz="2700" dirty="0">
              <a:solidFill>
                <a:srgbClr val="FFFF00"/>
              </a:solidFill>
              <a:latin typeface="Futura Hv BT" pitchFamily="34" charset="0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ltGray">
          <a:xfrm>
            <a:off x="138113" y="6581775"/>
            <a:ext cx="38608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dirty="0" smtClean="0">
                <a:latin typeface="Futura Hv BT" pitchFamily="34" charset="0"/>
                <a:cs typeface="+mn-cs"/>
              </a:rPr>
              <a:t>ADSA </a:t>
            </a:r>
            <a:r>
              <a:rPr kumimoji="1" lang="en-US" sz="1200" dirty="0">
                <a:latin typeface="Futura Hv BT" pitchFamily="34" charset="0"/>
                <a:cs typeface="+mn-cs"/>
              </a:rPr>
              <a:t>– 2011 (</a:t>
            </a:r>
            <a:fld id="{8328E4C1-D55A-45F7-B5EB-B368AE8ABEC8}" type="slidenum">
              <a:rPr kumimoji="1" lang="en-US" sz="1200">
                <a:latin typeface="Futura Hv BT" pitchFamily="34" charset="0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dirty="0">
                <a:latin typeface="Futura Hv BT" pitchFamily="34" charset="0"/>
                <a:cs typeface="+mn-cs"/>
              </a:rPr>
              <a:t>)</a:t>
            </a: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091488" y="5821363"/>
            <a:ext cx="914400" cy="914400"/>
            <a:chOff x="3591" y="1381"/>
            <a:chExt cx="576" cy="576"/>
          </a:xfrm>
        </p:grpSpPr>
        <p:sp>
          <p:nvSpPr>
            <p:cNvPr id="6" name="Oval 10"/>
            <p:cNvSpPr>
              <a:spLocks noChangeAspect="1" noChangeArrowheads="1"/>
            </p:cNvSpPr>
            <p:nvPr userDrawn="1"/>
          </p:nvSpPr>
          <p:spPr bwMode="auto">
            <a:xfrm>
              <a:off x="3603" y="1393"/>
              <a:ext cx="553" cy="553"/>
            </a:xfrm>
            <a:prstGeom prst="ellipse">
              <a:avLst/>
            </a:prstGeom>
            <a:solidFill>
              <a:srgbClr val="000066"/>
            </a:solidFill>
            <a:ln w="825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7" name="Picture 11" descr="barc100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10066"/>
                </a:clrFrom>
                <a:clrTo>
                  <a:srgbClr val="01006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91" y="1381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WordArt 12"/>
            <p:cNvSpPr>
              <a:spLocks noChangeAspect="1" noChangeArrowheads="1" noChangeShapeType="1" noTextEdit="1"/>
            </p:cNvSpPr>
            <p:nvPr userDrawn="1"/>
          </p:nvSpPr>
          <p:spPr bwMode="auto">
            <a:xfrm>
              <a:off x="3610" y="1398"/>
              <a:ext cx="536" cy="52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sz="4000" b="1" kern="10">
                  <a:ln w="952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Beltsville Agricultural Research Center  </a:t>
              </a:r>
            </a:p>
          </p:txBody>
        </p:sp>
        <p:sp>
          <p:nvSpPr>
            <p:cNvPr id="9" name="WordArt 13"/>
            <p:cNvSpPr>
              <a:spLocks noChangeAspect="1" noChangeArrowheads="1" noChangeShapeType="1" noTextEdit="1"/>
            </p:cNvSpPr>
            <p:nvPr userDrawn="1"/>
          </p:nvSpPr>
          <p:spPr bwMode="auto">
            <a:xfrm>
              <a:off x="3613" y="1439"/>
              <a:ext cx="537" cy="5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119"/>
                </a:avLst>
              </a:prstTxWarp>
            </a:bodyPr>
            <a:lstStyle/>
            <a:p>
              <a:pPr algn="ctr"/>
              <a:r>
                <a:rPr lang="en-US" sz="4000" b="1" kern="10">
                  <a:ln w="317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                Centennial • 1910-2010                 </a:t>
              </a:r>
            </a:p>
          </p:txBody>
        </p:sp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0" y="3043238"/>
            <a:ext cx="9144000" cy="84137"/>
            <a:chOff x="0" y="1928"/>
            <a:chExt cx="5760" cy="53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ltGray">
            <a:xfrm flipV="1">
              <a:off x="0" y="1969"/>
              <a:ext cx="5760" cy="12"/>
            </a:xfrm>
            <a:prstGeom prst="rect">
              <a:avLst/>
            </a:prstGeom>
            <a:solidFill>
              <a:srgbClr val="2A7E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ltGray">
            <a:xfrm flipV="1">
              <a:off x="0" y="192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US" sz="2800" b="1">
                <a:cs typeface="+mn-cs"/>
              </a:endParaRPr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5613"/>
            <a:ext cx="7769225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82563"/>
            <a:ext cx="2055813" cy="5986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182563"/>
            <a:ext cx="6018212" cy="5986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5613" y="1598613"/>
            <a:ext cx="8226425" cy="457041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57041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ltGray">
          <a:xfrm>
            <a:off x="7597775" y="6581775"/>
            <a:ext cx="6080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sz="1200">
                <a:latin typeface="Futura Hv BT" pitchFamily="34" charset="0"/>
                <a:cs typeface="+mn-cs"/>
              </a:rPr>
              <a:t>Norman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ltGray">
          <a:xfrm>
            <a:off x="138113" y="6581775"/>
            <a:ext cx="38608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dirty="0" smtClean="0">
                <a:latin typeface="Futura Hv BT" pitchFamily="34" charset="0"/>
                <a:cs typeface="+mn-cs"/>
              </a:rPr>
              <a:t>ADSA– </a:t>
            </a:r>
            <a:r>
              <a:rPr kumimoji="1" lang="en-US" sz="1200" dirty="0">
                <a:latin typeface="Futura Hv BT" pitchFamily="34" charset="0"/>
                <a:cs typeface="+mn-cs"/>
              </a:rPr>
              <a:t>2011 (</a:t>
            </a:r>
            <a:fld id="{AEFF3A80-24FB-419B-B4E7-40DF926B5F73}" type="slidenum">
              <a:rPr kumimoji="1" lang="en-US" sz="1200">
                <a:latin typeface="Futura Hv BT" pitchFamily="34" charset="0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dirty="0">
                <a:latin typeface="Futura Hv BT" pitchFamily="34" charset="0"/>
                <a:cs typeface="+mn-cs"/>
              </a:rPr>
              <a:t>)</a:t>
            </a:r>
          </a:p>
        </p:txBody>
      </p:sp>
      <p:grpSp>
        <p:nvGrpSpPr>
          <p:cNvPr id="1030" name="Group 10"/>
          <p:cNvGrpSpPr>
            <a:grpSpLocks/>
          </p:cNvGrpSpPr>
          <p:nvPr/>
        </p:nvGrpSpPr>
        <p:grpSpPr bwMode="auto">
          <a:xfrm>
            <a:off x="8259763" y="5973763"/>
            <a:ext cx="731837" cy="731837"/>
            <a:chOff x="3591" y="1381"/>
            <a:chExt cx="576" cy="576"/>
          </a:xfrm>
        </p:grpSpPr>
        <p:sp>
          <p:nvSpPr>
            <p:cNvPr id="18443" name="Oval 11"/>
            <p:cNvSpPr>
              <a:spLocks noChangeAspect="1" noChangeArrowheads="1"/>
            </p:cNvSpPr>
            <p:nvPr userDrawn="1"/>
          </p:nvSpPr>
          <p:spPr bwMode="auto">
            <a:xfrm>
              <a:off x="3603" y="1393"/>
              <a:ext cx="551" cy="551"/>
            </a:xfrm>
            <a:prstGeom prst="ellipse">
              <a:avLst/>
            </a:prstGeom>
            <a:solidFill>
              <a:srgbClr val="000066"/>
            </a:solidFill>
            <a:ln w="825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1035" name="Picture 12" descr="barc100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010066"/>
                </a:clrFrom>
                <a:clrTo>
                  <a:srgbClr val="01006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91" y="1381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6" name="WordArt 13"/>
            <p:cNvSpPr>
              <a:spLocks noChangeAspect="1" noChangeArrowheads="1" noChangeShapeType="1" noTextEdit="1"/>
            </p:cNvSpPr>
            <p:nvPr userDrawn="1"/>
          </p:nvSpPr>
          <p:spPr bwMode="auto">
            <a:xfrm>
              <a:off x="3610" y="1398"/>
              <a:ext cx="536" cy="52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sz="4000" b="1" kern="10">
                  <a:ln w="952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Beltsville Agricultural Research Center  </a:t>
              </a:r>
            </a:p>
          </p:txBody>
        </p:sp>
        <p:sp>
          <p:nvSpPr>
            <p:cNvPr id="1037" name="WordArt 14"/>
            <p:cNvSpPr>
              <a:spLocks noChangeAspect="1" noChangeArrowheads="1" noChangeShapeType="1" noTextEdit="1"/>
            </p:cNvSpPr>
            <p:nvPr userDrawn="1"/>
          </p:nvSpPr>
          <p:spPr bwMode="auto">
            <a:xfrm>
              <a:off x="3613" y="1439"/>
              <a:ext cx="537" cy="5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119"/>
                </a:avLst>
              </a:prstTxWarp>
            </a:bodyPr>
            <a:lstStyle/>
            <a:p>
              <a:pPr algn="ctr"/>
              <a:r>
                <a:rPr lang="en-US" sz="4000" b="1" kern="10">
                  <a:ln w="317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                Centennial • 1910-2010                 </a:t>
              </a:r>
            </a:p>
          </p:txBody>
        </p:sp>
      </p:grp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0" y="912813"/>
            <a:ext cx="9144000" cy="84137"/>
            <a:chOff x="0" y="1928"/>
            <a:chExt cx="5760" cy="53"/>
          </a:xfrm>
        </p:grpSpPr>
        <p:sp>
          <p:nvSpPr>
            <p:cNvPr id="18448" name="Rectangle 16"/>
            <p:cNvSpPr>
              <a:spLocks noChangeArrowheads="1"/>
            </p:cNvSpPr>
            <p:nvPr/>
          </p:nvSpPr>
          <p:spPr bwMode="ltGray">
            <a:xfrm flipV="1">
              <a:off x="0" y="1969"/>
              <a:ext cx="5760" cy="12"/>
            </a:xfrm>
            <a:prstGeom prst="rect">
              <a:avLst/>
            </a:prstGeom>
            <a:solidFill>
              <a:srgbClr val="2A7E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ltGray">
            <a:xfrm flipV="1">
              <a:off x="0" y="192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US" sz="2800" b="1">
                <a:cs typeface="+mn-cs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utura Hv BT" pitchFamily="34" charset="0"/>
          <a:cs typeface="Arial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ct val="50000"/>
        </a:spcAft>
        <a:buClr>
          <a:srgbClr val="009900"/>
        </a:buClr>
        <a:buSzPct val="65000"/>
        <a:buFont typeface="Monotype Sort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ct val="50000"/>
        </a:spcAft>
        <a:buClr>
          <a:srgbClr val="009900"/>
        </a:buClr>
        <a:buSzPct val="80000"/>
        <a:buFont typeface="Monotype Sorts" pitchFamily="2" charset="2"/>
        <a:buChar char="w"/>
        <a:defRPr sz="3000">
          <a:solidFill>
            <a:schemeClr val="tx1"/>
          </a:solidFill>
          <a:latin typeface="+mn-lt"/>
          <a:cs typeface="+mn-cs"/>
        </a:defRPr>
      </a:lvl2pPr>
      <a:lvl3pPr marL="1206500" indent="-457200" algn="l" rtl="0" eaLnBrk="0" fontAlgn="base" hangingPunct="0">
        <a:spcBef>
          <a:spcPct val="0"/>
        </a:spcBef>
        <a:spcAft>
          <a:spcPct val="50000"/>
        </a:spcAft>
        <a:buClr>
          <a:schemeClr val="tx1"/>
        </a:buClr>
        <a:buSzPct val="120000"/>
        <a:buFont typeface="Humnst777 BT" pitchFamily="34" charset="0"/>
        <a:buChar char="−"/>
        <a:defRPr sz="3000">
          <a:solidFill>
            <a:schemeClr val="tx1"/>
          </a:solidFill>
          <a:latin typeface="+mn-lt"/>
          <a:cs typeface="+mn-cs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Humnst777 BT" pitchFamily="34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073" y="131281"/>
            <a:ext cx="6884485" cy="2769989"/>
          </a:xfrm>
        </p:spPr>
        <p:txBody>
          <a:bodyPr/>
          <a:lstStyle/>
          <a:p>
            <a:pPr eaLnBrk="1" hangingPunct="1">
              <a:lnSpc>
                <a:spcPts val="5400"/>
              </a:lnSpc>
            </a:pPr>
            <a:r>
              <a:rPr lang="en-US" sz="3600" b="1" dirty="0" smtClean="0">
                <a:latin typeface="Futura Hv BT" pitchFamily="34" charset="0"/>
              </a:rPr>
              <a:t>Consequence of changing standards for somatic cell count on US Dairy Herd Improvement herds</a:t>
            </a:r>
            <a:r>
              <a:rPr lang="en-US" sz="3600" b="1" dirty="0" smtClean="0"/>
              <a:t>	 </a:t>
            </a:r>
            <a:r>
              <a:rPr lang="en-US" b="1" dirty="0" smtClean="0"/>
              <a:t> </a:t>
            </a:r>
            <a:endParaRPr lang="en-US" dirty="0" smtClean="0"/>
          </a:p>
        </p:txBody>
      </p:sp>
      <p:pic>
        <p:nvPicPr>
          <p:cNvPr id="23554" name="Picture 2" descr="http://www.infovets.com/demo/demo/dairy/Images/D100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1348" y="262559"/>
            <a:ext cx="1728214" cy="24688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96778" y="2344858"/>
            <a:ext cx="1955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Futura Hv BT" pitchFamily="34" charset="0"/>
              </a:rPr>
              <a:t>Abstr</a:t>
            </a:r>
            <a:r>
              <a:rPr lang="en-US" sz="2400" dirty="0" smtClean="0">
                <a:solidFill>
                  <a:srgbClr val="FFFF00"/>
                </a:solidFill>
                <a:latin typeface="Futura Hv BT" pitchFamily="34" charset="0"/>
              </a:rPr>
              <a:t>. 352</a:t>
            </a:r>
            <a:endParaRPr lang="en-US" sz="2400" dirty="0">
              <a:solidFill>
                <a:srgbClr val="FFFF00"/>
              </a:solidFill>
              <a:latin typeface="Futura Hv B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200"/>
          </a:xfrm>
        </p:spPr>
        <p:txBody>
          <a:bodyPr/>
          <a:lstStyle/>
          <a:p>
            <a:r>
              <a:rPr lang="en-US" smtClean="0"/>
              <a:t>SCC milk noncompliance – </a:t>
            </a:r>
            <a:r>
              <a:rPr lang="en-US" smtClean="0">
                <a:solidFill>
                  <a:srgbClr val="FFFF00"/>
                </a:solidFill>
              </a:rPr>
              <a:t>month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442419" y="1267812"/>
          <a:ext cx="794385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200"/>
          </a:xfrm>
        </p:spPr>
        <p:txBody>
          <a:bodyPr/>
          <a:lstStyle/>
          <a:p>
            <a:r>
              <a:rPr lang="en-US" smtClean="0"/>
              <a:t>SCC noncompliance – </a:t>
            </a:r>
            <a:r>
              <a:rPr lang="en-US" smtClean="0">
                <a:solidFill>
                  <a:srgbClr val="FFFF00"/>
                </a:solidFill>
              </a:rPr>
              <a:t>means</a:t>
            </a:r>
            <a:r>
              <a:rPr lang="en-US" smtClean="0">
                <a:solidFill>
                  <a:srgbClr val="99FF99"/>
                </a:solidFill>
              </a:rPr>
              <a:t>*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288" y="1363663"/>
          <a:ext cx="8055431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5024"/>
                <a:gridCol w="1848359"/>
                <a:gridCol w="1672048"/>
              </a:tblGrid>
              <a:tr h="370840">
                <a:tc>
                  <a:txBody>
                    <a:bodyPr/>
                    <a:lstStyle/>
                    <a:p>
                      <a:endParaRPr lang="en-US" sz="3000" b="0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rgbClr val="FFFF00"/>
                          </a:solidFill>
                        </a:rPr>
                        <a:t>Noncompliance</a:t>
                      </a:r>
                      <a:endParaRPr lang="en-US" sz="3000" b="0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rgbClr val="FFFF00"/>
                          </a:solidFill>
                        </a:rPr>
                        <a:t>SCC standard</a:t>
                      </a:r>
                      <a:endParaRPr lang="en-US" sz="3000" b="0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rgbClr val="FFFF00"/>
                          </a:solidFill>
                        </a:rPr>
                        <a:t>Herd,</a:t>
                      </a:r>
                      <a:r>
                        <a:rPr lang="en-US" sz="3000" b="0" baseline="0" dirty="0" smtClean="0">
                          <a:solidFill>
                            <a:srgbClr val="FFFF00"/>
                          </a:solidFill>
                        </a:rPr>
                        <a:t> %</a:t>
                      </a:r>
                      <a:endParaRPr lang="en-US" sz="3000" b="0" dirty="0">
                        <a:solidFill>
                          <a:srgbClr val="FFFF00"/>
                        </a:solidFill>
                      </a:endParaRP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rgbClr val="FFFF00"/>
                          </a:solidFill>
                        </a:rPr>
                        <a:t>Milk, %</a:t>
                      </a:r>
                      <a:endParaRPr lang="en-US" sz="3000" b="0" dirty="0">
                        <a:solidFill>
                          <a:srgbClr val="FFFF00"/>
                        </a:solidFill>
                      </a:endParaRPr>
                    </a:p>
                  </a:txBody>
                  <a:tcPr marR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750K, current U.S.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0.9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0.2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600K, proposed U.S.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  2.7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500K, proposed U.S.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  6.2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400K, proposed U.S.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14.1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5.8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400K, current E.U. 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  7.8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8950" y="5646738"/>
            <a:ext cx="509111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99FF99"/>
                </a:solidFill>
                <a:latin typeface="+mn-lt"/>
              </a:rPr>
              <a:t>*November 2009 – October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4037"/>
          </a:xfrm>
        </p:spPr>
        <p:txBody>
          <a:bodyPr/>
          <a:lstStyle/>
          <a:p>
            <a:r>
              <a:rPr lang="en-US" sz="3600" smtClean="0"/>
              <a:t>SCC herd noncompliance – </a:t>
            </a:r>
            <a:r>
              <a:rPr lang="en-US" sz="3600" smtClean="0">
                <a:solidFill>
                  <a:srgbClr val="FFFF00"/>
                </a:solidFill>
              </a:rPr>
              <a:t>herd size</a:t>
            </a:r>
            <a:endParaRPr lang="en-US" sz="3600" smtClean="0"/>
          </a:p>
        </p:txBody>
      </p:sp>
      <p:sp>
        <p:nvSpPr>
          <p:cNvPr id="30722" name="Table 3"/>
          <p:cNvSpPr>
            <a:spLocks noGrp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417195" y="1413698"/>
          <a:ext cx="830961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0013"/>
            <a:ext cx="8226425" cy="4799012"/>
          </a:xfrm>
        </p:spPr>
        <p:txBody>
          <a:bodyPr/>
          <a:lstStyle/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r>
              <a:rPr lang="en-US" sz="2900" smtClean="0"/>
              <a:t>E.U. changes in SCC enforcement led to reconsideration of stricter U.S. standards </a:t>
            </a:r>
          </a:p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r>
              <a:rPr lang="en-US" sz="2900" smtClean="0"/>
              <a:t>If 400K U.S. SCC limits were used, noncompliance would be higher than if current E.U. standard was applied</a:t>
            </a:r>
          </a:p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r>
              <a:rPr lang="en-US" sz="2900" smtClean="0"/>
              <a:t>For U.S. producers to meet stricter SCC standards, sound management and culling for milk quality need to be emphasized</a:t>
            </a:r>
          </a:p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endParaRPr lang="en-US" sz="2900" smtClean="0">
              <a:solidFill>
                <a:srgbClr val="99FF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Opinion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0013"/>
            <a:ext cx="8226425" cy="4799012"/>
          </a:xfrm>
        </p:spPr>
        <p:txBody>
          <a:bodyPr/>
          <a:lstStyle/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r>
              <a:rPr lang="en-US" sz="2900" dirty="0" smtClean="0"/>
              <a:t>There has been a surprisingly large decline in SCC in the U.S. and we believe it’s because of the required payment for quality (on SCC) in 4 FMO plus other voluntary incentives in the other markets. </a:t>
            </a:r>
          </a:p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r>
              <a:rPr lang="en-US" sz="2900" dirty="0" smtClean="0"/>
              <a:t>We hope that whatever regulations are enacted in the future will not disrupt the success of the </a:t>
            </a:r>
            <a:r>
              <a:rPr lang="en-US" sz="2900" smtClean="0"/>
              <a:t>SCC incentives that </a:t>
            </a:r>
            <a:r>
              <a:rPr lang="en-US" sz="2900" dirty="0" smtClean="0"/>
              <a:t>seems to be working.</a:t>
            </a:r>
          </a:p>
          <a:p>
            <a:pPr marL="341313" indent="-341313" eaLnBrk="1" hangingPunct="1">
              <a:lnSpc>
                <a:spcPct val="105000"/>
              </a:lnSpc>
              <a:spcAft>
                <a:spcPct val="100000"/>
              </a:spcAft>
            </a:pPr>
            <a:endParaRPr lang="en-US" sz="2900" dirty="0" smtClean="0">
              <a:solidFill>
                <a:srgbClr val="99FF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200"/>
          </a:xfrm>
        </p:spPr>
        <p:txBody>
          <a:bodyPr/>
          <a:lstStyle/>
          <a:p>
            <a:pPr eaLnBrk="1" hangingPunct="1"/>
            <a:r>
              <a:rPr lang="en-US" dirty="0" smtClean="0"/>
              <a:t>U.S. milk quality measures</a:t>
            </a:r>
            <a:endParaRPr lang="en-US" dirty="0" smtClean="0">
              <a:solidFill>
                <a:srgbClr val="66FF66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0013"/>
            <a:ext cx="8226425" cy="4799012"/>
          </a:xfrm>
        </p:spPr>
        <p:txBody>
          <a:bodyPr/>
          <a:lstStyle/>
          <a:p>
            <a:pPr marL="285750" indent="-285750" eaLnBrk="1" hangingPunct="1">
              <a:spcAft>
                <a:spcPts val="1200"/>
              </a:spcAft>
            </a:pPr>
            <a:r>
              <a:rPr lang="en-US" sz="2800" dirty="0" smtClean="0"/>
              <a:t>Bulk tank somatic cell count </a:t>
            </a:r>
            <a:r>
              <a:rPr lang="en-US" sz="2800" dirty="0" smtClean="0">
                <a:solidFill>
                  <a:srgbClr val="99FF99"/>
                </a:solidFill>
              </a:rPr>
              <a:t>(BT-SCC)</a:t>
            </a:r>
          </a:p>
          <a:p>
            <a:pPr marL="628650" lvl="1" eaLnBrk="1" hangingPunct="1">
              <a:spcAft>
                <a:spcPts val="1200"/>
              </a:spcAft>
            </a:pPr>
            <a:r>
              <a:rPr lang="en-US" sz="2800" dirty="0" smtClean="0"/>
              <a:t>Monitored by USDA</a:t>
            </a:r>
          </a:p>
          <a:p>
            <a:pPr marL="628650" lvl="1" eaLnBrk="1" hangingPunct="1">
              <a:spcAft>
                <a:spcPts val="1200"/>
              </a:spcAft>
            </a:pPr>
            <a:r>
              <a:rPr lang="en-US" sz="2800" dirty="0" smtClean="0"/>
              <a:t>Data from 4 of 10 Federal Milk Orders (FMO)</a:t>
            </a:r>
            <a:endParaRPr lang="en-US" sz="2800" dirty="0" smtClean="0">
              <a:solidFill>
                <a:srgbClr val="99FF99"/>
              </a:solidFill>
            </a:endParaRPr>
          </a:p>
          <a:p>
            <a:pPr marL="628650" lvl="1" eaLnBrk="1" hangingPunct="1">
              <a:spcAft>
                <a:spcPts val="4800"/>
              </a:spcAft>
            </a:pPr>
            <a:r>
              <a:rPr lang="en-US" sz="2800" dirty="0" smtClean="0"/>
              <a:t>Accounts for nearly 50% of U.S. milk supply </a:t>
            </a:r>
          </a:p>
          <a:p>
            <a:pPr marL="285750" indent="-285750" eaLnBrk="1" hangingPunct="1">
              <a:spcAft>
                <a:spcPts val="1200"/>
              </a:spcAft>
            </a:pPr>
            <a:r>
              <a:rPr lang="en-US" sz="2800" dirty="0" smtClean="0"/>
              <a:t>Herd test-day somatic cell count </a:t>
            </a:r>
            <a:r>
              <a:rPr lang="en-US" sz="2800" dirty="0" smtClean="0">
                <a:solidFill>
                  <a:srgbClr val="99FF99"/>
                </a:solidFill>
              </a:rPr>
              <a:t>(TD-SCC)</a:t>
            </a:r>
          </a:p>
          <a:p>
            <a:pPr marL="628650" lvl="1" eaLnBrk="1" hangingPunct="1">
              <a:spcAft>
                <a:spcPts val="1200"/>
              </a:spcAft>
            </a:pPr>
            <a:r>
              <a:rPr lang="en-US" sz="2800" dirty="0" smtClean="0"/>
              <a:t>Herds in DHI</a:t>
            </a:r>
          </a:p>
          <a:p>
            <a:pPr marL="628650" lvl="1" eaLnBrk="1" hangingPunct="1">
              <a:spcAft>
                <a:spcPts val="2400"/>
              </a:spcAft>
            </a:pPr>
            <a:r>
              <a:rPr lang="en-US" sz="2800" dirty="0" smtClean="0"/>
              <a:t>Accounts for 94% of U.S. DHI herds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90123" y="1101333"/>
          <a:ext cx="8600793" cy="531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U.S. DHI TD SCC (all breeds)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BT-SCC limits</a:t>
            </a:r>
          </a:p>
        </p:txBody>
      </p:sp>
      <p:graphicFrame>
        <p:nvGraphicFramePr>
          <p:cNvPr id="251997" name="Group 93"/>
          <p:cNvGraphicFramePr>
            <a:graphicFrameLocks noGrp="1"/>
          </p:cNvGraphicFramePr>
          <p:nvPr/>
        </p:nvGraphicFramePr>
        <p:xfrm>
          <a:off x="534256" y="1397000"/>
          <a:ext cx="4098701" cy="4593336"/>
        </p:xfrm>
        <a:graphic>
          <a:graphicData uri="http://schemas.openxmlformats.org/drawingml/2006/table">
            <a:tbl>
              <a:tblPr/>
              <a:tblGrid>
                <a:gridCol w="2398127"/>
                <a:gridCol w="170057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Country</a:t>
                      </a:r>
                    </a:p>
                  </a:txBody>
                  <a:tcPr marL="0" marR="0" marT="0" marB="64008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SCC limit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(cells/</a:t>
                      </a:r>
                      <a:r>
                        <a:rPr kumimoji="0" lang="en-US" sz="2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mL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L="0" marR="0" marT="0" marB="640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Australia</a:t>
                      </a: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E.U.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New Zealand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Norway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Switzerland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Canada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500K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U.S.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750K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3">
                <a:tc>
                  <a:txBody>
                    <a:bodyPr/>
                    <a:lstStyle/>
                    <a:p>
                      <a:pPr marL="4064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CA, ID, OR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LESS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93"/>
          <p:cNvGraphicFramePr>
            <a:graphicFrameLocks noGrp="1"/>
          </p:cNvGraphicFramePr>
          <p:nvPr/>
        </p:nvGraphicFramePr>
        <p:xfrm>
          <a:off x="5146675" y="1397000"/>
          <a:ext cx="3319316" cy="3276600"/>
        </p:xfrm>
        <a:graphic>
          <a:graphicData uri="http://schemas.openxmlformats.org/drawingml/2006/table">
            <a:tbl>
              <a:tblPr/>
              <a:tblGrid>
                <a:gridCol w="1742764"/>
                <a:gridCol w="1576552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NMPF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SCC limits</a:t>
                      </a:r>
                    </a:p>
                  </a:txBody>
                  <a:tcPr marL="0" marR="0" marT="0" marB="64008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640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Date</a:t>
                      </a:r>
                    </a:p>
                  </a:txBody>
                  <a:tcPr marL="0" marR="0" marT="0" marB="6400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Cells/</a:t>
                      </a:r>
                      <a:r>
                        <a:rPr kumimoji="0" lang="en-US" sz="2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mL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utura Hv BT" pitchFamily="34" charset="0"/>
                        <a:cs typeface="Arial" charset="0"/>
                      </a:endParaRPr>
                    </a:p>
                  </a:txBody>
                  <a:tcPr marL="0" marR="0" marT="0" marB="640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1-1-2012</a:t>
                      </a: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600K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1-1-2013</a:t>
                      </a: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500K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1-1-2014</a:t>
                      </a:r>
                    </a:p>
                  </a:txBody>
                  <a:tcPr marL="0" marR="0" marT="0" marB="1828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900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Hv BT" pitchFamily="34" charset="0"/>
                          <a:cs typeface="Arial" charset="0"/>
                        </a:rPr>
                        <a:t>400K</a:t>
                      </a:r>
                    </a:p>
                  </a:txBody>
                  <a:tcPr marL="0" marR="0" marT="0" marB="1828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U.S. versus E.U. SCC monitoring</a:t>
            </a:r>
          </a:p>
        </p:txBody>
      </p:sp>
      <p:sp>
        <p:nvSpPr>
          <p:cNvPr id="23554" name="Rectangle 45"/>
          <p:cNvSpPr>
            <a:spLocks noChangeArrowheads="1"/>
          </p:cNvSpPr>
          <p:nvPr/>
        </p:nvSpPr>
        <p:spPr bwMode="auto">
          <a:xfrm>
            <a:off x="5794375" y="2200275"/>
            <a:ext cx="27971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Individual farm</a:t>
            </a:r>
          </a:p>
        </p:txBody>
      </p:sp>
      <p:sp>
        <p:nvSpPr>
          <p:cNvPr id="23555" name="Rectangle 43"/>
          <p:cNvSpPr>
            <a:spLocks noChangeArrowheads="1"/>
          </p:cNvSpPr>
          <p:nvPr/>
        </p:nvSpPr>
        <p:spPr bwMode="auto">
          <a:xfrm>
            <a:off x="2789238" y="2200275"/>
            <a:ext cx="300513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Individual farm</a:t>
            </a:r>
          </a:p>
        </p:txBody>
      </p:sp>
      <p:sp>
        <p:nvSpPr>
          <p:cNvPr id="23556" name="Rectangle 41"/>
          <p:cNvSpPr>
            <a:spLocks noChangeArrowheads="1"/>
          </p:cNvSpPr>
          <p:nvPr/>
        </p:nvSpPr>
        <p:spPr bwMode="auto">
          <a:xfrm>
            <a:off x="517525" y="2200275"/>
            <a:ext cx="22717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SCC sample</a:t>
            </a:r>
          </a:p>
        </p:txBody>
      </p:sp>
      <p:sp>
        <p:nvSpPr>
          <p:cNvPr id="270366" name="Rectangle 30"/>
          <p:cNvSpPr>
            <a:spLocks noChangeArrowheads="1"/>
          </p:cNvSpPr>
          <p:nvPr/>
        </p:nvSpPr>
        <p:spPr bwMode="auto">
          <a:xfrm>
            <a:off x="5794375" y="4629150"/>
            <a:ext cx="27971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 smtClean="0">
                <a:latin typeface="Futura Hv BT" pitchFamily="34" charset="0"/>
              </a:rPr>
              <a:t>4 </a:t>
            </a:r>
            <a:r>
              <a:rPr lang="en-US" sz="2300">
                <a:latin typeface="Futura Hv BT" pitchFamily="34" charset="0"/>
              </a:rPr>
              <a:t>consecutive</a:t>
            </a:r>
          </a:p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 dirty="0">
                <a:latin typeface="Futura Hv BT" pitchFamily="34" charset="0"/>
              </a:rPr>
              <a:t>3-month means over limit</a:t>
            </a:r>
          </a:p>
        </p:txBody>
      </p:sp>
      <p:sp>
        <p:nvSpPr>
          <p:cNvPr id="270364" name="Rectangle 28"/>
          <p:cNvSpPr>
            <a:spLocks noChangeArrowheads="1"/>
          </p:cNvSpPr>
          <p:nvPr/>
        </p:nvSpPr>
        <p:spPr bwMode="auto">
          <a:xfrm>
            <a:off x="2789238" y="4629150"/>
            <a:ext cx="30051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3 of 5 consecutive samples over limit</a:t>
            </a:r>
          </a:p>
        </p:txBody>
      </p:sp>
      <p:sp>
        <p:nvSpPr>
          <p:cNvPr id="270362" name="Rectangle 26"/>
          <p:cNvSpPr>
            <a:spLocks noChangeArrowheads="1"/>
          </p:cNvSpPr>
          <p:nvPr/>
        </p:nvSpPr>
        <p:spPr bwMode="auto">
          <a:xfrm>
            <a:off x="517525" y="4629150"/>
            <a:ext cx="22717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Producer suspension</a:t>
            </a:r>
          </a:p>
        </p:txBody>
      </p:sp>
      <p:sp>
        <p:nvSpPr>
          <p:cNvPr id="270349" name="Rectangle 13"/>
          <p:cNvSpPr>
            <a:spLocks noChangeArrowheads="1"/>
          </p:cNvSpPr>
          <p:nvPr/>
        </p:nvSpPr>
        <p:spPr bwMode="auto">
          <a:xfrm>
            <a:off x="5794375" y="3597275"/>
            <a:ext cx="27971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Geometric mean of 3 monthly BT-SCC</a:t>
            </a:r>
          </a:p>
        </p:txBody>
      </p:sp>
      <p:sp>
        <p:nvSpPr>
          <p:cNvPr id="270348" name="Rectangle 12"/>
          <p:cNvSpPr>
            <a:spLocks noChangeArrowheads="1"/>
          </p:cNvSpPr>
          <p:nvPr/>
        </p:nvSpPr>
        <p:spPr bwMode="auto">
          <a:xfrm>
            <a:off x="2789238" y="3597275"/>
            <a:ext cx="3005137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Consecutive monthly BT-SCC</a:t>
            </a:r>
          </a:p>
        </p:txBody>
      </p:sp>
      <p:sp>
        <p:nvSpPr>
          <p:cNvPr id="270347" name="Rectangle 11"/>
          <p:cNvSpPr>
            <a:spLocks noChangeArrowheads="1"/>
          </p:cNvSpPr>
          <p:nvPr/>
        </p:nvSpPr>
        <p:spPr bwMode="auto">
          <a:xfrm>
            <a:off x="517525" y="3597275"/>
            <a:ext cx="22717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Value used</a:t>
            </a:r>
          </a:p>
        </p:txBody>
      </p:sp>
      <p:sp>
        <p:nvSpPr>
          <p:cNvPr id="270346" name="Rectangle 10"/>
          <p:cNvSpPr>
            <a:spLocks noChangeArrowheads="1"/>
          </p:cNvSpPr>
          <p:nvPr/>
        </p:nvSpPr>
        <p:spPr bwMode="auto">
          <a:xfrm>
            <a:off x="5794375" y="2898775"/>
            <a:ext cx="27971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400K cells/mL</a:t>
            </a:r>
          </a:p>
        </p:txBody>
      </p:sp>
      <p:sp>
        <p:nvSpPr>
          <p:cNvPr id="270345" name="Rectangle 9"/>
          <p:cNvSpPr>
            <a:spLocks noChangeArrowheads="1"/>
          </p:cNvSpPr>
          <p:nvPr/>
        </p:nvSpPr>
        <p:spPr bwMode="auto">
          <a:xfrm>
            <a:off x="2789238" y="2898775"/>
            <a:ext cx="3005137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750K cells/mL</a:t>
            </a:r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517525" y="2898775"/>
            <a:ext cx="22717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365760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latin typeface="Futura Hv BT" pitchFamily="34" charset="0"/>
              </a:rPr>
              <a:t>BT-SCC limit</a:t>
            </a:r>
          </a:p>
        </p:txBody>
      </p:sp>
      <p:sp>
        <p:nvSpPr>
          <p:cNvPr id="23566" name="Rectangle 7"/>
          <p:cNvSpPr>
            <a:spLocks noChangeArrowheads="1"/>
          </p:cNvSpPr>
          <p:nvPr/>
        </p:nvSpPr>
        <p:spPr bwMode="auto">
          <a:xfrm>
            <a:off x="5794375" y="1397000"/>
            <a:ext cx="2797175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137160" anchor="b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solidFill>
                  <a:srgbClr val="FFFF00"/>
                </a:solidFill>
                <a:latin typeface="Futura Hv BT" pitchFamily="34" charset="0"/>
              </a:rPr>
              <a:t>E.U.</a:t>
            </a:r>
          </a:p>
        </p:txBody>
      </p:sp>
      <p:sp>
        <p:nvSpPr>
          <p:cNvPr id="23567" name="Rectangle 6"/>
          <p:cNvSpPr>
            <a:spLocks noChangeArrowheads="1"/>
          </p:cNvSpPr>
          <p:nvPr/>
        </p:nvSpPr>
        <p:spPr bwMode="auto">
          <a:xfrm>
            <a:off x="2789238" y="1397000"/>
            <a:ext cx="3005137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137160" anchor="b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solidFill>
                  <a:srgbClr val="FFFF00"/>
                </a:solidFill>
                <a:latin typeface="Futura Hv BT" pitchFamily="34" charset="0"/>
              </a:rPr>
              <a:t>U.S.</a:t>
            </a:r>
          </a:p>
        </p:txBody>
      </p:sp>
      <p:sp>
        <p:nvSpPr>
          <p:cNvPr id="23568" name="Rectangle 5"/>
          <p:cNvSpPr>
            <a:spLocks noChangeArrowheads="1"/>
          </p:cNvSpPr>
          <p:nvPr/>
        </p:nvSpPr>
        <p:spPr bwMode="auto">
          <a:xfrm>
            <a:off x="517525" y="1397000"/>
            <a:ext cx="2271713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274320" bIns="137160" anchor="b"/>
          <a:lstStyle/>
          <a:p>
            <a:pPr>
              <a:lnSpc>
                <a:spcPct val="95000"/>
              </a:lnSpc>
              <a:buClr>
                <a:srgbClr val="009900"/>
              </a:buClr>
              <a:buSzPct val="65000"/>
              <a:buFont typeface="Monotype Sorts" pitchFamily="2" charset="2"/>
              <a:buNone/>
            </a:pPr>
            <a:r>
              <a:rPr lang="en-US" sz="2300">
                <a:solidFill>
                  <a:srgbClr val="FFFF00"/>
                </a:solidFill>
                <a:latin typeface="Futura Hv BT" pitchFamily="34" charset="0"/>
              </a:rPr>
              <a:t>Program characteristic</a:t>
            </a:r>
          </a:p>
        </p:txBody>
      </p:sp>
      <p:sp>
        <p:nvSpPr>
          <p:cNvPr id="23569" name="Line 14"/>
          <p:cNvSpPr>
            <a:spLocks noChangeShapeType="1"/>
          </p:cNvSpPr>
          <p:nvPr/>
        </p:nvSpPr>
        <p:spPr bwMode="auto">
          <a:xfrm>
            <a:off x="517525" y="1397000"/>
            <a:ext cx="2271713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353" name="Line 17"/>
          <p:cNvSpPr>
            <a:spLocks noChangeShapeType="1"/>
          </p:cNvSpPr>
          <p:nvPr/>
        </p:nvSpPr>
        <p:spPr bwMode="auto">
          <a:xfrm>
            <a:off x="517525" y="5629275"/>
            <a:ext cx="2271713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517525" y="1397000"/>
            <a:ext cx="0" cy="80327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Line 21"/>
          <p:cNvSpPr>
            <a:spLocks noChangeShapeType="1"/>
          </p:cNvSpPr>
          <p:nvPr/>
        </p:nvSpPr>
        <p:spPr bwMode="auto">
          <a:xfrm>
            <a:off x="8591550" y="1397000"/>
            <a:ext cx="0" cy="80327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Line 59"/>
          <p:cNvSpPr>
            <a:spLocks noChangeShapeType="1"/>
          </p:cNvSpPr>
          <p:nvPr/>
        </p:nvSpPr>
        <p:spPr bwMode="auto">
          <a:xfrm>
            <a:off x="2789238" y="1397000"/>
            <a:ext cx="3005137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Line 60"/>
          <p:cNvSpPr>
            <a:spLocks noChangeShapeType="1"/>
          </p:cNvSpPr>
          <p:nvPr/>
        </p:nvSpPr>
        <p:spPr bwMode="auto">
          <a:xfrm>
            <a:off x="517525" y="2200275"/>
            <a:ext cx="0" cy="6985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Line 61"/>
          <p:cNvSpPr>
            <a:spLocks noChangeShapeType="1"/>
          </p:cNvSpPr>
          <p:nvPr/>
        </p:nvSpPr>
        <p:spPr bwMode="auto">
          <a:xfrm>
            <a:off x="5794375" y="1397000"/>
            <a:ext cx="2797175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6" name="Line 64"/>
          <p:cNvSpPr>
            <a:spLocks noChangeShapeType="1"/>
          </p:cNvSpPr>
          <p:nvPr/>
        </p:nvSpPr>
        <p:spPr bwMode="auto">
          <a:xfrm>
            <a:off x="8591550" y="2200275"/>
            <a:ext cx="0" cy="6985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02" name="Line 66"/>
          <p:cNvSpPr>
            <a:spLocks noChangeShapeType="1"/>
          </p:cNvSpPr>
          <p:nvPr/>
        </p:nvSpPr>
        <p:spPr bwMode="auto">
          <a:xfrm>
            <a:off x="517525" y="2898775"/>
            <a:ext cx="0" cy="6985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06" name="Line 70"/>
          <p:cNvSpPr>
            <a:spLocks noChangeShapeType="1"/>
          </p:cNvSpPr>
          <p:nvPr/>
        </p:nvSpPr>
        <p:spPr bwMode="auto">
          <a:xfrm>
            <a:off x="8591550" y="2898775"/>
            <a:ext cx="0" cy="6985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08" name="Line 72"/>
          <p:cNvSpPr>
            <a:spLocks noChangeShapeType="1"/>
          </p:cNvSpPr>
          <p:nvPr/>
        </p:nvSpPr>
        <p:spPr bwMode="auto">
          <a:xfrm>
            <a:off x="517525" y="3597275"/>
            <a:ext cx="0" cy="103187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12" name="Line 76"/>
          <p:cNvSpPr>
            <a:spLocks noChangeShapeType="1"/>
          </p:cNvSpPr>
          <p:nvPr/>
        </p:nvSpPr>
        <p:spPr bwMode="auto">
          <a:xfrm>
            <a:off x="8591550" y="3597275"/>
            <a:ext cx="0" cy="103187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14" name="Line 78"/>
          <p:cNvSpPr>
            <a:spLocks noChangeShapeType="1"/>
          </p:cNvSpPr>
          <p:nvPr/>
        </p:nvSpPr>
        <p:spPr bwMode="auto">
          <a:xfrm>
            <a:off x="517525" y="4629150"/>
            <a:ext cx="0" cy="10001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18" name="Line 82"/>
          <p:cNvSpPr>
            <a:spLocks noChangeShapeType="1"/>
          </p:cNvSpPr>
          <p:nvPr/>
        </p:nvSpPr>
        <p:spPr bwMode="auto">
          <a:xfrm>
            <a:off x="8591550" y="4629150"/>
            <a:ext cx="0" cy="1000125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20" name="Line 84"/>
          <p:cNvSpPr>
            <a:spLocks noChangeShapeType="1"/>
          </p:cNvSpPr>
          <p:nvPr/>
        </p:nvSpPr>
        <p:spPr bwMode="auto">
          <a:xfrm>
            <a:off x="2789238" y="5629275"/>
            <a:ext cx="3005137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0422" name="Line 86"/>
          <p:cNvSpPr>
            <a:spLocks noChangeShapeType="1"/>
          </p:cNvSpPr>
          <p:nvPr/>
        </p:nvSpPr>
        <p:spPr bwMode="auto">
          <a:xfrm>
            <a:off x="5794375" y="5629275"/>
            <a:ext cx="2797175" cy="1588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66" grpId="0"/>
      <p:bldP spid="270364" grpId="0"/>
      <p:bldP spid="270362" grpId="0"/>
      <p:bldP spid="270349" grpId="0"/>
      <p:bldP spid="270348" grpId="0"/>
      <p:bldP spid="270347" grpId="0"/>
      <p:bldP spid="270346" grpId="0"/>
      <p:bldP spid="270345" grpId="0"/>
      <p:bldP spid="270344" grpId="0"/>
      <p:bldP spid="270353" grpId="0" animBg="1"/>
      <p:bldP spid="270402" grpId="0" animBg="1"/>
      <p:bldP spid="270406" grpId="0" animBg="1"/>
      <p:bldP spid="270408" grpId="0" animBg="1"/>
      <p:bldP spid="270412" grpId="0" animBg="1"/>
      <p:bldP spid="270414" grpId="0" animBg="1"/>
      <p:bldP spid="270418" grpId="0" animBg="1"/>
      <p:bldP spid="270420" grpId="0" animBg="1"/>
      <p:bldP spid="2704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Export concerns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0013"/>
            <a:ext cx="7972425" cy="4799012"/>
          </a:xfrm>
        </p:spPr>
        <p:txBody>
          <a:bodyPr/>
          <a:lstStyle/>
          <a:p>
            <a:pPr marL="342900" indent="-342900" eaLnBrk="1" hangingPunct="1">
              <a:spcAft>
                <a:spcPct val="90000"/>
              </a:spcAft>
            </a:pPr>
            <a:r>
              <a:rPr lang="en-US" sz="2900" smtClean="0"/>
              <a:t>E.U. change in SCC sampling point from bulk truck or plant silo to individual farm</a:t>
            </a:r>
            <a:endParaRPr lang="en-US" sz="2900" smtClean="0">
              <a:solidFill>
                <a:srgbClr val="99FF99"/>
              </a:solidFill>
            </a:endParaRPr>
          </a:p>
          <a:p>
            <a:pPr marL="342900" indent="-342900" eaLnBrk="1" hangingPunct="1">
              <a:spcAft>
                <a:spcPct val="90000"/>
              </a:spcAft>
            </a:pPr>
            <a:r>
              <a:rPr lang="en-US" sz="2900" smtClean="0"/>
              <a:t>3-month mean </a:t>
            </a:r>
            <a:r>
              <a:rPr lang="en-US" sz="2900" smtClean="0">
                <a:solidFill>
                  <a:srgbClr val="99FF99"/>
                </a:solidFill>
              </a:rPr>
              <a:t>(E.U.)</a:t>
            </a:r>
            <a:r>
              <a:rPr lang="en-US" sz="2900" smtClean="0"/>
              <a:t> used as single reference for period, which allows more time to reduce future SCC</a:t>
            </a:r>
          </a:p>
          <a:p>
            <a:pPr marL="342900" indent="-342900" eaLnBrk="1" hangingPunct="1">
              <a:spcAft>
                <a:spcPct val="90000"/>
              </a:spcAft>
            </a:pPr>
            <a:r>
              <a:rPr lang="en-US" sz="2900" smtClean="0"/>
              <a:t>Geometric mean </a:t>
            </a:r>
            <a:r>
              <a:rPr lang="en-US" sz="2900" smtClean="0">
                <a:solidFill>
                  <a:srgbClr val="99FF99"/>
                </a:solidFill>
              </a:rPr>
              <a:t>(E.U.)</a:t>
            </a:r>
            <a:r>
              <a:rPr lang="en-US" sz="2900" smtClean="0"/>
              <a:t> mathematically lower than arithmetic mean </a:t>
            </a:r>
            <a:r>
              <a:rPr lang="en-US" sz="2900" smtClean="0">
                <a:solidFill>
                  <a:srgbClr val="99FF99"/>
                </a:solidFill>
              </a:rPr>
              <a:t>(U.S.)</a:t>
            </a:r>
            <a:r>
              <a:rPr lang="en-US" sz="2900" smtClean="0"/>
              <a:t> and requires recalculation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SCC noncompliance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US" dirty="0" smtClean="0"/>
              <a:t>Current E.U. and U.S. SCC standards as well as 3 NMPF proposed standards</a:t>
            </a:r>
          </a:p>
          <a:p>
            <a:pPr lvl="1">
              <a:spcAft>
                <a:spcPts val="2400"/>
              </a:spcAft>
              <a:defRPr/>
            </a:pPr>
            <a:r>
              <a:rPr lang="en-US" dirty="0" smtClean="0">
                <a:ea typeface="+mn-ea"/>
              </a:rPr>
              <a:t>Percentage of herds</a:t>
            </a:r>
          </a:p>
          <a:p>
            <a:pPr lvl="1">
              <a:spcAft>
                <a:spcPts val="6000"/>
              </a:spcAft>
              <a:defRPr/>
            </a:pPr>
            <a:r>
              <a:rPr lang="en-US" dirty="0" smtClean="0">
                <a:ea typeface="+mn-ea"/>
              </a:rPr>
              <a:t>Percentage of milk supply</a:t>
            </a:r>
          </a:p>
          <a:p>
            <a:pPr>
              <a:spcAft>
                <a:spcPts val="1200"/>
              </a:spcAft>
              <a:defRPr/>
            </a:pPr>
            <a:r>
              <a:rPr lang="en-US" dirty="0" smtClean="0"/>
              <a:t>Examined by month and herd 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70413"/>
          </a:xfrm>
        </p:spPr>
        <p:txBody>
          <a:bodyPr/>
          <a:lstStyle/>
          <a:p>
            <a:pPr marL="292100" lvl="1" indent="-292100">
              <a:spcAft>
                <a:spcPts val="3600"/>
              </a:spcAft>
              <a:buSzPct val="65000"/>
              <a:buFont typeface="Monotype Sorts" pitchFamily="2" charset="2"/>
              <a:buChar char="l"/>
              <a:defRPr/>
            </a:pPr>
            <a:r>
              <a:rPr lang="en-US" sz="2800" dirty="0" smtClean="0">
                <a:ea typeface="+mn-ea"/>
              </a:rPr>
              <a:t>SCS converted to SCC for 14,854 DHI herds</a:t>
            </a:r>
          </a:p>
          <a:p>
            <a:pPr marL="292100" lvl="1" indent="-292100">
              <a:spcAft>
                <a:spcPts val="1800"/>
              </a:spcAft>
              <a:buSzPct val="65000"/>
              <a:buFont typeface="Monotype Sorts" pitchFamily="2" charset="2"/>
              <a:buChar char="l"/>
              <a:defRPr/>
            </a:pPr>
            <a:r>
              <a:rPr lang="en-US" sz="2800" dirty="0" smtClean="0">
                <a:ea typeface="+mn-ea"/>
              </a:rPr>
              <a:t>Herd requirements</a:t>
            </a:r>
          </a:p>
          <a:p>
            <a:pPr lvl="1">
              <a:spcAft>
                <a:spcPts val="1800"/>
              </a:spcAft>
              <a:defRPr/>
            </a:pPr>
            <a:r>
              <a:rPr lang="en-US" sz="2800" dirty="0" smtClean="0">
                <a:ea typeface="+mn-ea"/>
              </a:rPr>
              <a:t>15–26 tests (Jan. 2009 – Oct. 2010) </a:t>
            </a:r>
          </a:p>
          <a:p>
            <a:pPr lvl="1">
              <a:spcAft>
                <a:spcPts val="3600"/>
              </a:spcAft>
              <a:defRPr/>
            </a:pPr>
            <a:r>
              <a:rPr lang="en-US" sz="2800" dirty="0" smtClean="0">
                <a:ea typeface="+mn-ea"/>
              </a:rPr>
              <a:t>≥10 cows for all test days</a:t>
            </a:r>
          </a:p>
          <a:p>
            <a:pPr>
              <a:spcAft>
                <a:spcPts val="1800"/>
              </a:spcAft>
              <a:defRPr/>
            </a:pPr>
            <a:r>
              <a:rPr lang="en-US" sz="2800" dirty="0" smtClean="0"/>
              <a:t>Herd TD-SCC used as proxy for BT-SCC</a:t>
            </a:r>
          </a:p>
          <a:p>
            <a:pPr lvl="1">
              <a:defRPr/>
            </a:pPr>
            <a:r>
              <a:rPr lang="en-US" sz="2800" dirty="0" smtClean="0">
                <a:ea typeface="+mn-ea"/>
              </a:rPr>
              <a:t>Each cow SCC weighted by her TD milk yield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200"/>
          </a:xfrm>
        </p:spPr>
        <p:txBody>
          <a:bodyPr/>
          <a:lstStyle/>
          <a:p>
            <a:r>
              <a:rPr lang="en-US" smtClean="0"/>
              <a:t>SCC herd noncompliance – </a:t>
            </a:r>
            <a:r>
              <a:rPr lang="en-US" smtClean="0">
                <a:solidFill>
                  <a:srgbClr val="FFFF00"/>
                </a:solidFill>
              </a:rPr>
              <a:t>month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600075" y="1396617"/>
          <a:ext cx="794385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vr02">
  <a:themeElements>
    <a:clrScheme name="2_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2_pvr02">
      <a:majorFont>
        <a:latin typeface="Futura Hv BT"/>
        <a:ea typeface=""/>
        <a:cs typeface="Arial"/>
      </a:majorFont>
      <a:minorFont>
        <a:latin typeface="Futura Hv B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pvr02 9">
    <a:dk1>
      <a:srgbClr val="6871B2"/>
    </a:dk1>
    <a:lt1>
      <a:srgbClr val="FFFFFF"/>
    </a:lt1>
    <a:dk2>
      <a:srgbClr val="000099"/>
    </a:dk2>
    <a:lt2>
      <a:srgbClr val="FFFFFF"/>
    </a:lt2>
    <a:accent1>
      <a:srgbClr val="66CCFF"/>
    </a:accent1>
    <a:accent2>
      <a:srgbClr val="0000CC"/>
    </a:accent2>
    <a:accent3>
      <a:srgbClr val="AAAACA"/>
    </a:accent3>
    <a:accent4>
      <a:srgbClr val="DADADA"/>
    </a:accent4>
    <a:accent5>
      <a:srgbClr val="B8E2FF"/>
    </a:accent5>
    <a:accent6>
      <a:srgbClr val="0000B9"/>
    </a:accent6>
    <a:hlink>
      <a:srgbClr val="00FF00"/>
    </a:hlink>
    <a:folHlink>
      <a:srgbClr val="99FFCC"/>
    </a:folHlink>
  </a:clrScheme>
  <a:fontScheme name="2_pvr02">
    <a:majorFont>
      <a:latin typeface="Futura Hv BT"/>
      <a:ea typeface=""/>
      <a:cs typeface="Arial"/>
    </a:majorFont>
    <a:minorFont>
      <a:latin typeface="Futura Hv BT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19123</TotalTime>
  <Words>506</Words>
  <Application>Microsoft Office PowerPoint</Application>
  <PresentationFormat>On-screen Show (4:3)</PresentationFormat>
  <Paragraphs>114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Futura Hv BT</vt:lpstr>
      <vt:lpstr>Monotype Sorts</vt:lpstr>
      <vt:lpstr>Humnst777 BT</vt:lpstr>
      <vt:lpstr>Calibri</vt:lpstr>
      <vt:lpstr>Wingdings</vt:lpstr>
      <vt:lpstr>2_pvr02</vt:lpstr>
      <vt:lpstr>Consequence of changing standards for somatic cell count on US Dairy Herd Improvement herds   </vt:lpstr>
      <vt:lpstr>U.S. milk quality measures</vt:lpstr>
      <vt:lpstr>U.S. DHI TD SCC (all breeds)</vt:lpstr>
      <vt:lpstr>BT-SCC limits</vt:lpstr>
      <vt:lpstr>U.S. versus E.U. SCC monitoring</vt:lpstr>
      <vt:lpstr>Export concerns</vt:lpstr>
      <vt:lpstr>SCC noncompliance comparison</vt:lpstr>
      <vt:lpstr>Data</vt:lpstr>
      <vt:lpstr>SCC herd noncompliance – month</vt:lpstr>
      <vt:lpstr>SCC milk noncompliance – month</vt:lpstr>
      <vt:lpstr>SCC noncompliance – means*</vt:lpstr>
      <vt:lpstr>SCC herd noncompliance – herd size</vt:lpstr>
      <vt:lpstr>Conclusions</vt:lpstr>
      <vt:lpstr>Opinion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Effectiveness of genetic evaluations in predicting daughter performance in individual herds</dc:title>
  <dc:creator>janice r wright</dc:creator>
  <cp:lastModifiedBy>Admin</cp:lastModifiedBy>
  <cp:revision>505</cp:revision>
  <cp:lastPrinted>2010-08-20T14:18:51Z</cp:lastPrinted>
  <dcterms:created xsi:type="dcterms:W3CDTF">2010-03-29T17:23:10Z</dcterms:created>
  <dcterms:modified xsi:type="dcterms:W3CDTF">2011-07-08T14:52:03Z</dcterms:modified>
</cp:coreProperties>
</file>