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9"/>
  </p:notesMasterIdLst>
  <p:handoutMasterIdLst>
    <p:handoutMasterId r:id="rId20"/>
  </p:handoutMasterIdLst>
  <p:sldIdLst>
    <p:sldId id="270" r:id="rId2"/>
    <p:sldId id="449" r:id="rId3"/>
    <p:sldId id="453" r:id="rId4"/>
    <p:sldId id="455" r:id="rId5"/>
    <p:sldId id="452" r:id="rId6"/>
    <p:sldId id="450" r:id="rId7"/>
    <p:sldId id="451" r:id="rId8"/>
    <p:sldId id="454" r:id="rId9"/>
    <p:sldId id="456" r:id="rId10"/>
    <p:sldId id="458" r:id="rId11"/>
    <p:sldId id="457" r:id="rId12"/>
    <p:sldId id="463" r:id="rId13"/>
    <p:sldId id="459" r:id="rId14"/>
    <p:sldId id="461" r:id="rId15"/>
    <p:sldId id="464" r:id="rId16"/>
    <p:sldId id="462" r:id="rId17"/>
    <p:sldId id="404" r:id="rId18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ph F Annelli" initials="JFA" lastIdx="2" clrIdx="0"/>
  <p:cmAuthor id="1" name="Mandi M. Frederick" initials="MMF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CC00"/>
    <a:srgbClr val="FFFF66"/>
    <a:srgbClr val="0000CC"/>
    <a:srgbClr val="000099"/>
    <a:srgbClr val="316246"/>
    <a:srgbClr val="0000FF"/>
    <a:srgbClr val="006600"/>
    <a:srgbClr val="41A8BD"/>
    <a:srgbClr val="3CBA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7177" autoAdjust="0"/>
  </p:normalViewPr>
  <p:slideViewPr>
    <p:cSldViewPr>
      <p:cViewPr varScale="1">
        <p:scale>
          <a:sx n="65" d="100"/>
          <a:sy n="65" d="100"/>
        </p:scale>
        <p:origin x="-191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2856" y="-246"/>
      </p:cViewPr>
      <p:guideLst>
        <p:guide orient="horz" pos="2932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US (750K)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0.9</c:v>
                </c:pt>
                <c:pt idx="1">
                  <c:v>0.8</c:v>
                </c:pt>
                <c:pt idx="2">
                  <c:v>0.8</c:v>
                </c:pt>
                <c:pt idx="3">
                  <c:v>0.9</c:v>
                </c:pt>
                <c:pt idx="4">
                  <c:v>0.9</c:v>
                </c:pt>
                <c:pt idx="5">
                  <c:v>0.8</c:v>
                </c:pt>
                <c:pt idx="6">
                  <c:v>0.7000000000000004</c:v>
                </c:pt>
                <c:pt idx="7">
                  <c:v>0.7000000000000004</c:v>
                </c:pt>
                <c:pt idx="8">
                  <c:v>0.9</c:v>
                </c:pt>
                <c:pt idx="9">
                  <c:v>1</c:v>
                </c:pt>
                <c:pt idx="10">
                  <c:v>1</c:v>
                </c:pt>
                <c:pt idx="11">
                  <c:v>1.2</c:v>
                </c:pt>
                <c:pt idx="12">
                  <c:v>1</c:v>
                </c:pt>
                <c:pt idx="13">
                  <c:v>0.9</c:v>
                </c:pt>
                <c:pt idx="14">
                  <c:v>1.1000000000000001</c:v>
                </c:pt>
                <c:pt idx="15">
                  <c:v>1.3</c:v>
                </c:pt>
                <c:pt idx="16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US (600K) 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4.7</c:v>
                </c:pt>
                <c:pt idx="1">
                  <c:v>4.5</c:v>
                </c:pt>
                <c:pt idx="2">
                  <c:v>4.7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4.5999999999999996</c:v>
                </c:pt>
                <c:pt idx="6">
                  <c:v>4</c:v>
                </c:pt>
                <c:pt idx="7">
                  <c:v>3.8</c:v>
                </c:pt>
                <c:pt idx="8">
                  <c:v>4.0999999999999996</c:v>
                </c:pt>
                <c:pt idx="9">
                  <c:v>4.9000000000000004</c:v>
                </c:pt>
                <c:pt idx="10">
                  <c:v>4.8</c:v>
                </c:pt>
                <c:pt idx="11">
                  <c:v>5.0999999999999996</c:v>
                </c:pt>
                <c:pt idx="12">
                  <c:v>4.4000000000000004</c:v>
                </c:pt>
                <c:pt idx="13">
                  <c:v>4.5999999999999996</c:v>
                </c:pt>
                <c:pt idx="14">
                  <c:v>5.2</c:v>
                </c:pt>
                <c:pt idx="15">
                  <c:v>5.6</c:v>
                </c:pt>
                <c:pt idx="16">
                  <c:v>5.6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Proposed US (500K)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11.3</c:v>
                </c:pt>
                <c:pt idx="1">
                  <c:v>11.1</c:v>
                </c:pt>
                <c:pt idx="2">
                  <c:v>11.6</c:v>
                </c:pt>
                <c:pt idx="3">
                  <c:v>12</c:v>
                </c:pt>
                <c:pt idx="4">
                  <c:v>12</c:v>
                </c:pt>
                <c:pt idx="5">
                  <c:v>11.1</c:v>
                </c:pt>
                <c:pt idx="6">
                  <c:v>9.9</c:v>
                </c:pt>
                <c:pt idx="7">
                  <c:v>9.4</c:v>
                </c:pt>
                <c:pt idx="8">
                  <c:v>9.8000000000000007</c:v>
                </c:pt>
                <c:pt idx="9">
                  <c:v>10.9</c:v>
                </c:pt>
                <c:pt idx="10">
                  <c:v>10.5</c:v>
                </c:pt>
                <c:pt idx="11">
                  <c:v>11.2</c:v>
                </c:pt>
                <c:pt idx="12">
                  <c:v>10.6</c:v>
                </c:pt>
                <c:pt idx="13">
                  <c:v>10.9</c:v>
                </c:pt>
                <c:pt idx="14">
                  <c:v>11.9</c:v>
                </c:pt>
                <c:pt idx="15">
                  <c:v>13.1</c:v>
                </c:pt>
                <c:pt idx="16">
                  <c:v>12.8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Proposed US (400K)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23.4</c:v>
                </c:pt>
                <c:pt idx="1">
                  <c:v>23.7</c:v>
                </c:pt>
                <c:pt idx="2">
                  <c:v>24.9</c:v>
                </c:pt>
                <c:pt idx="3">
                  <c:v>25.8</c:v>
                </c:pt>
                <c:pt idx="4">
                  <c:v>25.5</c:v>
                </c:pt>
                <c:pt idx="5">
                  <c:v>24.1</c:v>
                </c:pt>
                <c:pt idx="6">
                  <c:v>21.7</c:v>
                </c:pt>
                <c:pt idx="7">
                  <c:v>20.5</c:v>
                </c:pt>
                <c:pt idx="8">
                  <c:v>20.7</c:v>
                </c:pt>
                <c:pt idx="9">
                  <c:v>22</c:v>
                </c:pt>
                <c:pt idx="10">
                  <c:v>21.6</c:v>
                </c:pt>
                <c:pt idx="11">
                  <c:v>23.2</c:v>
                </c:pt>
                <c:pt idx="12">
                  <c:v>22.4</c:v>
                </c:pt>
                <c:pt idx="13">
                  <c:v>23.3</c:v>
                </c:pt>
                <c:pt idx="14">
                  <c:v>26</c:v>
                </c:pt>
                <c:pt idx="15">
                  <c:v>27.7</c:v>
                </c:pt>
                <c:pt idx="16">
                  <c:v>27.3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Current EU (400K)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16.899999999999999</c:v>
                </c:pt>
                <c:pt idx="1">
                  <c:v>17.2</c:v>
                </c:pt>
                <c:pt idx="2">
                  <c:v>17.600000000000001</c:v>
                </c:pt>
                <c:pt idx="3">
                  <c:v>17.899999999999999</c:v>
                </c:pt>
                <c:pt idx="4">
                  <c:v>17.899999999999999</c:v>
                </c:pt>
                <c:pt idx="5">
                  <c:v>17.100000000000001</c:v>
                </c:pt>
                <c:pt idx="6">
                  <c:v>15.8</c:v>
                </c:pt>
                <c:pt idx="7">
                  <c:v>15</c:v>
                </c:pt>
                <c:pt idx="8">
                  <c:v>14.6</c:v>
                </c:pt>
                <c:pt idx="9">
                  <c:v>14.8</c:v>
                </c:pt>
                <c:pt idx="10">
                  <c:v>14.8</c:v>
                </c:pt>
                <c:pt idx="11">
                  <c:v>16.2</c:v>
                </c:pt>
                <c:pt idx="12">
                  <c:v>15.8</c:v>
                </c:pt>
                <c:pt idx="13">
                  <c:v>16.399999999999999</c:v>
                </c:pt>
                <c:pt idx="14">
                  <c:v>16.899999999999999</c:v>
                </c:pt>
                <c:pt idx="15">
                  <c:v>17.5</c:v>
                </c:pt>
                <c:pt idx="16">
                  <c:v>18</c:v>
                </c:pt>
              </c:numCache>
            </c:numRef>
          </c:val>
        </c:ser>
        <c:marker val="1"/>
        <c:axId val="100987648"/>
        <c:axId val="100989184"/>
      </c:lineChart>
      <c:catAx>
        <c:axId val="100987648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0989184"/>
        <c:crosses val="autoZero"/>
        <c:auto val="1"/>
        <c:lblAlgn val="ctr"/>
        <c:lblOffset val="100"/>
      </c:catAx>
      <c:valAx>
        <c:axId val="100989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>
                    <a:solidFill>
                      <a:schemeClr val="bg1"/>
                    </a:solidFill>
                  </a:rPr>
                  <a:t>% Herd Noncompliance</a:t>
                </a:r>
                <a:endParaRPr lang="en-US" baseline="0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098764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t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accent2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DHI Proposed US (400K) 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13.2</c:v>
                </c:pt>
                <c:pt idx="1">
                  <c:v>13.9</c:v>
                </c:pt>
                <c:pt idx="2">
                  <c:v>14.8</c:v>
                </c:pt>
                <c:pt idx="3">
                  <c:v>15.3</c:v>
                </c:pt>
                <c:pt idx="4">
                  <c:v>15.9</c:v>
                </c:pt>
                <c:pt idx="5">
                  <c:v>14.9</c:v>
                </c:pt>
                <c:pt idx="6">
                  <c:v>13.7</c:v>
                </c:pt>
                <c:pt idx="7">
                  <c:v>12.7</c:v>
                </c:pt>
                <c:pt idx="8">
                  <c:v>12.3</c:v>
                </c:pt>
                <c:pt idx="9">
                  <c:v>12.9</c:v>
                </c:pt>
                <c:pt idx="10">
                  <c:v>13.1</c:v>
                </c:pt>
                <c:pt idx="11">
                  <c:v>13.3</c:v>
                </c:pt>
                <c:pt idx="12">
                  <c:v>13.7</c:v>
                </c:pt>
                <c:pt idx="13">
                  <c:v>14.1</c:v>
                </c:pt>
                <c:pt idx="14">
                  <c:v>15.6</c:v>
                </c:pt>
                <c:pt idx="15">
                  <c:v>16.399999999999999</c:v>
                </c:pt>
                <c:pt idx="16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DHI Current EU (400K)</c:v>
                </c:pt>
              </c:strCache>
            </c:strRef>
          </c:tx>
          <c:spPr>
            <a:ln w="508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7.6</c:v>
                </c:pt>
                <c:pt idx="1">
                  <c:v>7.7</c:v>
                </c:pt>
                <c:pt idx="2">
                  <c:v>8</c:v>
                </c:pt>
                <c:pt idx="3">
                  <c:v>8.1</c:v>
                </c:pt>
                <c:pt idx="4">
                  <c:v>8.7000000000000011</c:v>
                </c:pt>
                <c:pt idx="5">
                  <c:v>8.6</c:v>
                </c:pt>
                <c:pt idx="6">
                  <c:v>7.9</c:v>
                </c:pt>
                <c:pt idx="7">
                  <c:v>7.3</c:v>
                </c:pt>
                <c:pt idx="8">
                  <c:v>7</c:v>
                </c:pt>
                <c:pt idx="9">
                  <c:v>7.1</c:v>
                </c:pt>
                <c:pt idx="10">
                  <c:v>7.2</c:v>
                </c:pt>
                <c:pt idx="11">
                  <c:v>7.5</c:v>
                </c:pt>
                <c:pt idx="12">
                  <c:v>7.6</c:v>
                </c:pt>
                <c:pt idx="13">
                  <c:v>7.6</c:v>
                </c:pt>
                <c:pt idx="14">
                  <c:v>8.2000000000000011</c:v>
                </c:pt>
                <c:pt idx="15">
                  <c:v>8.3000000000000007</c:v>
                </c:pt>
                <c:pt idx="16">
                  <c:v>8.9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FMO Proposed US (400K)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23.4</c:v>
                </c:pt>
                <c:pt idx="1">
                  <c:v>23.7</c:v>
                </c:pt>
                <c:pt idx="2">
                  <c:v>24.9</c:v>
                </c:pt>
                <c:pt idx="3">
                  <c:v>25.8</c:v>
                </c:pt>
                <c:pt idx="4">
                  <c:v>25.5</c:v>
                </c:pt>
                <c:pt idx="5">
                  <c:v>24.1</c:v>
                </c:pt>
                <c:pt idx="6">
                  <c:v>21.7</c:v>
                </c:pt>
                <c:pt idx="7">
                  <c:v>20.5</c:v>
                </c:pt>
                <c:pt idx="8">
                  <c:v>20.7</c:v>
                </c:pt>
                <c:pt idx="9">
                  <c:v>22</c:v>
                </c:pt>
                <c:pt idx="10">
                  <c:v>21.6</c:v>
                </c:pt>
                <c:pt idx="11">
                  <c:v>23.2</c:v>
                </c:pt>
                <c:pt idx="12">
                  <c:v>22.4</c:v>
                </c:pt>
                <c:pt idx="13">
                  <c:v>23.3</c:v>
                </c:pt>
                <c:pt idx="14">
                  <c:v>26</c:v>
                </c:pt>
                <c:pt idx="15">
                  <c:v>27.7</c:v>
                </c:pt>
                <c:pt idx="16">
                  <c:v>27.3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FMO Current EU (400K)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16.899999999999999</c:v>
                </c:pt>
                <c:pt idx="1">
                  <c:v>17.2</c:v>
                </c:pt>
                <c:pt idx="2">
                  <c:v>17.600000000000001</c:v>
                </c:pt>
                <c:pt idx="3">
                  <c:v>17.899999999999999</c:v>
                </c:pt>
                <c:pt idx="4">
                  <c:v>17.899999999999999</c:v>
                </c:pt>
                <c:pt idx="5">
                  <c:v>17.100000000000001</c:v>
                </c:pt>
                <c:pt idx="6">
                  <c:v>15.8</c:v>
                </c:pt>
                <c:pt idx="7">
                  <c:v>15</c:v>
                </c:pt>
                <c:pt idx="8">
                  <c:v>14.6</c:v>
                </c:pt>
                <c:pt idx="9">
                  <c:v>14.8</c:v>
                </c:pt>
                <c:pt idx="10">
                  <c:v>14.8</c:v>
                </c:pt>
                <c:pt idx="11">
                  <c:v>16.2</c:v>
                </c:pt>
                <c:pt idx="12">
                  <c:v>15.8</c:v>
                </c:pt>
                <c:pt idx="13">
                  <c:v>16.399999999999999</c:v>
                </c:pt>
                <c:pt idx="14">
                  <c:v>16.899999999999999</c:v>
                </c:pt>
                <c:pt idx="15">
                  <c:v>17.5</c:v>
                </c:pt>
                <c:pt idx="16">
                  <c:v>18</c:v>
                </c:pt>
              </c:numCache>
            </c:numRef>
          </c:val>
        </c:ser>
        <c:marker val="1"/>
        <c:axId val="101393152"/>
        <c:axId val="101394688"/>
      </c:lineChart>
      <c:catAx>
        <c:axId val="10139315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1394688"/>
        <c:crosses val="autoZero"/>
        <c:auto val="1"/>
        <c:lblAlgn val="ctr"/>
        <c:lblOffset val="100"/>
      </c:catAx>
      <c:valAx>
        <c:axId val="101394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>
                    <a:solidFill>
                      <a:schemeClr val="bg1"/>
                    </a:solidFill>
                  </a:rPr>
                  <a:t>% Herd Noncompliance</a:t>
                </a:r>
                <a:endParaRPr lang="en-US" baseline="0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139315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t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accent2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US (750K)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0.30000000000000021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0.30000000000000021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0.30000000000000021</c:v>
                </c:pt>
                <c:pt idx="16">
                  <c:v>0.30000000000000021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US (600K) 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1.5</c:v>
                </c:pt>
                <c:pt idx="1">
                  <c:v>1.4</c:v>
                </c:pt>
                <c:pt idx="2">
                  <c:v>1.5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  <c:pt idx="6">
                  <c:v>1.1000000000000001</c:v>
                </c:pt>
                <c:pt idx="7">
                  <c:v>1</c:v>
                </c:pt>
                <c:pt idx="8">
                  <c:v>1.1000000000000001</c:v>
                </c:pt>
                <c:pt idx="9">
                  <c:v>1.5</c:v>
                </c:pt>
                <c:pt idx="10">
                  <c:v>1.6</c:v>
                </c:pt>
                <c:pt idx="11">
                  <c:v>1.6</c:v>
                </c:pt>
                <c:pt idx="12">
                  <c:v>1.4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Proposed US (500K)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4</c:v>
                </c:pt>
                <c:pt idx="1">
                  <c:v>3.9</c:v>
                </c:pt>
                <c:pt idx="2">
                  <c:v>4.0999999999999996</c:v>
                </c:pt>
                <c:pt idx="3">
                  <c:v>4.4000000000000004</c:v>
                </c:pt>
                <c:pt idx="4">
                  <c:v>4.3</c:v>
                </c:pt>
                <c:pt idx="5">
                  <c:v>3.9</c:v>
                </c:pt>
                <c:pt idx="6">
                  <c:v>3.2</c:v>
                </c:pt>
                <c:pt idx="7">
                  <c:v>2.9</c:v>
                </c:pt>
                <c:pt idx="8">
                  <c:v>3</c:v>
                </c:pt>
                <c:pt idx="9">
                  <c:v>3.7</c:v>
                </c:pt>
                <c:pt idx="10">
                  <c:v>4.0999999999999996</c:v>
                </c:pt>
                <c:pt idx="11">
                  <c:v>4.2</c:v>
                </c:pt>
                <c:pt idx="12">
                  <c:v>3.9</c:v>
                </c:pt>
                <c:pt idx="13">
                  <c:v>3.9</c:v>
                </c:pt>
                <c:pt idx="14">
                  <c:v>4.2</c:v>
                </c:pt>
                <c:pt idx="15">
                  <c:v>4.7</c:v>
                </c:pt>
                <c:pt idx="16">
                  <c:v>4.3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Proposed US (400K)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10.1</c:v>
                </c:pt>
                <c:pt idx="1">
                  <c:v>10.200000000000001</c:v>
                </c:pt>
                <c:pt idx="2">
                  <c:v>10.9</c:v>
                </c:pt>
                <c:pt idx="3">
                  <c:v>11.8</c:v>
                </c:pt>
                <c:pt idx="4">
                  <c:v>11.5</c:v>
                </c:pt>
                <c:pt idx="5">
                  <c:v>10.6</c:v>
                </c:pt>
                <c:pt idx="6">
                  <c:v>9</c:v>
                </c:pt>
                <c:pt idx="7">
                  <c:v>8.4</c:v>
                </c:pt>
                <c:pt idx="8">
                  <c:v>8.2000000000000011</c:v>
                </c:pt>
                <c:pt idx="9">
                  <c:v>9.3000000000000007</c:v>
                </c:pt>
                <c:pt idx="10">
                  <c:v>9.6</c:v>
                </c:pt>
                <c:pt idx="11">
                  <c:v>10.7</c:v>
                </c:pt>
                <c:pt idx="12">
                  <c:v>10</c:v>
                </c:pt>
                <c:pt idx="13">
                  <c:v>10.1</c:v>
                </c:pt>
                <c:pt idx="14">
                  <c:v>11.2</c:v>
                </c:pt>
                <c:pt idx="15">
                  <c:v>12.4</c:v>
                </c:pt>
                <c:pt idx="16">
                  <c:v>11.9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Current EU (400K)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 09</c:v>
                </c:pt>
                <c:pt idx="1">
                  <c:v>Jul 09</c:v>
                </c:pt>
                <c:pt idx="2">
                  <c:v>Aug 09</c:v>
                </c:pt>
                <c:pt idx="3">
                  <c:v>Sep 09</c:v>
                </c:pt>
                <c:pt idx="4">
                  <c:v>Oct 09</c:v>
                </c:pt>
                <c:pt idx="5">
                  <c:v>Nov 09</c:v>
                </c:pt>
                <c:pt idx="6">
                  <c:v>Dec 09</c:v>
                </c:pt>
                <c:pt idx="7">
                  <c:v>Jan 10</c:v>
                </c:pt>
                <c:pt idx="8">
                  <c:v>Feb 10</c:v>
                </c:pt>
                <c:pt idx="9">
                  <c:v>Mar 10</c:v>
                </c:pt>
                <c:pt idx="10">
                  <c:v>Apr 10</c:v>
                </c:pt>
                <c:pt idx="11">
                  <c:v>May 10</c:v>
                </c:pt>
                <c:pt idx="12">
                  <c:v>Jun 10</c:v>
                </c:pt>
                <c:pt idx="13">
                  <c:v>Jul 10</c:v>
                </c:pt>
                <c:pt idx="14">
                  <c:v>Aug 10</c:v>
                </c:pt>
                <c:pt idx="15">
                  <c:v>Sep 10</c:v>
                </c:pt>
                <c:pt idx="16">
                  <c:v>Oct 10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7.3</c:v>
                </c:pt>
                <c:pt idx="1">
                  <c:v>7.5</c:v>
                </c:pt>
                <c:pt idx="2">
                  <c:v>7.7</c:v>
                </c:pt>
                <c:pt idx="3">
                  <c:v>7.9</c:v>
                </c:pt>
                <c:pt idx="4">
                  <c:v>7.8</c:v>
                </c:pt>
                <c:pt idx="5">
                  <c:v>7.4</c:v>
                </c:pt>
                <c:pt idx="6">
                  <c:v>6.5</c:v>
                </c:pt>
                <c:pt idx="7">
                  <c:v>6</c:v>
                </c:pt>
                <c:pt idx="8">
                  <c:v>5.7</c:v>
                </c:pt>
                <c:pt idx="9">
                  <c:v>5.6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  <c:pt idx="13">
                  <c:v>7.2</c:v>
                </c:pt>
                <c:pt idx="14">
                  <c:v>7</c:v>
                </c:pt>
                <c:pt idx="15">
                  <c:v>7.3</c:v>
                </c:pt>
                <c:pt idx="16">
                  <c:v>7.5</c:v>
                </c:pt>
              </c:numCache>
            </c:numRef>
          </c:val>
        </c:ser>
        <c:marker val="1"/>
        <c:axId val="101623296"/>
        <c:axId val="101624832"/>
      </c:lineChart>
      <c:catAx>
        <c:axId val="10162329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1624832"/>
        <c:crosses val="autoZero"/>
        <c:auto val="1"/>
        <c:lblAlgn val="ctr"/>
        <c:lblOffset val="100"/>
      </c:catAx>
      <c:valAx>
        <c:axId val="101624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>
                    <a:solidFill>
                      <a:schemeClr val="bg1"/>
                    </a:solidFill>
                  </a:rPr>
                  <a:t>% Milk Noncompliance</a:t>
                </a:r>
                <a:endParaRPr lang="en-US" baseline="0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162329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t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accent2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US (750K)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&lt;900          (n=20,607)</c:v>
                </c:pt>
                <c:pt idx="1">
                  <c:v>900-4,500 (n=5,697)</c:v>
                </c:pt>
                <c:pt idx="2">
                  <c:v>4,501-9,000 (n=745)</c:v>
                </c:pt>
                <c:pt idx="3">
                  <c:v>&gt;9,000          (n=710)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US (600K) 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&lt;900          (n=20,607)</c:v>
                </c:pt>
                <c:pt idx="1">
                  <c:v>900-4,500 (n=5,697)</c:v>
                </c:pt>
                <c:pt idx="2">
                  <c:v>4,501-9,000 (n=745)</c:v>
                </c:pt>
                <c:pt idx="3">
                  <c:v>&gt;9,000          (n=710)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13.5</c:v>
                </c:pt>
                <c:pt idx="1">
                  <c:v>3.2</c:v>
                </c:pt>
                <c:pt idx="2">
                  <c:v>1.7</c:v>
                </c:pt>
                <c:pt idx="3">
                  <c:v>0.3000000000000001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Proposed US (500K)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&lt;900          (n=20,607)</c:v>
                </c:pt>
                <c:pt idx="1">
                  <c:v>900-4,500 (n=5,697)</c:v>
                </c:pt>
                <c:pt idx="2">
                  <c:v>4,501-9,000 (n=745)</c:v>
                </c:pt>
                <c:pt idx="3">
                  <c:v>&gt;9,000          (n=710)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25.8</c:v>
                </c:pt>
                <c:pt idx="1">
                  <c:v>8</c:v>
                </c:pt>
                <c:pt idx="2">
                  <c:v>3.6</c:v>
                </c:pt>
                <c:pt idx="3">
                  <c:v>2.5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Proposed US (400K)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&lt;900          (n=20,607)</c:v>
                </c:pt>
                <c:pt idx="1">
                  <c:v>900-4,500 (n=5,697)</c:v>
                </c:pt>
                <c:pt idx="2">
                  <c:v>4,501-9,000 (n=745)</c:v>
                </c:pt>
                <c:pt idx="3">
                  <c:v>&gt;9,000          (n=710)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44.5</c:v>
                </c:pt>
                <c:pt idx="1">
                  <c:v>20.5</c:v>
                </c:pt>
                <c:pt idx="2">
                  <c:v>10.5</c:v>
                </c:pt>
                <c:pt idx="3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Current EU (400K)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&lt;900          (n=20,607)</c:v>
                </c:pt>
                <c:pt idx="1">
                  <c:v>900-4,500 (n=5,697)</c:v>
                </c:pt>
                <c:pt idx="2">
                  <c:v>4,501-9,000 (n=745)</c:v>
                </c:pt>
                <c:pt idx="3">
                  <c:v>&gt;9,000          (n=710)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35</c:v>
                </c:pt>
                <c:pt idx="1">
                  <c:v>14.6</c:v>
                </c:pt>
                <c:pt idx="2">
                  <c:v>7.9</c:v>
                </c:pt>
                <c:pt idx="3">
                  <c:v>5.2</c:v>
                </c:pt>
              </c:numCache>
            </c:numRef>
          </c:val>
        </c:ser>
        <c:marker val="1"/>
        <c:axId val="101636736"/>
        <c:axId val="101520128"/>
      </c:lineChart>
      <c:catAx>
        <c:axId val="101636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Metric Tons</a:t>
                </a:r>
                <a:r>
                  <a:rPr lang="en-US" baseline="0" dirty="0" smtClean="0">
                    <a:solidFill>
                      <a:schemeClr val="bg1"/>
                    </a:solidFill>
                  </a:rPr>
                  <a:t> of Milk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1520128"/>
        <c:crosses val="autoZero"/>
        <c:auto val="1"/>
        <c:lblAlgn val="ctr"/>
        <c:lblOffset val="100"/>
      </c:catAx>
      <c:valAx>
        <c:axId val="101520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>
                    <a:solidFill>
                      <a:schemeClr val="bg1"/>
                    </a:solidFill>
                  </a:rPr>
                  <a:t>% Herd Noncompliance</a:t>
                </a:r>
                <a:endParaRPr lang="en-US" baseline="0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1636736"/>
        <c:crosses val="autoZero"/>
        <c:crossBetween val="between"/>
        <c:majorUnit val="10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t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accent2"/>
    </a:solidFill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4" y="1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4" y="8838723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59FFCA-102A-4CB5-84C6-10BD8A9DE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4" y="1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0" y="4420950"/>
            <a:ext cx="561466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8723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4" y="8838723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2" tIns="46636" rIns="93272" bIns="466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4EEF9A-4260-4158-A1ED-F180396BE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789D2-C9A7-4C9C-A467-D76BC42F6B7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337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EEF9A-4260-4158-A1ED-F180396BEB4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EEF9A-4260-4158-A1ED-F180396BEB4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DHI and</a:t>
            </a:r>
            <a:r>
              <a:rPr lang="en-US" baseline="0" dirty="0" smtClean="0"/>
              <a:t> FMO data – DHI is dashed so easy to distinguish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EEF9A-4260-4158-A1ED-F180396BEB4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note</a:t>
            </a:r>
            <a:r>
              <a:rPr lang="en-US" baseline="0" dirty="0" smtClean="0"/>
              <a:t> that the percent of milk noncompliant is much lower than the percent of herds.  There is a herd size effect that is displayed in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EEF9A-4260-4158-A1ED-F180396BEB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EEF9A-4260-4158-A1ED-F180396BEB4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3251" indent="-34325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EEF9A-4260-4158-A1ED-F180396BEB4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E1F8-08AD-4527-AD58-47CB9C84CC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D3E8-E282-4F7E-8583-2533A7F405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82C6-EAE6-4CDA-B050-E62DC90D32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71900"/>
            <a:ext cx="77724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43800" y="624205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44AB-5AFA-4BDA-9C18-F6FB810896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44AB-5AFA-4BDA-9C18-F6FB810896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62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7408-8C34-4D4E-BE0F-5FC3D524C0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8646-84E8-46CD-BF23-AA28781056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CE32-6F5F-43B4-B4FB-6CE3B04D27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99C0-1AAA-4899-8B21-999EA5E1BF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138A-B86C-4695-B384-609C0F88FF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E4CF-4F96-4FE0-A873-599CE1FA6A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12CD-934D-46E6-A480-B660F995C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86600" y="0"/>
            <a:ext cx="1066800" cy="533400"/>
          </a:xfrm>
          <a:prstGeom prst="rect">
            <a:avLst/>
          </a:prstGeom>
          <a:gradFill rotWithShape="0">
            <a:gsLst>
              <a:gs pos="0">
                <a:srgbClr val="092C77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06642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 Black" pitchFamily="34" charset="0"/>
              </a:defRPr>
            </a:lvl1pPr>
          </a:lstStyle>
          <a:p>
            <a:pPr>
              <a:defRPr/>
            </a:pPr>
            <a:fld id="{D33E44AB-5AFA-4BDA-9C18-F6FB810896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89925" y="79375"/>
            <a:ext cx="631825" cy="45402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7086600" cy="533400"/>
          </a:xfrm>
          <a:prstGeom prst="rect">
            <a:avLst/>
          </a:prstGeom>
          <a:solidFill>
            <a:srgbClr val="092C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6019800"/>
            <a:ext cx="1070954" cy="654050"/>
          </a:xfrm>
          <a:prstGeom prst="rect">
            <a:avLst/>
          </a:prstGeom>
          <a:noFill/>
        </p:spPr>
      </p:pic>
      <p:pic>
        <p:nvPicPr>
          <p:cNvPr id="12" name="Picture 19" descr="APHI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" y="6019800"/>
            <a:ext cx="541867" cy="6096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76272" y="6199632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41A8BD"/>
                </a:solidFill>
                <a:latin typeface="Times New Roman" pitchFamily="18" charset="0"/>
                <a:cs typeface="Times New Roman" pitchFamily="18" charset="0"/>
              </a:rPr>
              <a:t>Safeguarding Animal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1624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rgbClr val="C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9812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b="1" dirty="0" smtClean="0"/>
              <a:t>Current levels of compliance with EU bulk-tank SCC standards and proposed (but rejected) US standards based on data from four Federal Milk Marketing Orders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14800"/>
            <a:ext cx="8229600" cy="15240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J.E. Lombard</a:t>
            </a:r>
            <a:r>
              <a:rPr lang="en-US" sz="1600" baseline="30000" dirty="0" smtClean="0">
                <a:solidFill>
                  <a:srgbClr val="0000CC"/>
                </a:solidFill>
              </a:rPr>
              <a:t>1</a:t>
            </a:r>
            <a:r>
              <a:rPr lang="en-US" sz="1600" dirty="0" smtClean="0">
                <a:solidFill>
                  <a:srgbClr val="0000CC"/>
                </a:solidFill>
              </a:rPr>
              <a:t>, H.D. Norman</a:t>
            </a:r>
            <a:r>
              <a:rPr lang="en-US" sz="1600" baseline="30000" dirty="0" smtClean="0">
                <a:solidFill>
                  <a:srgbClr val="0000CC"/>
                </a:solidFill>
              </a:rPr>
              <a:t>2</a:t>
            </a:r>
            <a:r>
              <a:rPr lang="en-US" sz="1600" dirty="0" smtClean="0">
                <a:solidFill>
                  <a:srgbClr val="0000CC"/>
                </a:solidFill>
              </a:rPr>
              <a:t>, C.A. Kopral</a:t>
            </a:r>
            <a:r>
              <a:rPr lang="en-US" sz="1600" baseline="30000" dirty="0" smtClean="0">
                <a:solidFill>
                  <a:srgbClr val="0000CC"/>
                </a:solidFill>
              </a:rPr>
              <a:t>1</a:t>
            </a:r>
            <a:r>
              <a:rPr lang="en-US" sz="1600" dirty="0" smtClean="0">
                <a:solidFill>
                  <a:srgbClr val="0000CC"/>
                </a:solidFill>
              </a:rPr>
              <a:t>, J.M. Rodriguez</a:t>
            </a:r>
            <a:r>
              <a:rPr lang="en-US" sz="1600" baseline="30000" dirty="0" smtClean="0">
                <a:solidFill>
                  <a:srgbClr val="0000CC"/>
                </a:solidFill>
              </a:rPr>
              <a:t>1</a:t>
            </a:r>
            <a:r>
              <a:rPr lang="en-US" sz="1600" dirty="0" smtClean="0">
                <a:solidFill>
                  <a:srgbClr val="0000CC"/>
                </a:solidFill>
              </a:rPr>
              <a:t>, and J.R. Wright</a:t>
            </a:r>
            <a:r>
              <a:rPr lang="en-US" sz="1600" baseline="30000" dirty="0" smtClean="0">
                <a:solidFill>
                  <a:srgbClr val="0000CC"/>
                </a:solidFill>
              </a:rPr>
              <a:t>2</a:t>
            </a:r>
            <a:r>
              <a:rPr lang="en-US" sz="1600" dirty="0" smtClean="0">
                <a:solidFill>
                  <a:srgbClr val="0000CC"/>
                </a:solidFill>
              </a:rPr>
              <a:t>.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16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baseline="30000" dirty="0" smtClean="0">
                <a:solidFill>
                  <a:srgbClr val="0000CC"/>
                </a:solidFill>
              </a:rPr>
              <a:t>1</a:t>
            </a:r>
            <a:r>
              <a:rPr lang="en-US" sz="1600" dirty="0" smtClean="0">
                <a:solidFill>
                  <a:srgbClr val="0000CC"/>
                </a:solidFill>
              </a:rPr>
              <a:t>USDA:APHIS:VS:Centers for Epidemiology and Animal Health, Fort Collins, CO USA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baseline="30000" dirty="0" smtClean="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0000CC"/>
                </a:solidFill>
                <a:cs typeface="Arial" pitchFamily="34" charset="0"/>
              </a:rPr>
              <a:t>USDA:ARS: Animal Improvement Programs Laboratory, Beltsville, MD USA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1600" dirty="0" smtClean="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002FA3-FA44-498A-B5A8-92D56191C6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914400" y="40487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Materials and Methods (cont)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51816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Annual milk shipped </a:t>
            </a:r>
            <a:r>
              <a:rPr lang="en-US" dirty="0" smtClean="0"/>
              <a:t>used as proxy </a:t>
            </a:r>
            <a:r>
              <a:rPr lang="en-US" dirty="0" smtClean="0"/>
              <a:t>for herd size</a:t>
            </a:r>
          </a:p>
          <a:p>
            <a:pPr lvl="1"/>
            <a:r>
              <a:rPr lang="en-US" dirty="0" smtClean="0"/>
              <a:t>&lt;900 metric tons (&lt;100 cows)</a:t>
            </a:r>
          </a:p>
          <a:p>
            <a:pPr lvl="1"/>
            <a:r>
              <a:rPr lang="en-US" dirty="0" smtClean="0"/>
              <a:t>900-4,500 </a:t>
            </a:r>
            <a:r>
              <a:rPr lang="en-US" dirty="0" err="1" smtClean="0"/>
              <a:t>mt</a:t>
            </a:r>
            <a:r>
              <a:rPr lang="en-US" dirty="0" smtClean="0"/>
              <a:t> (100-499 cows)</a:t>
            </a:r>
          </a:p>
          <a:p>
            <a:pPr lvl="1"/>
            <a:r>
              <a:rPr lang="en-US" dirty="0" smtClean="0"/>
              <a:t>4,501-9,000 </a:t>
            </a:r>
            <a:r>
              <a:rPr lang="en-US" dirty="0" err="1" smtClean="0"/>
              <a:t>mt</a:t>
            </a:r>
            <a:r>
              <a:rPr lang="en-US" dirty="0" smtClean="0"/>
              <a:t> (500-999 cows)</a:t>
            </a:r>
          </a:p>
          <a:p>
            <a:pPr lvl="1"/>
            <a:r>
              <a:rPr lang="en-US" dirty="0" smtClean="0"/>
              <a:t>&gt;9,000 </a:t>
            </a:r>
            <a:r>
              <a:rPr lang="en-US" dirty="0" err="1" smtClean="0"/>
              <a:t>mt</a:t>
            </a:r>
            <a:r>
              <a:rPr lang="en-US" dirty="0" smtClean="0"/>
              <a:t> (1000 cows or more)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LaLuna 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447800"/>
            <a:ext cx="29718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BTSCC Noncompliance - Herd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BTSCC Noncompliance - Herd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BTSCC Noncompliance – Milk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BTSCC Noncompliance –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Historical view of </a:t>
            </a:r>
            <a:r>
              <a:rPr lang="en-US" dirty="0" smtClean="0"/>
              <a:t>noncompliance</a:t>
            </a:r>
          </a:p>
          <a:p>
            <a:pPr lvl="1"/>
            <a:r>
              <a:rPr lang="en-US" dirty="0" smtClean="0"/>
              <a:t>BTSCC continue to decline annually</a:t>
            </a:r>
          </a:p>
          <a:p>
            <a:pPr lvl="1"/>
            <a:r>
              <a:rPr lang="en-US" dirty="0" smtClean="0"/>
              <a:t>Percent of herds </a:t>
            </a:r>
            <a:r>
              <a:rPr lang="en-US" dirty="0" smtClean="0"/>
              <a:t>noncompliant will </a:t>
            </a:r>
            <a:r>
              <a:rPr lang="en-US" dirty="0" smtClean="0"/>
              <a:t>be </a:t>
            </a:r>
            <a:r>
              <a:rPr lang="en-US" dirty="0" smtClean="0"/>
              <a:t>considerably higher if tougher standards are implemented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Content Placeholder 7" descr="P41800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7325" y="1981200"/>
            <a:ext cx="257175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r>
              <a:rPr lang="en-US" dirty="0" smtClean="0"/>
              <a:t>FMO analysis</a:t>
            </a:r>
          </a:p>
          <a:p>
            <a:pPr lvl="1"/>
            <a:r>
              <a:rPr lang="en-US" dirty="0" smtClean="0"/>
              <a:t>Higher percent of FMO herds </a:t>
            </a:r>
            <a:r>
              <a:rPr lang="en-US" dirty="0" smtClean="0"/>
              <a:t>are noncompliant </a:t>
            </a:r>
            <a:r>
              <a:rPr lang="en-US" dirty="0" smtClean="0"/>
              <a:t>compared with DHI herds</a:t>
            </a:r>
          </a:p>
          <a:p>
            <a:pPr lvl="1"/>
            <a:r>
              <a:rPr lang="en-US" dirty="0" smtClean="0"/>
              <a:t>More milk shipped (larger herds ) = </a:t>
            </a:r>
            <a:r>
              <a:rPr lang="en-US" dirty="0" smtClean="0"/>
              <a:t>lower noncompliance rate</a:t>
            </a:r>
            <a:endParaRPr lang="en-US" dirty="0" smtClean="0"/>
          </a:p>
          <a:p>
            <a:pPr lvl="1"/>
            <a:r>
              <a:rPr lang="en-US" dirty="0" smtClean="0"/>
              <a:t>The NMPF’s proposed </a:t>
            </a:r>
            <a:r>
              <a:rPr lang="en-US" dirty="0" smtClean="0"/>
              <a:t>400K limit </a:t>
            </a:r>
            <a:r>
              <a:rPr lang="en-US" dirty="0" smtClean="0"/>
              <a:t>is much more </a:t>
            </a:r>
            <a:r>
              <a:rPr lang="en-US" dirty="0" smtClean="0"/>
              <a:t>restrictive </a:t>
            </a:r>
            <a:r>
              <a:rPr lang="en-US" smtClean="0"/>
              <a:t>than </a:t>
            </a:r>
            <a:r>
              <a:rPr lang="en-US" smtClean="0"/>
              <a:t>the EU’s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effectLst/>
              </a:rPr>
              <a:t>Questions?</a:t>
            </a:r>
          </a:p>
        </p:txBody>
      </p:sp>
      <p:pic>
        <p:nvPicPr>
          <p:cNvPr id="6" name="Picture 5" descr="pig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17367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icke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76400"/>
            <a:ext cx="1676399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b-v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86200"/>
            <a:ext cx="17367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IFADD Lab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96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armPix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438400"/>
            <a:ext cx="2667000" cy="213296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026" name="Picture 2" descr="C:\Documents and Settings\komalley\My Documents\My Pictures\holsteins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343400"/>
            <a:ext cx="1905000" cy="1451239"/>
          </a:xfrm>
          <a:prstGeom prst="rect">
            <a:avLst/>
          </a:prstGeom>
          <a:noFill/>
        </p:spPr>
      </p:pic>
      <p:pic>
        <p:nvPicPr>
          <p:cNvPr id="9" name="Picture 11" descr="plant-microscop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152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Bulk-tank Somatic Cell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Increases </a:t>
            </a:r>
            <a:r>
              <a:rPr lang="en-US" dirty="0" smtClean="0"/>
              <a:t>with intramammary infections</a:t>
            </a:r>
          </a:p>
          <a:p>
            <a:r>
              <a:rPr lang="en-US" dirty="0" smtClean="0"/>
              <a:t>Associated with milk quality</a:t>
            </a:r>
          </a:p>
          <a:p>
            <a:pPr lvl="1"/>
            <a:r>
              <a:rPr lang="en-US" dirty="0" smtClean="0"/>
              <a:t>Lower BTSCC</a:t>
            </a:r>
          </a:p>
          <a:p>
            <a:pPr lvl="2"/>
            <a:r>
              <a:rPr lang="en-US" dirty="0" smtClean="0"/>
              <a:t>Increases </a:t>
            </a:r>
            <a:r>
              <a:rPr lang="en-US" dirty="0" smtClean="0"/>
              <a:t>shelf life</a:t>
            </a:r>
          </a:p>
          <a:p>
            <a:pPr lvl="2"/>
            <a:r>
              <a:rPr lang="en-US" dirty="0" smtClean="0"/>
              <a:t>Increases </a:t>
            </a:r>
            <a:r>
              <a:rPr lang="en-US" dirty="0" smtClean="0"/>
              <a:t>cheese yield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6" name="Content Placeholder 5" descr="hul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7325" y="1981200"/>
            <a:ext cx="2571750" cy="3429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Bulk-tank Somatic Cell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419600"/>
          </a:xfrm>
        </p:spPr>
        <p:txBody>
          <a:bodyPr/>
          <a:lstStyle/>
          <a:p>
            <a:r>
              <a:rPr lang="en-US" dirty="0" smtClean="0"/>
              <a:t>Maximum levels</a:t>
            </a:r>
          </a:p>
          <a:p>
            <a:pPr lvl="1"/>
            <a:r>
              <a:rPr lang="en-US" dirty="0" smtClean="0"/>
              <a:t>400,000 cells/mL in most of EU, Australia, and New Zealand</a:t>
            </a:r>
          </a:p>
          <a:p>
            <a:pPr lvl="1"/>
            <a:r>
              <a:rPr lang="en-US" dirty="0" smtClean="0"/>
              <a:t>500,000 cells/mL in Canada</a:t>
            </a:r>
          </a:p>
          <a:p>
            <a:pPr lvl="1"/>
            <a:r>
              <a:rPr lang="en-US" dirty="0" smtClean="0"/>
              <a:t>750,000 cells/mL in US</a:t>
            </a:r>
          </a:p>
          <a:p>
            <a:endParaRPr lang="en-US" dirty="0" smtClean="0"/>
          </a:p>
          <a:p>
            <a:r>
              <a:rPr lang="en-US" dirty="0" smtClean="0"/>
              <a:t>Differences in implementation / calculation	</a:t>
            </a:r>
          </a:p>
          <a:p>
            <a:pPr lvl="1"/>
            <a:r>
              <a:rPr lang="en-US" dirty="0" smtClean="0"/>
              <a:t>Geometric mean </a:t>
            </a:r>
            <a:r>
              <a:rPr lang="en-US" dirty="0" smtClean="0"/>
              <a:t>vs. </a:t>
            </a:r>
            <a:r>
              <a:rPr lang="en-US" dirty="0" smtClean="0"/>
              <a:t>arithmetic mean</a:t>
            </a:r>
          </a:p>
          <a:p>
            <a:pPr lvl="1"/>
            <a:r>
              <a:rPr lang="en-US" dirty="0" smtClean="0"/>
              <a:t>Number of months / tests above the limit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60325" y="563563"/>
          <a:ext cx="8990013" cy="6286500"/>
        </p:xfrm>
        <a:graphic>
          <a:graphicData uri="http://schemas.openxmlformats.org/presentationml/2006/ole">
            <p:oleObj spid="_x0000_s1026" name="Worksheet" r:id="rId3" imgW="8772411" imgH="613413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Regulations on Imports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</a:t>
            </a:r>
          </a:p>
          <a:p>
            <a:pPr lvl="1"/>
            <a:r>
              <a:rPr lang="en-US" dirty="0" smtClean="0"/>
              <a:t>Truck load or silo at plant had to </a:t>
            </a:r>
            <a:r>
              <a:rPr lang="en-US" dirty="0" smtClean="0"/>
              <a:t>satisfy </a:t>
            </a:r>
            <a:r>
              <a:rPr lang="en-US" dirty="0" smtClean="0"/>
              <a:t>400,000 cells/mL limit</a:t>
            </a:r>
          </a:p>
          <a:p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Each f</a:t>
            </a:r>
            <a:r>
              <a:rPr lang="en-US" dirty="0" smtClean="0"/>
              <a:t>arm </a:t>
            </a:r>
            <a:r>
              <a:rPr lang="en-US" dirty="0" smtClean="0"/>
              <a:t>has to </a:t>
            </a:r>
            <a:r>
              <a:rPr lang="en-US" dirty="0" smtClean="0"/>
              <a:t>satisfy </a:t>
            </a:r>
            <a:r>
              <a:rPr lang="en-US" dirty="0" smtClean="0"/>
              <a:t>400,000 cells/mL limit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Originally, October 1, 2010 </a:t>
            </a:r>
            <a:r>
              <a:rPr lang="en-US" dirty="0" smtClean="0">
                <a:sym typeface="Wingdings" pitchFamily="2" charset="2"/>
              </a:rPr>
              <a:t> December 1,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noncompliance of herds and milk </a:t>
            </a:r>
            <a:r>
              <a:rPr lang="en-US" dirty="0" smtClean="0"/>
              <a:t>for </a:t>
            </a:r>
            <a:r>
              <a:rPr lang="en-US" dirty="0" smtClean="0"/>
              <a:t>current and proposed US BTSCC </a:t>
            </a:r>
            <a:r>
              <a:rPr lang="en-US" dirty="0" smtClean="0"/>
              <a:t>limits -National Milk Producers Federation  proposal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750,000 cells/mL – current standard</a:t>
            </a:r>
          </a:p>
          <a:p>
            <a:pPr lvl="1"/>
            <a:r>
              <a:rPr lang="en-US" dirty="0" smtClean="0"/>
              <a:t>600,000 cells/mL in January 2012</a:t>
            </a:r>
          </a:p>
          <a:p>
            <a:pPr lvl="1"/>
            <a:r>
              <a:rPr lang="en-US" dirty="0" smtClean="0"/>
              <a:t>500,000 cells/mL in January 2013</a:t>
            </a:r>
          </a:p>
          <a:p>
            <a:pPr lvl="1"/>
            <a:r>
              <a:rPr lang="en-US" dirty="0" smtClean="0"/>
              <a:t>400,000 cells/mL in January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MM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Federal Milk Marketing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429000"/>
          </a:xfrm>
        </p:spPr>
        <p:txBody>
          <a:bodyPr/>
          <a:lstStyle/>
          <a:p>
            <a:r>
              <a:rPr lang="en-US" dirty="0" smtClean="0"/>
              <a:t>Data Source</a:t>
            </a:r>
          </a:p>
          <a:p>
            <a:pPr lvl="1"/>
            <a:r>
              <a:rPr lang="en-US" dirty="0" smtClean="0"/>
              <a:t>Four Federal Milk Marketing Orders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915920"/>
          <a:ext cx="7239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771650"/>
                <a:gridCol w="1847850"/>
                <a:gridCol w="1809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Monitored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US Milk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Herds (Shipments)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Midwest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 smtClean="0"/>
                        <a:t>45.6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Materials and Methods (cont)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3657600"/>
          </a:xfrm>
        </p:spPr>
        <p:txBody>
          <a:bodyPr/>
          <a:lstStyle/>
          <a:p>
            <a:r>
              <a:rPr lang="en-US" dirty="0" smtClean="0"/>
              <a:t>Noncompliance	</a:t>
            </a:r>
          </a:p>
          <a:p>
            <a:pPr lvl="1"/>
            <a:r>
              <a:rPr lang="en-US" dirty="0" smtClean="0"/>
              <a:t>Current and proposed US</a:t>
            </a:r>
          </a:p>
          <a:p>
            <a:pPr lvl="2"/>
            <a:r>
              <a:rPr lang="en-US" dirty="0" smtClean="0"/>
              <a:t>3 of 5 tests above the limit</a:t>
            </a:r>
          </a:p>
          <a:p>
            <a:pPr lvl="1"/>
            <a:r>
              <a:rPr lang="en-US" dirty="0" smtClean="0"/>
              <a:t>Current EU standard</a:t>
            </a:r>
          </a:p>
          <a:p>
            <a:pPr lvl="2"/>
            <a:r>
              <a:rPr lang="en-US" dirty="0" smtClean="0"/>
              <a:t>Rolling 3 month geometric average</a:t>
            </a:r>
          </a:p>
          <a:p>
            <a:r>
              <a:rPr lang="en-US" dirty="0" smtClean="0"/>
              <a:t>15 months of test data were required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63874-D275-45AE-807C-CD91A7697E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APHI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13889</TotalTime>
  <Words>463</Words>
  <Application>Microsoft Office PowerPoint</Application>
  <PresentationFormat>On-screen Show (4:3)</PresentationFormat>
  <Paragraphs>134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newAPHIS</vt:lpstr>
      <vt:lpstr>Worksheet</vt:lpstr>
      <vt:lpstr>Current levels of compliance with EU bulk-tank SCC standards and proposed (but rejected) US standards based on data from four Federal Milk Marketing Orders</vt:lpstr>
      <vt:lpstr>Bulk-tank Somatic Cell Counts</vt:lpstr>
      <vt:lpstr>Bulk-tank Somatic Cell Counts</vt:lpstr>
      <vt:lpstr>Slide 4</vt:lpstr>
      <vt:lpstr>EU Regulations on Imports</vt:lpstr>
      <vt:lpstr>Objective</vt:lpstr>
      <vt:lpstr>Federal Milk Marketing Orders</vt:lpstr>
      <vt:lpstr>Material and Methods</vt:lpstr>
      <vt:lpstr>Materials and Methods (cont)</vt:lpstr>
      <vt:lpstr>Materials and Methods (cont)</vt:lpstr>
      <vt:lpstr>BTSCC Noncompliance - Herd</vt:lpstr>
      <vt:lpstr>BTSCC Noncompliance - Herd</vt:lpstr>
      <vt:lpstr>BTSCC Noncompliance – Milk</vt:lpstr>
      <vt:lpstr>BTSCC Noncompliance – Size</vt:lpstr>
      <vt:lpstr>Discussion/Conclusions</vt:lpstr>
      <vt:lpstr>Discussion/Conclusions</vt:lpstr>
      <vt:lpstr>Questions?</vt:lpstr>
    </vt:vector>
  </TitlesOfParts>
  <Company>USDA APHIS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APHIS Proposed Rule to Align BSE Import Regulations to OIE</dc:title>
  <dc:creator>Christopher Robinson</dc:creator>
  <cp:lastModifiedBy>Admin</cp:lastModifiedBy>
  <cp:revision>776</cp:revision>
  <dcterms:created xsi:type="dcterms:W3CDTF">2008-01-11T14:40:13Z</dcterms:created>
  <dcterms:modified xsi:type="dcterms:W3CDTF">2011-07-08T13:47:27Z</dcterms:modified>
</cp:coreProperties>
</file>