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51206400" cy="38404800"/>
  <p:notesSz cx="7019925" cy="9305925"/>
  <p:defaultTextStyle>
    <a:defPPr>
      <a:defRPr lang="en-US"/>
    </a:defPPr>
    <a:lvl1pPr algn="l" rtl="0" fontAlgn="base">
      <a:spcBef>
        <a:spcPct val="0"/>
      </a:spcBef>
      <a:spcAft>
        <a:spcPct val="0"/>
      </a:spcAft>
      <a:defRPr sz="3200" kern="1200">
        <a:solidFill>
          <a:schemeClr val="tx1"/>
        </a:solidFill>
        <a:latin typeface="Arial" charset="0"/>
        <a:ea typeface="+mn-ea"/>
        <a:cs typeface="Arial" charset="0"/>
      </a:defRPr>
    </a:lvl1pPr>
    <a:lvl2pPr marL="457200" algn="l" rtl="0" fontAlgn="base">
      <a:spcBef>
        <a:spcPct val="0"/>
      </a:spcBef>
      <a:spcAft>
        <a:spcPct val="0"/>
      </a:spcAft>
      <a:defRPr sz="3200" kern="1200">
        <a:solidFill>
          <a:schemeClr val="tx1"/>
        </a:solidFill>
        <a:latin typeface="Arial" charset="0"/>
        <a:ea typeface="+mn-ea"/>
        <a:cs typeface="Arial" charset="0"/>
      </a:defRPr>
    </a:lvl2pPr>
    <a:lvl3pPr marL="914400" algn="l" rtl="0" fontAlgn="base">
      <a:spcBef>
        <a:spcPct val="0"/>
      </a:spcBef>
      <a:spcAft>
        <a:spcPct val="0"/>
      </a:spcAft>
      <a:defRPr sz="3200" kern="1200">
        <a:solidFill>
          <a:schemeClr val="tx1"/>
        </a:solidFill>
        <a:latin typeface="Arial" charset="0"/>
        <a:ea typeface="+mn-ea"/>
        <a:cs typeface="Arial" charset="0"/>
      </a:defRPr>
    </a:lvl3pPr>
    <a:lvl4pPr marL="1371600" algn="l" rtl="0" fontAlgn="base">
      <a:spcBef>
        <a:spcPct val="0"/>
      </a:spcBef>
      <a:spcAft>
        <a:spcPct val="0"/>
      </a:spcAft>
      <a:defRPr sz="3200" kern="1200">
        <a:solidFill>
          <a:schemeClr val="tx1"/>
        </a:solidFill>
        <a:latin typeface="Arial" charset="0"/>
        <a:ea typeface="+mn-ea"/>
        <a:cs typeface="Arial" charset="0"/>
      </a:defRPr>
    </a:lvl4pPr>
    <a:lvl5pPr marL="1828800" algn="l" rtl="0" fontAlgn="base">
      <a:spcBef>
        <a:spcPct val="0"/>
      </a:spcBef>
      <a:spcAft>
        <a:spcPct val="0"/>
      </a:spcAft>
      <a:defRPr sz="3200" kern="1200">
        <a:solidFill>
          <a:schemeClr val="tx1"/>
        </a:solidFill>
        <a:latin typeface="Arial" charset="0"/>
        <a:ea typeface="+mn-ea"/>
        <a:cs typeface="Arial" charset="0"/>
      </a:defRPr>
    </a:lvl5pPr>
    <a:lvl6pPr marL="2286000" algn="l" defTabSz="914400" rtl="0" eaLnBrk="1" latinLnBrk="0" hangingPunct="1">
      <a:defRPr sz="3200" kern="1200">
        <a:solidFill>
          <a:schemeClr val="tx1"/>
        </a:solidFill>
        <a:latin typeface="Arial" charset="0"/>
        <a:ea typeface="+mn-ea"/>
        <a:cs typeface="Arial" charset="0"/>
      </a:defRPr>
    </a:lvl6pPr>
    <a:lvl7pPr marL="2743200" algn="l" defTabSz="914400" rtl="0" eaLnBrk="1" latinLnBrk="0" hangingPunct="1">
      <a:defRPr sz="3200" kern="1200">
        <a:solidFill>
          <a:schemeClr val="tx1"/>
        </a:solidFill>
        <a:latin typeface="Arial" charset="0"/>
        <a:ea typeface="+mn-ea"/>
        <a:cs typeface="Arial" charset="0"/>
      </a:defRPr>
    </a:lvl7pPr>
    <a:lvl8pPr marL="3200400" algn="l" defTabSz="914400" rtl="0" eaLnBrk="1" latinLnBrk="0" hangingPunct="1">
      <a:defRPr sz="3200" kern="1200">
        <a:solidFill>
          <a:schemeClr val="tx1"/>
        </a:solidFill>
        <a:latin typeface="Arial" charset="0"/>
        <a:ea typeface="+mn-ea"/>
        <a:cs typeface="Arial" charset="0"/>
      </a:defRPr>
    </a:lvl8pPr>
    <a:lvl9pPr marL="3657600" algn="l" defTabSz="914400" rtl="0" eaLnBrk="1" latinLnBrk="0" hangingPunct="1">
      <a:defRPr sz="3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8000"/>
    <a:srgbClr val="CCFF66"/>
    <a:srgbClr val="0000FF"/>
    <a:srgbClr val="0033CC"/>
    <a:srgbClr val="CCECFF"/>
    <a:srgbClr val="66CCFF"/>
    <a:srgbClr val="00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3934" autoAdjust="0"/>
  </p:normalViewPr>
  <p:slideViewPr>
    <p:cSldViewPr>
      <p:cViewPr>
        <p:scale>
          <a:sx n="25" d="100"/>
          <a:sy n="25" d="100"/>
        </p:scale>
        <p:origin x="-72" y="-72"/>
      </p:cViewPr>
      <p:guideLst>
        <p:guide orient="horz" pos="3792"/>
        <p:guide pos="104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 Id="rId4"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3041650" cy="463550"/>
          </a:xfrm>
          <a:prstGeom prst="rect">
            <a:avLst/>
          </a:prstGeom>
          <a:noFill/>
          <a:ln w="9525">
            <a:noFill/>
            <a:miter lim="800000"/>
            <a:headEnd/>
            <a:tailEnd/>
          </a:ln>
          <a:effectLst/>
        </p:spPr>
        <p:txBody>
          <a:bodyPr vert="horz" wrap="square" lIns="93279" tIns="46641" rIns="93279" bIns="46641" numCol="1" anchor="t" anchorCtr="0" compatLnSpc="1">
            <a:prstTxWarp prst="textNoShape">
              <a:avLst/>
            </a:prstTxWarp>
          </a:bodyPr>
          <a:lstStyle>
            <a:lvl1pPr defTabSz="933531">
              <a:defRPr sz="1200">
                <a:cs typeface="+mn-cs"/>
              </a:defRPr>
            </a:lvl1pPr>
          </a:lstStyle>
          <a:p>
            <a:pPr>
              <a:defRPr/>
            </a:pPr>
            <a:endParaRPr lang="en-US"/>
          </a:p>
        </p:txBody>
      </p:sp>
      <p:sp>
        <p:nvSpPr>
          <p:cNvPr id="4099" name="Rectangle 1027"/>
          <p:cNvSpPr>
            <a:spLocks noGrp="1" noChangeArrowheads="1"/>
          </p:cNvSpPr>
          <p:nvPr>
            <p:ph type="dt" sz="quarter" idx="1"/>
          </p:nvPr>
        </p:nvSpPr>
        <p:spPr bwMode="auto">
          <a:xfrm>
            <a:off x="3978275" y="0"/>
            <a:ext cx="3041650" cy="463550"/>
          </a:xfrm>
          <a:prstGeom prst="rect">
            <a:avLst/>
          </a:prstGeom>
          <a:noFill/>
          <a:ln w="9525">
            <a:noFill/>
            <a:miter lim="800000"/>
            <a:headEnd/>
            <a:tailEnd/>
          </a:ln>
          <a:effectLst/>
        </p:spPr>
        <p:txBody>
          <a:bodyPr vert="horz" wrap="square" lIns="93279" tIns="46641" rIns="93279" bIns="46641" numCol="1" anchor="t" anchorCtr="0" compatLnSpc="1">
            <a:prstTxWarp prst="textNoShape">
              <a:avLst/>
            </a:prstTxWarp>
          </a:bodyPr>
          <a:lstStyle>
            <a:lvl1pPr algn="r" defTabSz="933531">
              <a:defRPr sz="1200">
                <a:cs typeface="+mn-cs"/>
              </a:defRPr>
            </a:lvl1pPr>
          </a:lstStyle>
          <a:p>
            <a:pPr>
              <a:defRPr/>
            </a:pPr>
            <a:endParaRPr lang="en-US"/>
          </a:p>
        </p:txBody>
      </p:sp>
      <p:sp>
        <p:nvSpPr>
          <p:cNvPr id="4100" name="Rectangle 1028"/>
          <p:cNvSpPr>
            <a:spLocks noGrp="1" noChangeArrowheads="1"/>
          </p:cNvSpPr>
          <p:nvPr>
            <p:ph type="ftr" sz="quarter" idx="2"/>
          </p:nvPr>
        </p:nvSpPr>
        <p:spPr bwMode="auto">
          <a:xfrm>
            <a:off x="0" y="8842375"/>
            <a:ext cx="3041650" cy="463550"/>
          </a:xfrm>
          <a:prstGeom prst="rect">
            <a:avLst/>
          </a:prstGeom>
          <a:noFill/>
          <a:ln w="9525">
            <a:noFill/>
            <a:miter lim="800000"/>
            <a:headEnd/>
            <a:tailEnd/>
          </a:ln>
          <a:effectLst/>
        </p:spPr>
        <p:txBody>
          <a:bodyPr vert="horz" wrap="square" lIns="93279" tIns="46641" rIns="93279" bIns="46641" numCol="1" anchor="b" anchorCtr="0" compatLnSpc="1">
            <a:prstTxWarp prst="textNoShape">
              <a:avLst/>
            </a:prstTxWarp>
          </a:bodyPr>
          <a:lstStyle>
            <a:lvl1pPr defTabSz="933531">
              <a:defRPr sz="1200">
                <a:cs typeface="+mn-cs"/>
              </a:defRPr>
            </a:lvl1pPr>
          </a:lstStyle>
          <a:p>
            <a:pPr>
              <a:defRPr/>
            </a:pPr>
            <a:endParaRPr lang="en-US"/>
          </a:p>
        </p:txBody>
      </p:sp>
      <p:sp>
        <p:nvSpPr>
          <p:cNvPr id="4101" name="Rectangle 1029"/>
          <p:cNvSpPr>
            <a:spLocks noGrp="1" noChangeArrowheads="1"/>
          </p:cNvSpPr>
          <p:nvPr>
            <p:ph type="sldNum" sz="quarter" idx="3"/>
          </p:nvPr>
        </p:nvSpPr>
        <p:spPr bwMode="auto">
          <a:xfrm>
            <a:off x="3978275" y="8842375"/>
            <a:ext cx="3041650" cy="463550"/>
          </a:xfrm>
          <a:prstGeom prst="rect">
            <a:avLst/>
          </a:prstGeom>
          <a:noFill/>
          <a:ln w="9525">
            <a:noFill/>
            <a:miter lim="800000"/>
            <a:headEnd/>
            <a:tailEnd/>
          </a:ln>
          <a:effectLst/>
        </p:spPr>
        <p:txBody>
          <a:bodyPr vert="horz" wrap="square" lIns="93279" tIns="46641" rIns="93279" bIns="46641" numCol="1" anchor="b" anchorCtr="0" compatLnSpc="1">
            <a:prstTxWarp prst="textNoShape">
              <a:avLst/>
            </a:prstTxWarp>
          </a:bodyPr>
          <a:lstStyle>
            <a:lvl1pPr algn="r" defTabSz="933531">
              <a:defRPr sz="1200">
                <a:cs typeface="+mn-cs"/>
              </a:defRPr>
            </a:lvl1pPr>
          </a:lstStyle>
          <a:p>
            <a:pPr>
              <a:defRPr/>
            </a:pPr>
            <a:fld id="{902CBB57-0D59-4C46-B179-9FF7227AA45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0226675"/>
            <a:ext cx="43526075" cy="7054850"/>
          </a:xfrm>
          <a:prstGeom prst="rect">
            <a:avLst/>
          </a:prstGeom>
        </p:spPr>
        <p:txBody>
          <a:bodyPr/>
          <a:lstStyle>
            <a:lvl1pP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680325" y="18653125"/>
            <a:ext cx="35845750" cy="84137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7625"/>
            <a:ext cx="46085125" cy="54864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60638" y="7680325"/>
            <a:ext cx="46085125" cy="21724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317625"/>
            <a:ext cx="11520488" cy="280876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638" y="1317625"/>
            <a:ext cx="34412237" cy="280876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7800" y="2057400"/>
            <a:ext cx="46085125" cy="54864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2560638" y="7680325"/>
            <a:ext cx="46085125" cy="21724938"/>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1153438"/>
            <a:ext cx="43526075" cy="6537325"/>
          </a:xfrm>
          <a:prstGeom prst="rect">
            <a:avLst/>
          </a:prstGeo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4044950" y="13952538"/>
            <a:ext cx="43526075" cy="72009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7625"/>
            <a:ext cx="46085125" cy="54864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2560638" y="7680325"/>
            <a:ext cx="22966362"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0" y="7680325"/>
            <a:ext cx="22966363" cy="21724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7625"/>
            <a:ext cx="46085125" cy="5486400"/>
          </a:xfrm>
          <a:prstGeom prst="rect">
            <a:avLst/>
          </a:prstGeo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560638" y="7369175"/>
            <a:ext cx="22625050"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0439400"/>
            <a:ext cx="22625050"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7369175"/>
            <a:ext cx="22632988" cy="30702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0439400"/>
            <a:ext cx="22632988" cy="18965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7625"/>
            <a:ext cx="46085125" cy="54864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311275"/>
            <a:ext cx="16846550" cy="557688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311275"/>
            <a:ext cx="28625800" cy="2809398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6888163"/>
            <a:ext cx="16846550" cy="225171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3042563"/>
            <a:ext cx="30724475" cy="272097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5" y="2941638"/>
            <a:ext cx="30724475" cy="1975008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5" y="25763538"/>
            <a:ext cx="30724475" cy="38623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Text Box 8"/>
          <p:cNvSpPr txBox="1">
            <a:spLocks noChangeArrowheads="1"/>
          </p:cNvSpPr>
          <p:nvPr/>
        </p:nvSpPr>
        <p:spPr bwMode="auto">
          <a:xfrm>
            <a:off x="6705600" y="482600"/>
            <a:ext cx="37490400" cy="4525963"/>
          </a:xfrm>
          <a:prstGeom prst="rect">
            <a:avLst/>
          </a:prstGeom>
          <a:solidFill>
            <a:srgbClr val="CCECFF"/>
          </a:solidFill>
          <a:ln w="9525">
            <a:noFill/>
            <a:miter lim="800000"/>
            <a:headEnd/>
            <a:tailEnd/>
          </a:ln>
          <a:effectLst/>
        </p:spPr>
        <p:txBody>
          <a:bodyPr lIns="137160" tIns="137160" rIns="137160" bIns="137160" anchor="ctr" anchorCtr="1">
            <a:spAutoFit/>
          </a:bodyPr>
          <a:lstStyle/>
          <a:p>
            <a:pPr algn="ctr">
              <a:spcBef>
                <a:spcPct val="20000"/>
              </a:spcBef>
              <a:spcAft>
                <a:spcPct val="10000"/>
              </a:spcAft>
              <a:defRPr/>
            </a:pPr>
            <a:r>
              <a:rPr lang="en-US" sz="7200" dirty="0">
                <a:latin typeface="VAGRounded BT" pitchFamily="34" charset="0"/>
                <a:cs typeface="+mn-cs"/>
              </a:rPr>
              <a:t>Changes in the use of young bulls </a:t>
            </a:r>
            <a:endParaRPr lang="en-US" sz="7200" i="1" dirty="0">
              <a:latin typeface="VAGRounded BT" pitchFamily="34" charset="0"/>
              <a:cs typeface="+mn-cs"/>
            </a:endParaRPr>
          </a:p>
          <a:p>
            <a:pPr algn="ctr">
              <a:spcBef>
                <a:spcPct val="20000"/>
              </a:spcBef>
              <a:spcAft>
                <a:spcPct val="10000"/>
              </a:spcAft>
              <a:defRPr/>
            </a:pPr>
            <a:r>
              <a:rPr lang="en-US" sz="6600" i="1" dirty="0">
                <a:latin typeface="VAGRounded BT" pitchFamily="34" charset="0"/>
                <a:cs typeface="Times New Roman" pitchFamily="18" charset="0"/>
              </a:rPr>
              <a:t>K. M. Olson*</a:t>
            </a:r>
            <a:r>
              <a:rPr lang="en-US" sz="6600" i="1" baseline="30000" dirty="0">
                <a:latin typeface="VAGRounded BT" pitchFamily="34" charset="0"/>
                <a:cs typeface="+mn-cs"/>
              </a:rPr>
              <a:t>1</a:t>
            </a:r>
            <a:r>
              <a:rPr lang="en-US" sz="6600" i="1" dirty="0">
                <a:latin typeface="VAGRounded BT" pitchFamily="34" charset="0"/>
                <a:cs typeface="+mn-cs"/>
              </a:rPr>
              <a:t>, J. L. Hutchison</a:t>
            </a:r>
            <a:r>
              <a:rPr lang="en-US" sz="6600" i="1" baseline="30000" dirty="0">
                <a:latin typeface="VAGRounded BT" pitchFamily="34" charset="0"/>
                <a:cs typeface="+mn-cs"/>
              </a:rPr>
              <a:t>2</a:t>
            </a:r>
            <a:r>
              <a:rPr lang="en-US" sz="6600" i="1" dirty="0">
                <a:latin typeface="VAGRounded BT" pitchFamily="34" charset="0"/>
                <a:cs typeface="+mn-cs"/>
              </a:rPr>
              <a:t>, P. M. VanRaden</a:t>
            </a:r>
            <a:r>
              <a:rPr lang="en-US" sz="6600" i="1" baseline="30000" dirty="0">
                <a:latin typeface="VAGRounded BT" pitchFamily="34" charset="0"/>
                <a:cs typeface="+mn-cs"/>
              </a:rPr>
              <a:t>2</a:t>
            </a:r>
            <a:r>
              <a:rPr lang="en-US" sz="6600" i="1" dirty="0">
                <a:latin typeface="VAGRounded BT" pitchFamily="34" charset="0"/>
                <a:cs typeface="+mn-cs"/>
              </a:rPr>
              <a:t>, and H. D. Norman</a:t>
            </a:r>
            <a:r>
              <a:rPr lang="en-US" sz="6600" i="1" baseline="30000" dirty="0">
                <a:latin typeface="VAGRounded BT" pitchFamily="34" charset="0"/>
                <a:cs typeface="+mn-cs"/>
              </a:rPr>
              <a:t>2</a:t>
            </a:r>
            <a:r>
              <a:rPr lang="en-US" sz="6600" dirty="0">
                <a:latin typeface="VAGRounded BT" pitchFamily="34" charset="0"/>
                <a:cs typeface="+mn-cs"/>
              </a:rPr>
              <a:t> </a:t>
            </a:r>
          </a:p>
          <a:p>
            <a:pPr algn="ctr">
              <a:spcBef>
                <a:spcPts val="600"/>
              </a:spcBef>
              <a:spcAft>
                <a:spcPct val="10000"/>
              </a:spcAft>
              <a:defRPr/>
            </a:pPr>
            <a:r>
              <a:rPr lang="en-US" sz="4400" baseline="30000" dirty="0">
                <a:latin typeface="VAGRounded BT" pitchFamily="34" charset="0"/>
                <a:cs typeface="+mn-cs"/>
              </a:rPr>
              <a:t>1</a:t>
            </a:r>
            <a:r>
              <a:rPr lang="en-US" sz="4400" dirty="0">
                <a:latin typeface="VAGRounded BT" pitchFamily="34" charset="0"/>
                <a:cs typeface="+mn-cs"/>
              </a:rPr>
              <a:t>National Association of Animal Breeders, Columbia, MO</a:t>
            </a:r>
          </a:p>
          <a:p>
            <a:pPr algn="ctr">
              <a:spcBef>
                <a:spcPts val="600"/>
              </a:spcBef>
              <a:spcAft>
                <a:spcPct val="10000"/>
              </a:spcAft>
              <a:defRPr/>
            </a:pPr>
            <a:r>
              <a:rPr lang="en-US" sz="4400" baseline="30000" dirty="0">
                <a:latin typeface="VAGRounded BT" pitchFamily="34" charset="0"/>
                <a:cs typeface="+mn-cs"/>
              </a:rPr>
              <a:t>2</a:t>
            </a:r>
            <a:r>
              <a:rPr lang="en-US" sz="4400" dirty="0">
                <a:latin typeface="VAGRounded BT" pitchFamily="34" charset="0"/>
                <a:cs typeface="+mn-cs"/>
              </a:rPr>
              <a:t>Animal Improvement Programs Laboratory, Agricultural Research Service, USDA, Beltsville, MD</a:t>
            </a:r>
          </a:p>
        </p:txBody>
      </p:sp>
      <p:grpSp>
        <p:nvGrpSpPr>
          <p:cNvPr id="1027" name="Group 36"/>
          <p:cNvGrpSpPr>
            <a:grpSpLocks/>
          </p:cNvGrpSpPr>
          <p:nvPr/>
        </p:nvGrpSpPr>
        <p:grpSpPr bwMode="auto">
          <a:xfrm>
            <a:off x="0" y="5257800"/>
            <a:ext cx="51206400" cy="622300"/>
            <a:chOff x="288" y="3072"/>
            <a:chExt cx="31680" cy="336"/>
          </a:xfrm>
        </p:grpSpPr>
        <p:sp>
          <p:nvSpPr>
            <p:cNvPr id="1045" name="Rectangle 21"/>
            <p:cNvSpPr>
              <a:spLocks noChangeArrowheads="1"/>
            </p:cNvSpPr>
            <p:nvPr/>
          </p:nvSpPr>
          <p:spPr bwMode="ltGray">
            <a:xfrm flipV="1">
              <a:off x="288" y="3296"/>
              <a:ext cx="31680" cy="112"/>
            </a:xfrm>
            <a:prstGeom prst="rect">
              <a:avLst/>
            </a:prstGeom>
            <a:solidFill>
              <a:srgbClr val="009900"/>
            </a:solidFill>
            <a:ln w="9525">
              <a:noFill/>
              <a:miter lim="800000"/>
              <a:headEnd/>
              <a:tailEnd/>
            </a:ln>
          </p:spPr>
          <p:txBody>
            <a:bodyPr rot="10800000" wrap="none" anchor="ctr"/>
            <a:lstStyle/>
            <a:p>
              <a:pPr>
                <a:defRPr/>
              </a:pPr>
              <a:endParaRPr lang="en-US">
                <a:cs typeface="+mn-cs"/>
              </a:endParaRPr>
            </a:p>
          </p:txBody>
        </p:sp>
        <p:sp>
          <p:nvSpPr>
            <p:cNvPr id="1046" name="Rectangle 22"/>
            <p:cNvSpPr>
              <a:spLocks noChangeArrowheads="1"/>
            </p:cNvSpPr>
            <p:nvPr/>
          </p:nvSpPr>
          <p:spPr bwMode="ltGray">
            <a:xfrm flipV="1">
              <a:off x="288" y="3184"/>
              <a:ext cx="31680" cy="111"/>
            </a:xfrm>
            <a:prstGeom prst="rect">
              <a:avLst/>
            </a:prstGeom>
            <a:solidFill>
              <a:srgbClr val="FFFFFF"/>
            </a:solidFill>
            <a:ln w="9525">
              <a:noFill/>
              <a:miter lim="800000"/>
              <a:headEnd/>
              <a:tailEnd/>
            </a:ln>
          </p:spPr>
          <p:txBody>
            <a:bodyPr rot="10800000" wrap="none" anchor="ctr"/>
            <a:lstStyle/>
            <a:p>
              <a:pPr>
                <a:defRPr/>
              </a:pPr>
              <a:endParaRPr lang="en-US">
                <a:cs typeface="+mn-cs"/>
              </a:endParaRPr>
            </a:p>
          </p:txBody>
        </p:sp>
        <p:sp>
          <p:nvSpPr>
            <p:cNvPr id="1047" name="Rectangle 23"/>
            <p:cNvSpPr>
              <a:spLocks noChangeArrowheads="1"/>
            </p:cNvSpPr>
            <p:nvPr/>
          </p:nvSpPr>
          <p:spPr bwMode="ltGray">
            <a:xfrm flipV="1">
              <a:off x="288" y="3072"/>
              <a:ext cx="31680" cy="112"/>
            </a:xfrm>
            <a:prstGeom prst="rect">
              <a:avLst/>
            </a:prstGeom>
            <a:solidFill>
              <a:srgbClr val="0000CC"/>
            </a:solidFill>
            <a:ln w="9525">
              <a:noFill/>
              <a:miter lim="800000"/>
              <a:headEnd/>
              <a:tailEnd/>
            </a:ln>
          </p:spPr>
          <p:txBody>
            <a:bodyPr rot="10800000" wrap="none" anchor="ctr"/>
            <a:lstStyle/>
            <a:p>
              <a:pPr>
                <a:defRPr/>
              </a:pPr>
              <a:endParaRPr lang="en-US">
                <a:cs typeface="+mn-cs"/>
              </a:endParaRPr>
            </a:p>
          </p:txBody>
        </p:sp>
      </p:grpSp>
      <p:pic>
        <p:nvPicPr>
          <p:cNvPr id="1028" name="Picture 7" descr="MASSEY *TV"/>
          <p:cNvPicPr>
            <a:picLocks noChangeAspect="1" noChangeArrowheads="1"/>
          </p:cNvPicPr>
          <p:nvPr/>
        </p:nvPicPr>
        <p:blipFill>
          <a:blip r:embed="rId13"/>
          <a:srcRect/>
          <a:stretch>
            <a:fillRect/>
          </a:stretch>
        </p:blipFill>
        <p:spPr bwMode="auto">
          <a:xfrm>
            <a:off x="44805600" y="668338"/>
            <a:ext cx="5791200" cy="4164012"/>
          </a:xfrm>
          <a:prstGeom prst="rect">
            <a:avLst/>
          </a:prstGeom>
          <a:noFill/>
          <a:ln w="9525">
            <a:noFill/>
            <a:miter lim="800000"/>
            <a:headEnd/>
            <a:tailEnd/>
          </a:ln>
        </p:spPr>
      </p:pic>
      <p:sp>
        <p:nvSpPr>
          <p:cNvPr id="1034" name="Text Box 10"/>
          <p:cNvSpPr txBox="1">
            <a:spLocks noChangeArrowheads="1"/>
          </p:cNvSpPr>
          <p:nvPr/>
        </p:nvSpPr>
        <p:spPr bwMode="auto">
          <a:xfrm>
            <a:off x="1143000" y="3962400"/>
            <a:ext cx="4343400" cy="1754188"/>
          </a:xfrm>
          <a:prstGeom prst="rect">
            <a:avLst/>
          </a:prstGeom>
          <a:noFill/>
          <a:ln w="9525">
            <a:noFill/>
            <a:miter lim="800000"/>
            <a:headEnd/>
            <a:tailEnd/>
          </a:ln>
          <a:effectLst/>
        </p:spPr>
        <p:txBody>
          <a:bodyPr>
            <a:spAutoFit/>
          </a:bodyPr>
          <a:lstStyle/>
          <a:p>
            <a:pPr algn="ctr">
              <a:defRPr/>
            </a:pPr>
            <a:r>
              <a:rPr lang="en-US" sz="6000" dirty="0" err="1">
                <a:latin typeface="VAGRounded BT" pitchFamily="34" charset="0"/>
                <a:cs typeface="+mn-cs"/>
              </a:rPr>
              <a:t>Abstr</a:t>
            </a:r>
            <a:r>
              <a:rPr lang="en-US" sz="6000" dirty="0">
                <a:latin typeface="VAGRounded BT" pitchFamily="34" charset="0"/>
                <a:cs typeface="+mn-cs"/>
              </a:rPr>
              <a:t>. M67</a:t>
            </a:r>
          </a:p>
          <a:p>
            <a:pPr>
              <a:defRPr/>
            </a:pPr>
            <a:endParaRPr lang="en-US" sz="4800" b="1" dirty="0">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806950" rtl="0" eaLnBrk="0" fontAlgn="base" hangingPunct="0">
        <a:spcBef>
          <a:spcPct val="0"/>
        </a:spcBef>
        <a:spcAft>
          <a:spcPct val="0"/>
        </a:spcAft>
        <a:defRPr sz="23100">
          <a:solidFill>
            <a:schemeClr val="tx2"/>
          </a:solidFill>
          <a:latin typeface="+mj-lt"/>
          <a:ea typeface="+mj-ea"/>
          <a:cs typeface="+mj-cs"/>
        </a:defRPr>
      </a:lvl1pPr>
      <a:lvl2pPr algn="ctr" defTabSz="4806950" rtl="0" eaLnBrk="0" fontAlgn="base" hangingPunct="0">
        <a:spcBef>
          <a:spcPct val="0"/>
        </a:spcBef>
        <a:spcAft>
          <a:spcPct val="0"/>
        </a:spcAft>
        <a:defRPr sz="23100">
          <a:solidFill>
            <a:schemeClr val="tx2"/>
          </a:solidFill>
          <a:latin typeface="Arial" charset="0"/>
        </a:defRPr>
      </a:lvl2pPr>
      <a:lvl3pPr algn="ctr" defTabSz="4806950" rtl="0" eaLnBrk="0" fontAlgn="base" hangingPunct="0">
        <a:spcBef>
          <a:spcPct val="0"/>
        </a:spcBef>
        <a:spcAft>
          <a:spcPct val="0"/>
        </a:spcAft>
        <a:defRPr sz="23100">
          <a:solidFill>
            <a:schemeClr val="tx2"/>
          </a:solidFill>
          <a:latin typeface="Arial" charset="0"/>
        </a:defRPr>
      </a:lvl3pPr>
      <a:lvl4pPr algn="ctr" defTabSz="4806950" rtl="0" eaLnBrk="0" fontAlgn="base" hangingPunct="0">
        <a:spcBef>
          <a:spcPct val="0"/>
        </a:spcBef>
        <a:spcAft>
          <a:spcPct val="0"/>
        </a:spcAft>
        <a:defRPr sz="23100">
          <a:solidFill>
            <a:schemeClr val="tx2"/>
          </a:solidFill>
          <a:latin typeface="Arial" charset="0"/>
        </a:defRPr>
      </a:lvl4pPr>
      <a:lvl5pPr algn="ctr" defTabSz="4806950" rtl="0" eaLnBrk="0" fontAlgn="base" hangingPunct="0">
        <a:spcBef>
          <a:spcPct val="0"/>
        </a:spcBef>
        <a:spcAft>
          <a:spcPct val="0"/>
        </a:spcAft>
        <a:defRPr sz="23100">
          <a:solidFill>
            <a:schemeClr val="tx2"/>
          </a:solidFill>
          <a:latin typeface="Arial" charset="0"/>
        </a:defRPr>
      </a:lvl5pPr>
      <a:lvl6pPr marL="457200" algn="ctr" defTabSz="4806950" rtl="0" fontAlgn="base">
        <a:spcBef>
          <a:spcPct val="0"/>
        </a:spcBef>
        <a:spcAft>
          <a:spcPct val="0"/>
        </a:spcAft>
        <a:defRPr sz="23100">
          <a:solidFill>
            <a:schemeClr val="tx2"/>
          </a:solidFill>
          <a:latin typeface="Arial" charset="0"/>
        </a:defRPr>
      </a:lvl6pPr>
      <a:lvl7pPr marL="914400" algn="ctr" defTabSz="4806950" rtl="0" fontAlgn="base">
        <a:spcBef>
          <a:spcPct val="0"/>
        </a:spcBef>
        <a:spcAft>
          <a:spcPct val="0"/>
        </a:spcAft>
        <a:defRPr sz="23100">
          <a:solidFill>
            <a:schemeClr val="tx2"/>
          </a:solidFill>
          <a:latin typeface="Arial" charset="0"/>
        </a:defRPr>
      </a:lvl7pPr>
      <a:lvl8pPr marL="1371600" algn="ctr" defTabSz="4806950" rtl="0" fontAlgn="base">
        <a:spcBef>
          <a:spcPct val="0"/>
        </a:spcBef>
        <a:spcAft>
          <a:spcPct val="0"/>
        </a:spcAft>
        <a:defRPr sz="23100">
          <a:solidFill>
            <a:schemeClr val="tx2"/>
          </a:solidFill>
          <a:latin typeface="Arial" charset="0"/>
        </a:defRPr>
      </a:lvl8pPr>
      <a:lvl9pPr marL="1828800" algn="ctr" defTabSz="4806950" rtl="0" fontAlgn="base">
        <a:spcBef>
          <a:spcPct val="0"/>
        </a:spcBef>
        <a:spcAft>
          <a:spcPct val="0"/>
        </a:spcAft>
        <a:defRPr sz="23100">
          <a:solidFill>
            <a:schemeClr val="tx2"/>
          </a:solidFill>
          <a:latin typeface="Arial" charset="0"/>
        </a:defRPr>
      </a:lvl9pPr>
    </p:titleStyle>
    <p:bodyStyle>
      <a:lvl1pPr marL="1801813" indent="-1801813" algn="l" defTabSz="4806950" rtl="0" eaLnBrk="0" fontAlgn="base" hangingPunct="0">
        <a:spcBef>
          <a:spcPct val="20000"/>
        </a:spcBef>
        <a:spcAft>
          <a:spcPct val="0"/>
        </a:spcAft>
        <a:buChar char="•"/>
        <a:defRPr sz="16800">
          <a:solidFill>
            <a:schemeClr val="tx1"/>
          </a:solidFill>
          <a:latin typeface="+mn-lt"/>
          <a:ea typeface="+mn-ea"/>
          <a:cs typeface="+mn-cs"/>
        </a:defRPr>
      </a:lvl1pPr>
      <a:lvl2pPr marL="3903663" indent="-1498600" algn="l" defTabSz="4806950" rtl="0" eaLnBrk="0" fontAlgn="base" hangingPunct="0">
        <a:spcBef>
          <a:spcPct val="20000"/>
        </a:spcBef>
        <a:spcAft>
          <a:spcPct val="0"/>
        </a:spcAft>
        <a:buChar char="–"/>
        <a:defRPr sz="14700">
          <a:solidFill>
            <a:schemeClr val="tx1"/>
          </a:solidFill>
          <a:latin typeface="+mn-lt"/>
        </a:defRPr>
      </a:lvl2pPr>
      <a:lvl3pPr marL="6007100" indent="-1200150" algn="l" defTabSz="4806950" rtl="0" eaLnBrk="0" fontAlgn="base" hangingPunct="0">
        <a:spcBef>
          <a:spcPct val="20000"/>
        </a:spcBef>
        <a:spcAft>
          <a:spcPct val="0"/>
        </a:spcAft>
        <a:buChar char="•"/>
        <a:defRPr sz="12700">
          <a:solidFill>
            <a:schemeClr val="tx1"/>
          </a:solidFill>
          <a:latin typeface="+mn-lt"/>
        </a:defRPr>
      </a:lvl3pPr>
      <a:lvl4pPr marL="8412163" indent="-1200150" algn="l" defTabSz="4806950" rtl="0" eaLnBrk="0" fontAlgn="base" hangingPunct="0">
        <a:spcBef>
          <a:spcPct val="20000"/>
        </a:spcBef>
        <a:spcAft>
          <a:spcPct val="0"/>
        </a:spcAft>
        <a:buChar char="–"/>
        <a:defRPr sz="10400">
          <a:solidFill>
            <a:schemeClr val="tx1"/>
          </a:solidFill>
          <a:latin typeface="+mn-lt"/>
        </a:defRPr>
      </a:lvl4pPr>
      <a:lvl5pPr marL="10817225" indent="-1203325" algn="l" defTabSz="4806950" rtl="0" eaLnBrk="0" fontAlgn="base" hangingPunct="0">
        <a:spcBef>
          <a:spcPct val="20000"/>
        </a:spcBef>
        <a:spcAft>
          <a:spcPct val="0"/>
        </a:spcAft>
        <a:buChar char="»"/>
        <a:defRPr sz="10400">
          <a:solidFill>
            <a:schemeClr val="tx1"/>
          </a:solidFill>
          <a:latin typeface="+mn-lt"/>
        </a:defRPr>
      </a:lvl5pPr>
      <a:lvl6pPr marL="11274425" indent="-1203325" algn="l" defTabSz="4806950" rtl="0" fontAlgn="base">
        <a:spcBef>
          <a:spcPct val="20000"/>
        </a:spcBef>
        <a:spcAft>
          <a:spcPct val="0"/>
        </a:spcAft>
        <a:buChar char="»"/>
        <a:defRPr sz="10400">
          <a:solidFill>
            <a:schemeClr val="tx1"/>
          </a:solidFill>
          <a:latin typeface="+mn-lt"/>
        </a:defRPr>
      </a:lvl6pPr>
      <a:lvl7pPr marL="11731625" indent="-1203325" algn="l" defTabSz="4806950" rtl="0" fontAlgn="base">
        <a:spcBef>
          <a:spcPct val="20000"/>
        </a:spcBef>
        <a:spcAft>
          <a:spcPct val="0"/>
        </a:spcAft>
        <a:buChar char="»"/>
        <a:defRPr sz="10400">
          <a:solidFill>
            <a:schemeClr val="tx1"/>
          </a:solidFill>
          <a:latin typeface="+mn-lt"/>
        </a:defRPr>
      </a:lvl7pPr>
      <a:lvl8pPr marL="12188825" indent="-1203325" algn="l" defTabSz="4806950" rtl="0" fontAlgn="base">
        <a:spcBef>
          <a:spcPct val="20000"/>
        </a:spcBef>
        <a:spcAft>
          <a:spcPct val="0"/>
        </a:spcAft>
        <a:buChar char="»"/>
        <a:defRPr sz="10400">
          <a:solidFill>
            <a:schemeClr val="tx1"/>
          </a:solidFill>
          <a:latin typeface="+mn-lt"/>
        </a:defRPr>
      </a:lvl8pPr>
      <a:lvl9pPr marL="12646025" indent="-1203325" algn="l" defTabSz="4806950" rtl="0" fontAlgn="base">
        <a:spcBef>
          <a:spcPct val="20000"/>
        </a:spcBef>
        <a:spcAft>
          <a:spcPct val="0"/>
        </a:spcAft>
        <a:buChar char="»"/>
        <a:defRPr sz="10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82" name="Text Box 2368"/>
          <p:cNvSpPr txBox="1">
            <a:spLocks noChangeArrowheads="1"/>
          </p:cNvSpPr>
          <p:nvPr/>
        </p:nvSpPr>
        <p:spPr bwMode="auto">
          <a:xfrm>
            <a:off x="34594800" y="23622000"/>
            <a:ext cx="15925800" cy="5908675"/>
          </a:xfrm>
          <a:prstGeom prst="rect">
            <a:avLst/>
          </a:prstGeom>
          <a:solidFill>
            <a:srgbClr val="CCECFF"/>
          </a:solidFill>
          <a:ln w="9525">
            <a:noFill/>
            <a:miter lim="800000"/>
            <a:headEnd/>
            <a:tailEnd/>
          </a:ln>
        </p:spPr>
        <p:txBody>
          <a:bodyPr lIns="457200" tIns="457200" rIns="457200" bIns="457200">
            <a:spAutoFit/>
          </a:bodyPr>
          <a:lstStyle/>
          <a:p>
            <a:pPr marL="457200" indent="-457200" algn="ctr">
              <a:spcBef>
                <a:spcPct val="100000"/>
              </a:spcBef>
            </a:pPr>
            <a:r>
              <a:rPr lang="en-US" sz="4400">
                <a:solidFill>
                  <a:srgbClr val="0000FF"/>
                </a:solidFill>
                <a:latin typeface="VAGRounded BT" pitchFamily="34" charset="0"/>
              </a:rPr>
              <a:t>CONCLUSIONS</a:t>
            </a:r>
          </a:p>
          <a:p>
            <a:pPr marL="457200" indent="-457200">
              <a:spcBef>
                <a:spcPct val="50000"/>
              </a:spcBef>
            </a:pPr>
            <a:r>
              <a:rPr lang="en-US" sz="3600">
                <a:latin typeface="VAGRounded BT" pitchFamily="34" charset="0"/>
              </a:rPr>
              <a:t>	Breeding companies are continuing to adapt their protocols and young bull buying criteria accordingly. All of this has led a higher emphasis of marketing young bulls and to an increase in the use of young bulls in the United States. Simulation studies indicate that even more young bull should be used to optimize genetic gains. Similarly, use of heifers instead of cows as bull dams is recommended.  </a:t>
            </a:r>
          </a:p>
        </p:txBody>
      </p:sp>
      <p:sp>
        <p:nvSpPr>
          <p:cNvPr id="14383" name="Text Box 4883"/>
          <p:cNvSpPr txBox="1">
            <a:spLocks noChangeArrowheads="1"/>
          </p:cNvSpPr>
          <p:nvPr/>
        </p:nvSpPr>
        <p:spPr bwMode="auto">
          <a:xfrm>
            <a:off x="34594800" y="6248400"/>
            <a:ext cx="15925800" cy="16046450"/>
          </a:xfrm>
          <a:prstGeom prst="rect">
            <a:avLst/>
          </a:prstGeom>
          <a:solidFill>
            <a:srgbClr val="CCECFF"/>
          </a:solidFill>
          <a:ln w="9525">
            <a:noFill/>
            <a:miter lim="800000"/>
            <a:headEnd/>
            <a:tailEnd/>
          </a:ln>
        </p:spPr>
        <p:txBody>
          <a:bodyPr lIns="457200" tIns="457200" rIns="457200" bIns="457200">
            <a:spAutoFit/>
          </a:bodyPr>
          <a:lstStyle/>
          <a:p>
            <a:pPr marL="457200" indent="-457200" algn="ctr">
              <a:spcBef>
                <a:spcPts val="2400"/>
              </a:spcBef>
              <a:buClr>
                <a:schemeClr val="tx2"/>
              </a:buClr>
            </a:pPr>
            <a:r>
              <a:rPr lang="en-US" sz="4400">
                <a:solidFill>
                  <a:srgbClr val="0000FF"/>
                </a:solidFill>
                <a:latin typeface="VAGRounded BT" pitchFamily="34" charset="0"/>
              </a:rPr>
              <a:t>DISCUSSION</a:t>
            </a:r>
          </a:p>
          <a:p>
            <a:pPr marL="457200" indent="-457200">
              <a:spcBef>
                <a:spcPts val="1800"/>
              </a:spcBef>
              <a:buClr>
                <a:schemeClr val="tx2"/>
              </a:buClr>
              <a:buFont typeface="Arial" charset="0"/>
              <a:buChar char="●"/>
            </a:pPr>
            <a:r>
              <a:rPr lang="en-US" sz="3600">
                <a:latin typeface="VAGRounded BT" pitchFamily="34" charset="0"/>
              </a:rPr>
              <a:t>There was an increased use of young sire semen for Holsteins and Jerseys between 2006 and 2010, with the Holsteins having the largest increase at 13 percentage units. This was an expected result due do the larger gains in genomics for the Holstein breed. Brown Swiss did not show much change, probably due to the lower gains in reliability from genomics.</a:t>
            </a:r>
          </a:p>
          <a:p>
            <a:pPr marL="457200" indent="-457200">
              <a:spcBef>
                <a:spcPts val="1800"/>
              </a:spcBef>
              <a:buClr>
                <a:schemeClr val="tx2"/>
              </a:buClr>
              <a:buFont typeface="Arial" charset="0"/>
              <a:buChar char="●"/>
            </a:pPr>
            <a:r>
              <a:rPr lang="en-US" sz="3600">
                <a:latin typeface="VAGRounded BT" pitchFamily="34" charset="0"/>
              </a:rPr>
              <a:t>Older sires remained constant across time ranging from 14-19% for Holsteins, 16-24% for Jerseys, and 28-35% for Brown Swiss.</a:t>
            </a:r>
          </a:p>
          <a:p>
            <a:pPr marL="457200" indent="-457200">
              <a:spcBef>
                <a:spcPts val="1800"/>
              </a:spcBef>
              <a:buClr>
                <a:schemeClr val="tx2"/>
              </a:buClr>
              <a:buFont typeface="Arial" charset="0"/>
              <a:buChar char="●"/>
            </a:pPr>
            <a:r>
              <a:rPr lang="en-US" sz="3600">
                <a:latin typeface="VAGRounded BT" pitchFamily="34" charset="0"/>
              </a:rPr>
              <a:t>The first-crop sire group saw the largest reduction for the Holsteins with a decrease of 9 percentage units between 2006 and 2010.</a:t>
            </a:r>
          </a:p>
          <a:p>
            <a:pPr marL="457200" indent="-457200">
              <a:spcBef>
                <a:spcPts val="1800"/>
              </a:spcBef>
              <a:buClr>
                <a:schemeClr val="tx2"/>
              </a:buClr>
              <a:buFont typeface="Arial" charset="0"/>
              <a:buChar char="●"/>
            </a:pPr>
            <a:r>
              <a:rPr lang="en-US" sz="3600">
                <a:latin typeface="VAGRounded BT" pitchFamily="34" charset="0"/>
              </a:rPr>
              <a:t>The percentage of young bulls genotyped increased drastically from 2008 to 2010 and is now above 97% for all 3 breeds.</a:t>
            </a:r>
          </a:p>
          <a:p>
            <a:pPr marL="457200" indent="-457200">
              <a:spcBef>
                <a:spcPts val="1800"/>
              </a:spcBef>
              <a:buClr>
                <a:schemeClr val="tx2"/>
              </a:buClr>
              <a:buFont typeface="Arial" charset="0"/>
              <a:buChar char="●"/>
            </a:pPr>
            <a:r>
              <a:rPr lang="en-US" sz="3600">
                <a:latin typeface="VAGRounded BT" pitchFamily="34" charset="0"/>
              </a:rPr>
              <a:t>The median percentile ranking for  available young bulls rank for $Net Merit was 88%, 82%, and 81% for Holsteins, Jersey and Brown Swiss (the average of proven bulls is 50%) .     </a:t>
            </a:r>
          </a:p>
          <a:p>
            <a:pPr marL="457200" indent="-457200">
              <a:spcBef>
                <a:spcPts val="1800"/>
              </a:spcBef>
              <a:buClr>
                <a:schemeClr val="tx2"/>
              </a:buClr>
              <a:buFont typeface="Arial" charset="0"/>
              <a:buChar char="●"/>
            </a:pPr>
            <a:r>
              <a:rPr lang="en-US" sz="3600">
                <a:latin typeface="VAGRounded BT" pitchFamily="34" charset="0"/>
              </a:rPr>
              <a:t>The proportion of young bulls that are genotyped and then marketed (AI status=G) is 4% for Holstein, 10% for Jersey and 7% for Brown Swiss.</a:t>
            </a:r>
          </a:p>
          <a:p>
            <a:pPr marL="457200" indent="-457200">
              <a:spcBef>
                <a:spcPts val="1800"/>
              </a:spcBef>
              <a:buClr>
                <a:schemeClr val="tx2"/>
              </a:buClr>
              <a:buFont typeface="Arial" charset="0"/>
              <a:buChar char="●"/>
            </a:pPr>
            <a:r>
              <a:rPr lang="en-US" sz="3600">
                <a:latin typeface="VAGRounded BT" pitchFamily="34" charset="0"/>
              </a:rPr>
              <a:t>The progress per generation based on the simulation was 0.23 before genomics for the Holsteins  and was 0.43 after genomics (with the use of 95% young bulls).</a:t>
            </a:r>
          </a:p>
          <a:p>
            <a:pPr marL="457200" indent="-457200">
              <a:spcBef>
                <a:spcPts val="1800"/>
              </a:spcBef>
              <a:buClr>
                <a:schemeClr val="tx2"/>
              </a:buClr>
              <a:buFont typeface="Arial" charset="0"/>
              <a:buChar char="●"/>
            </a:pPr>
            <a:r>
              <a:rPr lang="en-US" sz="3600">
                <a:latin typeface="VAGRounded BT" pitchFamily="34" charset="0"/>
              </a:rPr>
              <a:t>The simulation showed that the optimum use of young sire semen was above 95% for Holsteins, Brown Swiss, and Jersey.</a:t>
            </a:r>
          </a:p>
        </p:txBody>
      </p:sp>
      <p:sp>
        <p:nvSpPr>
          <p:cNvPr id="14384" name="Text Box 4883"/>
          <p:cNvSpPr txBox="1">
            <a:spLocks noChangeArrowheads="1"/>
          </p:cNvSpPr>
          <p:nvPr/>
        </p:nvSpPr>
        <p:spPr bwMode="auto">
          <a:xfrm>
            <a:off x="685800" y="6248400"/>
            <a:ext cx="15925800" cy="7305675"/>
          </a:xfrm>
          <a:prstGeom prst="rect">
            <a:avLst/>
          </a:prstGeom>
          <a:solidFill>
            <a:srgbClr val="CCECFF"/>
          </a:solidFill>
          <a:ln w="9525">
            <a:noFill/>
            <a:miter lim="800000"/>
            <a:headEnd/>
            <a:tailEnd/>
          </a:ln>
        </p:spPr>
        <p:txBody>
          <a:bodyPr lIns="457200" tIns="457200" rIns="457200" bIns="457200">
            <a:spAutoFit/>
          </a:bodyPr>
          <a:lstStyle/>
          <a:p>
            <a:pPr marL="457200" indent="-457200" algn="ctr">
              <a:spcBef>
                <a:spcPts val="2400"/>
              </a:spcBef>
            </a:pPr>
            <a:r>
              <a:rPr lang="en-US" sz="4400">
                <a:solidFill>
                  <a:srgbClr val="0000FF"/>
                </a:solidFill>
                <a:latin typeface="VAGRounded BT" pitchFamily="34" charset="0"/>
              </a:rPr>
              <a:t>INTRODUCTION</a:t>
            </a:r>
          </a:p>
          <a:p>
            <a:pPr marL="457200" indent="-457200">
              <a:spcBef>
                <a:spcPts val="1800"/>
              </a:spcBef>
            </a:pPr>
            <a:r>
              <a:rPr lang="en-US" sz="3600">
                <a:latin typeface="VAGRounded BT" pitchFamily="34" charset="0"/>
              </a:rPr>
              <a:t>The implementation of genomic evaluations has increased the reliability of genetic evaluations.  Current gains in reliability (%) due to genomic for young bulls for production traits are 33, 22, and 14 resulting in reliabilities 73, 62, and  53 of  for Holsteins, Jerseys, and Brown Swiss, respectively. A genomically tested young bull has about the same reliability as a proven bull did previously.  This may cause heaver use of young bull semen because producers can use them with more confidence. Higher use of young sires and higher selection intensity on parents of bulls (due to genomic selection) would also increase the genetic gains.</a:t>
            </a:r>
          </a:p>
        </p:txBody>
      </p:sp>
      <p:sp>
        <p:nvSpPr>
          <p:cNvPr id="2371" name="Rectangle 5379"/>
          <p:cNvSpPr>
            <a:spLocks noChangeArrowheads="1"/>
          </p:cNvSpPr>
          <p:nvPr/>
        </p:nvSpPr>
        <p:spPr bwMode="auto">
          <a:xfrm>
            <a:off x="17145000" y="6248400"/>
            <a:ext cx="16916400" cy="31623000"/>
          </a:xfrm>
          <a:prstGeom prst="rect">
            <a:avLst/>
          </a:prstGeom>
          <a:solidFill>
            <a:srgbClr val="CCECFF"/>
          </a:solidFill>
          <a:ln w="9525">
            <a:noFill/>
            <a:miter lim="800000"/>
            <a:headEnd/>
            <a:tailEnd/>
          </a:ln>
        </p:spPr>
        <p:txBody>
          <a:bodyPr lIns="457200" tIns="457200" rIns="457200" bIns="457200">
            <a:spAutoFit/>
          </a:bodyPr>
          <a:lstStyle/>
          <a:p>
            <a:pPr marL="53975" indent="-53975" algn="ctr">
              <a:spcBef>
                <a:spcPts val="2400"/>
              </a:spcBef>
              <a:defRPr/>
            </a:pPr>
            <a:r>
              <a:rPr lang="en-US" sz="4400" dirty="0">
                <a:solidFill>
                  <a:srgbClr val="0000FF"/>
                </a:solidFill>
                <a:latin typeface="VAGRounded BT" pitchFamily="34" charset="0"/>
                <a:cs typeface="+mn-cs"/>
              </a:rPr>
              <a:t>RESULTS</a:t>
            </a:r>
            <a:endParaRPr lang="en-US" sz="3600" dirty="0">
              <a:solidFill>
                <a:srgbClr val="0033CC"/>
              </a:solidFill>
              <a:latin typeface="VAGRounded BT" pitchFamily="34" charset="0"/>
              <a:cs typeface="+mn-cs"/>
            </a:endParaRPr>
          </a:p>
          <a:p>
            <a:pPr marL="53975" indent="-53975" algn="ctr">
              <a:spcBef>
                <a:spcPts val="2400"/>
              </a:spcBef>
              <a:defRPr/>
            </a:pPr>
            <a:r>
              <a:rPr lang="en-US" sz="3600" dirty="0">
                <a:solidFill>
                  <a:srgbClr val="0000FF"/>
                </a:solidFill>
                <a:latin typeface="VAGRounded BT" pitchFamily="34" charset="0"/>
                <a:cs typeface="+mn-cs"/>
              </a:rPr>
              <a:t>Percentage of inseminations by breeding year, service sire age, and breed</a:t>
            </a:r>
          </a:p>
          <a:p>
            <a:pPr marL="457200" indent="-457200">
              <a:spcBef>
                <a:spcPct val="50000"/>
              </a:spcBef>
              <a:buClr>
                <a:srgbClr val="0000FF"/>
              </a:buClr>
              <a:buFont typeface="Arial" pitchFamily="34" charset="0"/>
              <a:buChar char="●"/>
              <a:defRPr/>
            </a:pPr>
            <a:r>
              <a:rPr lang="en-US" sz="3600" dirty="0">
                <a:latin typeface="VAGRounded BT" pitchFamily="34" charset="0"/>
                <a:cs typeface="+mn-cs"/>
              </a:rPr>
              <a:t>Holstein</a:t>
            </a: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r>
              <a:rPr lang="en-US" sz="3600" dirty="0">
                <a:latin typeface="VAGRounded BT" pitchFamily="34" charset="0"/>
                <a:cs typeface="+mn-cs"/>
              </a:rPr>
              <a:t>Jersey</a:t>
            </a: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457200" indent="-457200">
              <a:spcBef>
                <a:spcPct val="50000"/>
              </a:spcBef>
              <a:buClr>
                <a:srgbClr val="0000FF"/>
              </a:buClr>
              <a:defRPr/>
            </a:pPr>
            <a:endParaRPr lang="en-US" sz="3600" dirty="0">
              <a:latin typeface="VAGRounded BT" pitchFamily="34" charset="0"/>
              <a:cs typeface="+mn-cs"/>
            </a:endParaRPr>
          </a:p>
          <a:p>
            <a:pPr marL="457200" indent="-457200">
              <a:spcBef>
                <a:spcPts val="0"/>
              </a:spcBef>
              <a:buClr>
                <a:srgbClr val="0000FF"/>
              </a:buClr>
              <a:defRPr/>
            </a:pPr>
            <a:endParaRPr lang="en-US" sz="3600" dirty="0">
              <a:latin typeface="VAGRounded BT" pitchFamily="34" charset="0"/>
              <a:cs typeface="+mn-cs"/>
            </a:endParaRPr>
          </a:p>
          <a:p>
            <a:pPr marL="457200" indent="-457200">
              <a:spcBef>
                <a:spcPts val="0"/>
              </a:spcBef>
              <a:buClr>
                <a:srgbClr val="0000FF"/>
              </a:buClr>
              <a:buFont typeface="Arial" pitchFamily="34" charset="0"/>
              <a:buChar char="●"/>
              <a:defRPr/>
            </a:pPr>
            <a:r>
              <a:rPr lang="en-US" sz="3600" dirty="0">
                <a:latin typeface="VAGRounded BT" pitchFamily="34" charset="0"/>
                <a:cs typeface="+mn-cs"/>
              </a:rPr>
              <a:t>Brown Swiss</a:t>
            </a:r>
          </a:p>
          <a:p>
            <a:pPr marL="457200" indent="-457200">
              <a:spcBef>
                <a:spcPct val="50000"/>
              </a:spcBef>
              <a:buClr>
                <a:srgbClr val="0000FF"/>
              </a:buClr>
              <a:buFont typeface="Arial" pitchFamily="34" charset="0"/>
              <a:buChar char="●"/>
              <a:defRPr/>
            </a:pPr>
            <a:endParaRPr lang="en-US" sz="3600" dirty="0">
              <a:latin typeface="VAGRounded BT" pitchFamily="34" charset="0"/>
              <a:cs typeface="+mn-cs"/>
            </a:endParaRPr>
          </a:p>
          <a:p>
            <a:pPr marL="53975" indent="-53975" algn="ctr">
              <a:spcBef>
                <a:spcPct val="50000"/>
              </a:spcBef>
              <a:defRPr/>
            </a:pPr>
            <a:endParaRPr lang="en-US" sz="4000" dirty="0">
              <a:solidFill>
                <a:srgbClr val="0033CC"/>
              </a:solidFill>
              <a:cs typeface="+mn-cs"/>
            </a:endParaRPr>
          </a:p>
          <a:p>
            <a:pPr marL="53975" indent="-53975" algn="ctr">
              <a:spcBef>
                <a:spcPct val="50000"/>
              </a:spcBef>
              <a:defRPr/>
            </a:pPr>
            <a:endParaRPr lang="en-US" sz="4000" dirty="0">
              <a:solidFill>
                <a:srgbClr val="0033CC"/>
              </a:solidFill>
              <a:cs typeface="+mn-cs"/>
            </a:endParaRPr>
          </a:p>
          <a:p>
            <a:pPr marL="53975" indent="-53975" algn="ctr">
              <a:spcBef>
                <a:spcPct val="50000"/>
              </a:spcBef>
              <a:defRPr/>
            </a:pPr>
            <a:endParaRPr lang="en-US" sz="4000" dirty="0">
              <a:solidFill>
                <a:srgbClr val="0033CC"/>
              </a:solidFill>
              <a:cs typeface="+mn-cs"/>
            </a:endParaRPr>
          </a:p>
          <a:p>
            <a:pPr marL="53975" indent="-53975" algn="ctr">
              <a:spcBef>
                <a:spcPct val="50000"/>
              </a:spcBef>
              <a:defRPr/>
            </a:pPr>
            <a:endParaRPr lang="en-US" sz="4000" dirty="0">
              <a:solidFill>
                <a:srgbClr val="0033CC"/>
              </a:solidFill>
              <a:cs typeface="+mn-cs"/>
            </a:endParaRPr>
          </a:p>
          <a:p>
            <a:pPr marL="53975" indent="-53975" algn="ctr">
              <a:spcBef>
                <a:spcPct val="50000"/>
              </a:spcBef>
              <a:defRPr/>
            </a:pPr>
            <a:endParaRPr lang="en-US" sz="4000" dirty="0">
              <a:solidFill>
                <a:srgbClr val="0033CC"/>
              </a:solidFill>
              <a:cs typeface="+mn-cs"/>
            </a:endParaRPr>
          </a:p>
          <a:p>
            <a:pPr marL="53975" indent="-53975" algn="ctr">
              <a:spcBef>
                <a:spcPct val="50000"/>
              </a:spcBef>
              <a:defRPr/>
            </a:pPr>
            <a:endParaRPr lang="en-US" sz="4000" dirty="0">
              <a:solidFill>
                <a:srgbClr val="0033CC"/>
              </a:solidFill>
              <a:cs typeface="+mn-cs"/>
            </a:endParaRPr>
          </a:p>
          <a:p>
            <a:pPr algn="ctr">
              <a:spcBef>
                <a:spcPts val="3000"/>
              </a:spcBef>
              <a:defRPr/>
            </a:pPr>
            <a:r>
              <a:rPr lang="en-US" sz="3600" dirty="0">
                <a:solidFill>
                  <a:srgbClr val="0000FF"/>
                </a:solidFill>
                <a:latin typeface="VAGRounded BT" pitchFamily="34" charset="0"/>
                <a:cs typeface="+mn-cs"/>
              </a:rPr>
              <a:t>Percentage of young bulls (age 0.8-3.9) that were genotyped                  by year and breed</a:t>
            </a:r>
          </a:p>
          <a:p>
            <a:pPr algn="ctr">
              <a:spcBef>
                <a:spcPts val="3000"/>
              </a:spcBef>
              <a:defRPr/>
            </a:pPr>
            <a:endParaRPr lang="en-US" sz="3600" dirty="0">
              <a:solidFill>
                <a:srgbClr val="0000FF"/>
              </a:solidFill>
              <a:latin typeface="VAGRounded BT" pitchFamily="34" charset="0"/>
              <a:cs typeface="+mn-cs"/>
            </a:endParaRPr>
          </a:p>
          <a:p>
            <a:pPr algn="ctr">
              <a:spcBef>
                <a:spcPts val="3000"/>
              </a:spcBef>
              <a:defRPr/>
            </a:pPr>
            <a:endParaRPr lang="en-US" sz="3600" dirty="0">
              <a:solidFill>
                <a:srgbClr val="0000FF"/>
              </a:solidFill>
              <a:latin typeface="VAGRounded BT" pitchFamily="34" charset="0"/>
              <a:cs typeface="+mn-cs"/>
            </a:endParaRPr>
          </a:p>
          <a:p>
            <a:pPr algn="ctr">
              <a:spcBef>
                <a:spcPts val="3000"/>
              </a:spcBef>
              <a:defRPr/>
            </a:pPr>
            <a:endParaRPr lang="en-US" sz="3600" dirty="0">
              <a:solidFill>
                <a:srgbClr val="0000FF"/>
              </a:solidFill>
              <a:latin typeface="VAGRounded BT" pitchFamily="34" charset="0"/>
              <a:cs typeface="+mn-cs"/>
            </a:endParaRPr>
          </a:p>
          <a:p>
            <a:pPr marL="53975" indent="-53975" algn="ctr">
              <a:spcBef>
                <a:spcPct val="50000"/>
              </a:spcBef>
              <a:defRPr/>
            </a:pPr>
            <a:endParaRPr lang="en-US" sz="4000" dirty="0">
              <a:solidFill>
                <a:srgbClr val="0033CC"/>
              </a:solidFill>
              <a:cs typeface="+mn-cs"/>
            </a:endParaRPr>
          </a:p>
          <a:p>
            <a:pPr marL="53975" indent="-53975" algn="ctr">
              <a:spcBef>
                <a:spcPct val="50000"/>
              </a:spcBef>
              <a:defRPr/>
            </a:pPr>
            <a:endParaRPr lang="en-US" sz="4000" dirty="0">
              <a:solidFill>
                <a:srgbClr val="0033CC"/>
              </a:solidFill>
              <a:cs typeface="+mn-cs"/>
            </a:endParaRPr>
          </a:p>
          <a:p>
            <a:pPr marL="53975" indent="-53975" algn="ctr">
              <a:spcBef>
                <a:spcPct val="50000"/>
              </a:spcBef>
              <a:defRPr/>
            </a:pPr>
            <a:endParaRPr lang="en-US" sz="4000" dirty="0">
              <a:solidFill>
                <a:srgbClr val="0033CC"/>
              </a:solidFill>
              <a:cs typeface="+mn-cs"/>
            </a:endParaRPr>
          </a:p>
          <a:p>
            <a:pPr marL="53975" indent="-53975" algn="ctr">
              <a:spcBef>
                <a:spcPct val="50000"/>
              </a:spcBef>
              <a:defRPr/>
            </a:pPr>
            <a:endParaRPr lang="en-US" sz="4000" dirty="0">
              <a:solidFill>
                <a:srgbClr val="0033CC"/>
              </a:solidFill>
              <a:cs typeface="+mn-cs"/>
            </a:endParaRPr>
          </a:p>
        </p:txBody>
      </p:sp>
      <p:sp>
        <p:nvSpPr>
          <p:cNvPr id="14386" name="TextBox 15"/>
          <p:cNvSpPr txBox="1">
            <a:spLocks noChangeArrowheads="1"/>
          </p:cNvSpPr>
          <p:nvPr/>
        </p:nvSpPr>
        <p:spPr bwMode="auto">
          <a:xfrm>
            <a:off x="685800" y="13944600"/>
            <a:ext cx="15925800" cy="4787900"/>
          </a:xfrm>
          <a:prstGeom prst="rect">
            <a:avLst/>
          </a:prstGeom>
          <a:solidFill>
            <a:srgbClr val="CCECFF"/>
          </a:solidFill>
          <a:ln w="9525">
            <a:noFill/>
            <a:miter lim="800000"/>
            <a:headEnd/>
            <a:tailEnd/>
          </a:ln>
        </p:spPr>
        <p:txBody>
          <a:bodyPr lIns="457200" tIns="457200" rIns="457200" bIns="457200">
            <a:spAutoFit/>
          </a:bodyPr>
          <a:lstStyle/>
          <a:p>
            <a:pPr marL="457200" indent="-457200" algn="ctr">
              <a:spcBef>
                <a:spcPts val="2400"/>
              </a:spcBef>
            </a:pPr>
            <a:r>
              <a:rPr lang="en-US" sz="4400">
                <a:solidFill>
                  <a:srgbClr val="0000FF"/>
                </a:solidFill>
                <a:latin typeface="VAGRounded BT" pitchFamily="34" charset="0"/>
              </a:rPr>
              <a:t>OBJECTIVES</a:t>
            </a:r>
          </a:p>
          <a:p>
            <a:pPr marL="457200" indent="-457200">
              <a:spcBef>
                <a:spcPts val="1800"/>
              </a:spcBef>
              <a:buClr>
                <a:srgbClr val="0000FF"/>
              </a:buClr>
              <a:buSzPct val="100000"/>
              <a:buFont typeface="Arial" charset="0"/>
              <a:buChar char="●"/>
            </a:pPr>
            <a:r>
              <a:rPr lang="en-US" sz="3600">
                <a:latin typeface="VAGRounded BT" pitchFamily="34" charset="0"/>
              </a:rPr>
              <a:t>To investigate the use of young bulls over the last five years to quantify changes in bull semen use that might be attributed to the advent of genomic evaluations</a:t>
            </a:r>
          </a:p>
          <a:p>
            <a:pPr marL="457200" indent="-457200">
              <a:spcBef>
                <a:spcPts val="1800"/>
              </a:spcBef>
              <a:buClr>
                <a:srgbClr val="0000FF"/>
              </a:buClr>
              <a:buSzPct val="100000"/>
              <a:buFont typeface="Arial" charset="0"/>
              <a:buChar char="●"/>
            </a:pPr>
            <a:r>
              <a:rPr lang="en-US" sz="3600">
                <a:latin typeface="VAGRounded BT" pitchFamily="34" charset="0"/>
              </a:rPr>
              <a:t>To investigate the optimum level of young bull use given the current genomic evaluation situation</a:t>
            </a:r>
          </a:p>
        </p:txBody>
      </p:sp>
      <p:sp>
        <p:nvSpPr>
          <p:cNvPr id="17" name="TextBox 16"/>
          <p:cNvSpPr txBox="1"/>
          <p:nvPr/>
        </p:nvSpPr>
        <p:spPr>
          <a:xfrm>
            <a:off x="685800" y="19202400"/>
            <a:ext cx="15925800" cy="18669000"/>
          </a:xfrm>
          <a:prstGeom prst="rect">
            <a:avLst/>
          </a:prstGeom>
          <a:solidFill>
            <a:srgbClr val="CCECFF"/>
          </a:solidFill>
        </p:spPr>
        <p:txBody>
          <a:bodyPr lIns="457200" tIns="457200" rIns="457200" bIns="457200">
            <a:spAutoFit/>
          </a:bodyPr>
          <a:lstStyle/>
          <a:p>
            <a:pPr marL="457200" indent="-457200" algn="ctr">
              <a:spcBef>
                <a:spcPts val="2400"/>
              </a:spcBef>
              <a:defRPr/>
            </a:pPr>
            <a:r>
              <a:rPr lang="en-US" sz="4400" dirty="0">
                <a:solidFill>
                  <a:srgbClr val="0000FF"/>
                </a:solidFill>
                <a:latin typeface="VAGRounded BT" pitchFamily="34" charset="0"/>
                <a:cs typeface="+mn-cs"/>
              </a:rPr>
              <a:t>MATERIALS AND METHODS</a:t>
            </a:r>
          </a:p>
          <a:p>
            <a:pPr marL="457200" indent="-457200">
              <a:spcBef>
                <a:spcPts val="1800"/>
              </a:spcBef>
              <a:buClr>
                <a:srgbClr val="0000FF"/>
              </a:buClr>
              <a:buFont typeface="Arial" pitchFamily="34" charset="0"/>
              <a:buChar char="●"/>
              <a:defRPr/>
            </a:pPr>
            <a:r>
              <a:rPr lang="en-US" sz="3600" dirty="0">
                <a:latin typeface="VAGRounded BT" pitchFamily="34" charset="0"/>
                <a:cs typeface="+mn-cs"/>
              </a:rPr>
              <a:t>Brown Swiss, Jersey, and Holstein insemination records from January 2006 through December 2010 obtained from the dairy records processing centers  </a:t>
            </a:r>
          </a:p>
          <a:p>
            <a:pPr marL="457200" indent="-457200">
              <a:spcBef>
                <a:spcPts val="1800"/>
              </a:spcBef>
              <a:buClr>
                <a:srgbClr val="0000FF"/>
              </a:buClr>
              <a:buFont typeface="Arial" pitchFamily="34" charset="0"/>
              <a:buChar char="●"/>
              <a:defRPr/>
            </a:pPr>
            <a:r>
              <a:rPr lang="en-US" sz="3600" dirty="0">
                <a:latin typeface="VAGRounded BT" pitchFamily="34" charset="0"/>
                <a:cs typeface="+mn-cs"/>
              </a:rPr>
              <a:t>Service sire age (at time of insemination) included 3 age groups: young (0.8-3.9 yr), first-crop (4.0-7.9 yr) and old (≥8.0 yr)</a:t>
            </a:r>
          </a:p>
          <a:p>
            <a:pPr marL="457200" indent="-457200">
              <a:spcBef>
                <a:spcPts val="1800"/>
              </a:spcBef>
              <a:buClr>
                <a:srgbClr val="0000FF"/>
              </a:buClr>
              <a:buFont typeface="Arial" pitchFamily="34" charset="0"/>
              <a:buChar char="●"/>
              <a:defRPr/>
            </a:pPr>
            <a:r>
              <a:rPr lang="en-US" sz="3600" dirty="0">
                <a:latin typeface="VAGRounded BT" pitchFamily="34" charset="0"/>
                <a:cs typeface="+mn-cs"/>
              </a:rPr>
              <a:t>Genomic status was determined at the time of insemination and the date of genotyping of the bull. Bulls that were genotyped before official releases (April 2008 for Holsteins and Jerseys and August 2008 for Brown Swiss) were set to non-genotyped until the official release.</a:t>
            </a:r>
          </a:p>
          <a:p>
            <a:pPr marL="457200" indent="-457200">
              <a:spcBef>
                <a:spcPts val="1800"/>
              </a:spcBef>
              <a:buClr>
                <a:srgbClr val="0000FF"/>
              </a:buClr>
              <a:buFont typeface="Arial" pitchFamily="34" charset="0"/>
              <a:buChar char="●"/>
              <a:defRPr/>
            </a:pPr>
            <a:r>
              <a:rPr lang="en-US" sz="3600" dirty="0">
                <a:latin typeface="VAGRounded BT" pitchFamily="34" charset="0"/>
                <a:cs typeface="+mn-cs"/>
              </a:rPr>
              <a:t>Net Merit ($) and corresponding percentile ranks were based from the USDA official April 2011 genetic evaluation</a:t>
            </a:r>
          </a:p>
          <a:p>
            <a:pPr marL="457200" indent="-457200">
              <a:spcBef>
                <a:spcPts val="1800"/>
              </a:spcBef>
              <a:buClr>
                <a:srgbClr val="0000FF"/>
              </a:buClr>
              <a:buFont typeface="Arial" pitchFamily="34" charset="0"/>
              <a:buChar char="●"/>
              <a:defRPr/>
            </a:pPr>
            <a:r>
              <a:rPr lang="en-US" sz="3600" dirty="0">
                <a:latin typeface="VAGRounded BT" pitchFamily="34" charset="0"/>
                <a:cs typeface="+mn-cs"/>
              </a:rPr>
              <a:t>A simulation was conducted to determine optimum levels of young bull use. The four pathway method was used which consisted of sire of sire, sire of dam, dam of sire, and dam of dam pathways. The assumptions used were based on data (where available), literature, or in a few cases best guess. Genetic gains by generation interval were compared to identify the optimum level of young bull use. </a:t>
            </a:r>
          </a:p>
          <a:p>
            <a:pPr marL="457200" indent="-457200" algn="ctr">
              <a:spcBef>
                <a:spcPts val="3000"/>
              </a:spcBef>
              <a:buClr>
                <a:srgbClr val="0000FF"/>
              </a:buClr>
              <a:defRPr/>
            </a:pPr>
            <a:r>
              <a:rPr lang="en-US" sz="3600" dirty="0">
                <a:solidFill>
                  <a:srgbClr val="0000FF"/>
                </a:solidFill>
                <a:latin typeface="VAGRounded BT" pitchFamily="34" charset="0"/>
                <a:cs typeface="+mn-cs"/>
              </a:rPr>
              <a:t>Number of Inseminations by breed and year</a:t>
            </a:r>
          </a:p>
          <a:p>
            <a:pPr marL="457200" indent="-457200">
              <a:spcBef>
                <a:spcPts val="1800"/>
              </a:spcBef>
              <a:buClr>
                <a:srgbClr val="0000FF"/>
              </a:buClr>
              <a:buFont typeface="Arial" pitchFamily="34" charset="0"/>
              <a:buChar char="●"/>
              <a:defRPr/>
            </a:pPr>
            <a:endParaRPr lang="en-US" sz="3600" dirty="0">
              <a:latin typeface="VAGRounded BT" pitchFamily="34" charset="0"/>
              <a:cs typeface="+mn-cs"/>
            </a:endParaRPr>
          </a:p>
          <a:p>
            <a:pPr>
              <a:spcBef>
                <a:spcPts val="1800"/>
              </a:spcBef>
              <a:defRPr/>
            </a:pPr>
            <a:endParaRPr lang="en-US" dirty="0">
              <a:cs typeface="+mn-cs"/>
            </a:endParaRPr>
          </a:p>
          <a:p>
            <a:pPr>
              <a:spcBef>
                <a:spcPts val="1800"/>
              </a:spcBef>
              <a:defRPr/>
            </a:pPr>
            <a:endParaRPr lang="en-US" dirty="0">
              <a:cs typeface="+mn-cs"/>
            </a:endParaRPr>
          </a:p>
          <a:p>
            <a:pPr>
              <a:spcBef>
                <a:spcPts val="1800"/>
              </a:spcBef>
              <a:defRPr/>
            </a:pPr>
            <a:endParaRPr lang="en-US" dirty="0">
              <a:cs typeface="+mn-cs"/>
            </a:endParaRPr>
          </a:p>
          <a:p>
            <a:pPr>
              <a:spcBef>
                <a:spcPts val="1800"/>
              </a:spcBef>
              <a:defRPr/>
            </a:pPr>
            <a:endParaRPr lang="en-US" dirty="0">
              <a:cs typeface="+mn-cs"/>
            </a:endParaRPr>
          </a:p>
          <a:p>
            <a:pPr>
              <a:spcBef>
                <a:spcPts val="1800"/>
              </a:spcBef>
              <a:defRPr/>
            </a:pPr>
            <a:endParaRPr lang="en-US" dirty="0">
              <a:cs typeface="+mn-cs"/>
            </a:endParaRPr>
          </a:p>
        </p:txBody>
      </p:sp>
      <p:graphicFrame>
        <p:nvGraphicFramePr>
          <p:cNvPr id="2377" name="Group 329"/>
          <p:cNvGraphicFramePr>
            <a:graphicFrameLocks noGrp="1"/>
          </p:cNvGraphicFramePr>
          <p:nvPr/>
        </p:nvGraphicFramePr>
        <p:xfrm>
          <a:off x="1524000" y="32432625"/>
          <a:ext cx="13792200" cy="4695825"/>
        </p:xfrm>
        <a:graphic>
          <a:graphicData uri="http://schemas.openxmlformats.org/drawingml/2006/table">
            <a:tbl>
              <a:tblPr/>
              <a:tblGrid>
                <a:gridCol w="2872848"/>
                <a:gridCol w="2918352"/>
                <a:gridCol w="3733800"/>
                <a:gridCol w="3581400"/>
                <a:gridCol w="685800"/>
              </a:tblGrid>
              <a:tr h="6381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8000"/>
                          </a:solidFill>
                          <a:effectLst/>
                          <a:latin typeface="VAGRounded BT" pitchFamily="34" charset="0"/>
                        </a:rPr>
                        <a:t>Breed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8000"/>
                          </a:solidFill>
                          <a:effectLst/>
                          <a:latin typeface="VAGRounded BT" pitchFamily="34" charset="0"/>
                        </a:rPr>
                        <a:t>   Holstein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8000"/>
                          </a:solidFill>
                          <a:effectLst/>
                          <a:latin typeface="VAGRounded BT" pitchFamily="34" charset="0"/>
                        </a:rPr>
                        <a:t>           Jersey</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8000"/>
                          </a:solidFill>
                          <a:effectLst/>
                          <a:latin typeface="VAGRounded BT" pitchFamily="34" charset="0"/>
                        </a:rPr>
                        <a:t>      Brown Swiss</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8000"/>
                        </a:solidFill>
                        <a:effectLst/>
                        <a:latin typeface="VAGRounded BT" pitchFamily="34"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5619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8000"/>
                          </a:solidFill>
                          <a:effectLst/>
                          <a:latin typeface="VAGRounded BT" pitchFamily="34" charset="0"/>
                        </a:rPr>
                        <a:t>2006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3,347,933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123,133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22,301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0000"/>
                        </a:solidFill>
                        <a:effectLst/>
                        <a:latin typeface="Arial Rounded MT Bold" pitchFamily="34"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6076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8000"/>
                          </a:solidFill>
                          <a:effectLst/>
                          <a:latin typeface="VAGRounded BT" pitchFamily="34" charset="0"/>
                        </a:rPr>
                        <a:t>2007</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4,125,893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200,756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24,149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0000"/>
                        </a:solidFill>
                        <a:effectLst/>
                        <a:latin typeface="Arial Rounded MT Bold" pitchFamily="34"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57721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8000"/>
                          </a:solidFill>
                          <a:effectLst/>
                          <a:latin typeface="VAGRounded BT" pitchFamily="34" charset="0"/>
                        </a:rPr>
                        <a:t>2008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4,295,390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225,631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24,415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0000"/>
                        </a:solidFill>
                        <a:effectLst/>
                        <a:latin typeface="Arial Rounded MT Bold" pitchFamily="34"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546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8000"/>
                          </a:solidFill>
                          <a:effectLst/>
                          <a:latin typeface="VAGRounded BT" pitchFamily="34" charset="0"/>
                        </a:rPr>
                        <a:t>2009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4,277,897</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250,615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22,860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0000"/>
                        </a:solidFill>
                        <a:effectLst/>
                        <a:latin typeface="Arial Rounded MT Bold" pitchFamily="34"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516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8000"/>
                          </a:solidFill>
                          <a:effectLst/>
                          <a:latin typeface="VAGRounded BT" pitchFamily="34" charset="0"/>
                        </a:rPr>
                        <a:t>2010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4,706,678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279,705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23,094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0000"/>
                        </a:solidFill>
                        <a:effectLst/>
                        <a:latin typeface="Arial Rounded MT Bold" pitchFamily="34"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8556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8000"/>
                          </a:solidFill>
                          <a:effectLst/>
                          <a:latin typeface="VAGRounded BT" pitchFamily="34" charset="0"/>
                        </a:rPr>
                        <a:t>Total</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20,753,791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1,079,840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Arial Rounded MT Bold" pitchFamily="34" charset="0"/>
                        </a:rPr>
                        <a:t>116,819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rgbClr val="000000"/>
                        </a:solidFill>
                        <a:effectLst/>
                        <a:latin typeface="Arial Rounded MT Bold" pitchFamily="34"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14378" name="Chart 10"/>
          <p:cNvGraphicFramePr>
            <a:graphicFrameLocks/>
          </p:cNvGraphicFramePr>
          <p:nvPr/>
        </p:nvGraphicFramePr>
        <p:xfrm>
          <a:off x="18059400" y="9144000"/>
          <a:ext cx="15087600" cy="5791200"/>
        </p:xfrm>
        <a:graphic>
          <a:graphicData uri="http://schemas.openxmlformats.org/presentationml/2006/ole">
            <p:oleObj spid="_x0000_s14378" name="Chart" r:id="rId3" imgW="15088908" imgH="5791702" progId="Excel.Chart.8">
              <p:embed/>
            </p:oleObj>
          </a:graphicData>
        </a:graphic>
      </p:graphicFrame>
      <p:graphicFrame>
        <p:nvGraphicFramePr>
          <p:cNvPr id="14379" name="Chart 11"/>
          <p:cNvGraphicFramePr>
            <a:graphicFrameLocks/>
          </p:cNvGraphicFramePr>
          <p:nvPr/>
        </p:nvGraphicFramePr>
        <p:xfrm>
          <a:off x="18059400" y="15773400"/>
          <a:ext cx="15087600" cy="5791200"/>
        </p:xfrm>
        <a:graphic>
          <a:graphicData uri="http://schemas.openxmlformats.org/presentationml/2006/ole">
            <p:oleObj spid="_x0000_s14379" r:id="rId4" imgW="15088908" imgH="5791702" progId="Excel.Chart.8">
              <p:embed/>
            </p:oleObj>
          </a:graphicData>
        </a:graphic>
      </p:graphicFrame>
      <p:graphicFrame>
        <p:nvGraphicFramePr>
          <p:cNvPr id="14380" name="Chart 12"/>
          <p:cNvGraphicFramePr>
            <a:graphicFrameLocks/>
          </p:cNvGraphicFramePr>
          <p:nvPr/>
        </p:nvGraphicFramePr>
        <p:xfrm>
          <a:off x="18059400" y="22631400"/>
          <a:ext cx="15087600" cy="5715000"/>
        </p:xfrm>
        <a:graphic>
          <a:graphicData uri="http://schemas.openxmlformats.org/presentationml/2006/ole">
            <p:oleObj spid="_x0000_s14380" r:id="rId5" imgW="15088908" imgH="5712447" progId="Excel.Chart.8">
              <p:embed/>
            </p:oleObj>
          </a:graphicData>
        </a:graphic>
      </p:graphicFrame>
      <p:graphicFrame>
        <p:nvGraphicFramePr>
          <p:cNvPr id="14381" name="Object 322"/>
          <p:cNvGraphicFramePr>
            <a:graphicFrameLocks noChangeAspect="1"/>
          </p:cNvGraphicFramePr>
          <p:nvPr/>
        </p:nvGraphicFramePr>
        <p:xfrm>
          <a:off x="18059400" y="30403800"/>
          <a:ext cx="15071725" cy="6781800"/>
        </p:xfrm>
        <a:graphic>
          <a:graphicData uri="http://schemas.openxmlformats.org/presentationml/2006/ole">
            <p:oleObj spid="_x0000_s14381" r:id="rId6" imgW="15070618" imgH="6779340" progId="Excel.Chart.8">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hdnposter02">
  <a:themeElements>
    <a:clrScheme name="">
      <a:dk1>
        <a:srgbClr val="000000"/>
      </a:dk1>
      <a:lt1>
        <a:srgbClr val="FFFFFF"/>
      </a:lt1>
      <a:dk2>
        <a:srgbClr val="0033CC"/>
      </a:dk2>
      <a:lt2>
        <a:srgbClr val="808080"/>
      </a:lt2>
      <a:accent1>
        <a:srgbClr val="0099FF"/>
      </a:accent1>
      <a:accent2>
        <a:srgbClr val="FF0000"/>
      </a:accent2>
      <a:accent3>
        <a:srgbClr val="FFFFFF"/>
      </a:accent3>
      <a:accent4>
        <a:srgbClr val="000000"/>
      </a:accent4>
      <a:accent5>
        <a:srgbClr val="AACAFF"/>
      </a:accent5>
      <a:accent6>
        <a:srgbClr val="E70000"/>
      </a:accent6>
      <a:hlink>
        <a:srgbClr val="CCCCFF"/>
      </a:hlink>
      <a:folHlink>
        <a:srgbClr val="B2B2B2"/>
      </a:folHlink>
    </a:clrScheme>
    <a:fontScheme name="hdnposter0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hdnposter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hdnposter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hdnposter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hdnposter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hdnposter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hdnposter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hdnposter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Settings\jana\Application Data\Microsoft\Templates\aipl04.pot</Template>
  <TotalTime>33411</TotalTime>
  <Words>678</Words>
  <Application>Microsoft Office PowerPoint</Application>
  <PresentationFormat>Custom</PresentationFormat>
  <Paragraphs>88</Paragraphs>
  <Slides>1</Slides>
  <Notes>0</Notes>
  <HiddenSlides>0</HiddenSlides>
  <MMClips>0</MMClips>
  <ScaleCrop>false</ScaleCrop>
  <HeadingPairs>
    <vt:vector size="8" baseType="variant">
      <vt:variant>
        <vt:lpstr>Fonts Used</vt:lpstr>
      </vt:variant>
      <vt:variant>
        <vt:i4>5</vt:i4>
      </vt:variant>
      <vt:variant>
        <vt:lpstr>Design Template</vt:lpstr>
      </vt:variant>
      <vt:variant>
        <vt:i4>1</vt:i4>
      </vt:variant>
      <vt:variant>
        <vt:lpstr>Embedded OLE Servers</vt:lpstr>
      </vt:variant>
      <vt:variant>
        <vt:i4>2</vt:i4>
      </vt:variant>
      <vt:variant>
        <vt:lpstr>Slide Titles</vt:lpstr>
      </vt:variant>
      <vt:variant>
        <vt:i4>1</vt:i4>
      </vt:variant>
    </vt:vector>
  </HeadingPairs>
  <TitlesOfParts>
    <vt:vector size="9" baseType="lpstr">
      <vt:lpstr>Arial</vt:lpstr>
      <vt:lpstr>Calibri</vt:lpstr>
      <vt:lpstr>VAGRounded BT</vt:lpstr>
      <vt:lpstr>Times New Roman</vt:lpstr>
      <vt:lpstr>Arial Rounded MT Bold</vt:lpstr>
      <vt:lpstr>hdnposter02</vt:lpstr>
      <vt:lpstr>Chart</vt:lpstr>
      <vt:lpstr>Microsoft Excel Chart</vt:lpstr>
      <vt:lpstr>Slide 1</vt:lpstr>
    </vt:vector>
  </TitlesOfParts>
  <Company>AIPL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jana</dc:creator>
  <cp:lastModifiedBy>kmolson</cp:lastModifiedBy>
  <cp:revision>645</cp:revision>
  <dcterms:created xsi:type="dcterms:W3CDTF">2004-07-06T18:18:05Z</dcterms:created>
  <dcterms:modified xsi:type="dcterms:W3CDTF">2011-07-07T13:56:23Z</dcterms:modified>
</cp:coreProperties>
</file>