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3" r:id="rId4"/>
    <p:sldId id="285" r:id="rId5"/>
    <p:sldId id="282" r:id="rId6"/>
    <p:sldId id="261" r:id="rId7"/>
    <p:sldId id="279" r:id="rId8"/>
    <p:sldId id="280" r:id="rId9"/>
    <p:sldId id="284" r:id="rId10"/>
    <p:sldId id="258" r:id="rId11"/>
    <p:sldId id="272" r:id="rId12"/>
    <p:sldId id="274" r:id="rId13"/>
    <p:sldId id="275" r:id="rId14"/>
    <p:sldId id="277" r:id="rId15"/>
    <p:sldId id="278" r:id="rId16"/>
    <p:sldId id="270" r:id="rId17"/>
    <p:sldId id="281" r:id="rId18"/>
    <p:sldId id="283" r:id="rId19"/>
    <p:sldId id="267" r:id="rId20"/>
  </p:sldIdLst>
  <p:sldSz cx="9144000" cy="6858000" type="screen4x3"/>
  <p:notesSz cx="6985000" cy="92837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99FF99"/>
    <a:srgbClr val="00CC00"/>
    <a:srgbClr val="008000"/>
    <a:srgbClr val="006600"/>
    <a:srgbClr val="33CC33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558" autoAdjust="0"/>
  </p:normalViewPr>
  <p:slideViewPr>
    <p:cSldViewPr>
      <p:cViewPr>
        <p:scale>
          <a:sx n="70" d="100"/>
          <a:sy n="70" d="100"/>
        </p:scale>
        <p:origin x="-3006" y="-996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6AB10171-0896-485C-9DCD-3EF7369B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CD746F9C-2B8F-40F6-B828-FC1B8B891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B8678-5336-4EAB-AD60-CD12F1D5E66E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3913" cy="34766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6" y="4410076"/>
            <a:ext cx="5118319" cy="417512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smtClean="0"/>
              <a:t>Properties of the 777K chip are similar to the 50K chips.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an example of a SNP that is on the edge of useable.   AIPL would rather call a SNP missing instead of calling it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531D0-5921-41E1-94D1-23029930F8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 would expect that a group of SNP,  (haplotype) inherited together would be highly correlated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A16A0-E0E5-4E33-82EA-987BCC9565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SNPs are inherited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29A34-9910-4F4E-BC07-88CC374D1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Katie has the info, the lowdown, the nitty gritty.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E598C-F3F4-4D25-8787-77586F617CBF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F6072-E0E8-473F-A957-800DBEE4EBD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8400" y="695325"/>
            <a:ext cx="4627563" cy="3471863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587" y="4398964"/>
            <a:ext cx="5105642" cy="4167187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smtClean="0"/>
              <a:t>Map of Middle Earth is from the game Lord of the Rings Online and was copied from Google Images.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ul.VanRaden@ars.usda.gov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429000"/>
            <a:ext cx="9144000" cy="152400"/>
            <a:chOff x="48" y="4032"/>
            <a:chExt cx="5136" cy="86"/>
          </a:xfrm>
        </p:grpSpPr>
        <p:sp>
          <p:nvSpPr>
            <p:cNvPr id="4" name="Rectangle 7"/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3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cs typeface="+mn-cs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3429000"/>
            <a:ext cx="9144000" cy="152400"/>
            <a:chOff x="48" y="4032"/>
            <a:chExt cx="5136" cy="86"/>
          </a:xfrm>
        </p:grpSpPr>
        <p:sp>
          <p:nvSpPr>
            <p:cNvPr id="8" name="Rectangle 17"/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3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cs typeface="+mn-cs"/>
              </a:endParaRPr>
            </a:p>
          </p:txBody>
        </p:sp>
      </p:grpSp>
      <p:sp>
        <p:nvSpPr>
          <p:cNvPr id="11" name="Text Box 29"/>
          <p:cNvSpPr txBox="1">
            <a:spLocks noChangeArrowheads="1"/>
          </p:cNvSpPr>
          <p:nvPr/>
        </p:nvSpPr>
        <p:spPr bwMode="ltGray">
          <a:xfrm>
            <a:off x="8382000" y="6477000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900" b="1">
                <a:solidFill>
                  <a:schemeClr val="bg1"/>
                </a:solidFill>
                <a:cs typeface="+mn-cs"/>
              </a:rPr>
              <a:t>2007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62000" y="38862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en-US" sz="2400" b="1" dirty="0">
                <a:cs typeface="+mn-cs"/>
              </a:rPr>
              <a:t>P.M. VanRaden</a:t>
            </a:r>
            <a:r>
              <a:rPr lang="en-US" sz="2400" b="1" baseline="30000" dirty="0">
                <a:cs typeface="+mn-cs"/>
              </a:rPr>
              <a:t>1</a:t>
            </a:r>
            <a:r>
              <a:rPr lang="en-US" sz="2400" b="1" dirty="0">
                <a:cs typeface="+mn-cs"/>
              </a:rPr>
              <a:t>, M.E. Tooker</a:t>
            </a:r>
            <a:r>
              <a:rPr lang="en-US" sz="2400" b="1" baseline="30000" dirty="0">
                <a:cs typeface="+mn-cs"/>
              </a:rPr>
              <a:t>*1</a:t>
            </a:r>
            <a:r>
              <a:rPr lang="en-US" sz="2400" b="1" dirty="0">
                <a:cs typeface="+mn-cs"/>
              </a:rPr>
              <a:t>, K.M. Olson</a:t>
            </a:r>
            <a:r>
              <a:rPr lang="en-US" sz="2400" b="1" baseline="30000" dirty="0">
                <a:cs typeface="+mn-cs"/>
              </a:rPr>
              <a:t>2</a:t>
            </a:r>
            <a:r>
              <a:rPr lang="en-US" sz="2400" b="1" dirty="0">
                <a:cs typeface="+mn-cs"/>
              </a:rPr>
              <a:t>, T.A. Cooper</a:t>
            </a:r>
            <a:r>
              <a:rPr lang="en-US" sz="2400" b="1" baseline="30000" dirty="0">
                <a:cs typeface="+mn-cs"/>
              </a:rPr>
              <a:t>1</a:t>
            </a:r>
            <a:r>
              <a:rPr lang="en-US" sz="2400" b="1" dirty="0">
                <a:cs typeface="+mn-cs"/>
              </a:rPr>
              <a:t>, G.R. Wiggans</a:t>
            </a:r>
            <a:r>
              <a:rPr lang="en-US" sz="2400" b="1" baseline="30000" dirty="0">
                <a:cs typeface="+mn-cs"/>
              </a:rPr>
              <a:t>1</a:t>
            </a:r>
            <a:r>
              <a:rPr lang="en-US" sz="2400" b="1" dirty="0">
                <a:cs typeface="+mn-cs"/>
              </a:rPr>
              <a:t>, J.B. Cole</a:t>
            </a:r>
            <a:r>
              <a:rPr lang="en-US" sz="2400" b="1" baseline="30000" dirty="0">
                <a:cs typeface="+mn-cs"/>
              </a:rPr>
              <a:t>1</a:t>
            </a:r>
            <a:r>
              <a:rPr lang="en-US" sz="2400" b="1" dirty="0">
                <a:cs typeface="+mn-cs"/>
              </a:rPr>
              <a:t>, and C.P. VanTassell</a:t>
            </a:r>
            <a:r>
              <a:rPr lang="en-US" sz="2400" b="1" baseline="30000" dirty="0">
                <a:cs typeface="+mn-cs"/>
              </a:rPr>
              <a:t>3</a:t>
            </a:r>
            <a:r>
              <a:rPr lang="en-US" sz="2400" b="1" dirty="0">
                <a:cs typeface="+mn-cs"/>
              </a:rPr>
              <a:t> </a:t>
            </a:r>
          </a:p>
          <a:p>
            <a:pPr>
              <a:spcBef>
                <a:spcPct val="10000"/>
              </a:spcBef>
              <a:defRPr/>
            </a:pPr>
            <a:r>
              <a:rPr lang="en-US" sz="2000" baseline="30000" dirty="0">
                <a:cs typeface="+mn-cs"/>
              </a:rPr>
              <a:t>1</a:t>
            </a:r>
            <a:r>
              <a:rPr lang="en-US" sz="2000" dirty="0">
                <a:cs typeface="+mn-cs"/>
              </a:rPr>
              <a:t>Animal Improvement Programs Laboratory, USDA, Beltsville, MD</a:t>
            </a:r>
            <a:br>
              <a:rPr lang="en-US" sz="2000" dirty="0">
                <a:cs typeface="+mn-cs"/>
              </a:rPr>
            </a:br>
            <a:r>
              <a:rPr lang="en-US" sz="2000" baseline="30000" dirty="0">
                <a:cs typeface="+mn-cs"/>
              </a:rPr>
              <a:t>2</a:t>
            </a:r>
            <a:r>
              <a:rPr lang="en-US" sz="2000" dirty="0">
                <a:cs typeface="+mn-cs"/>
              </a:rPr>
              <a:t>National Association of Animal Breeders, Columbia, MO</a:t>
            </a:r>
          </a:p>
          <a:p>
            <a:pPr>
              <a:spcBef>
                <a:spcPct val="10000"/>
              </a:spcBef>
              <a:defRPr/>
            </a:pPr>
            <a:r>
              <a:rPr lang="en-US" sz="2000" baseline="30000" dirty="0">
                <a:cs typeface="+mn-cs"/>
              </a:rPr>
              <a:t>3</a:t>
            </a:r>
            <a:r>
              <a:rPr lang="en-US" sz="2000" dirty="0">
                <a:cs typeface="+mn-cs"/>
              </a:rPr>
              <a:t>Bovine Functional Genomics Laboratory, USDA, Beltsville, MD</a:t>
            </a:r>
          </a:p>
          <a:p>
            <a:pPr>
              <a:spcBef>
                <a:spcPct val="10000"/>
              </a:spcBef>
              <a:defRPr/>
            </a:pPr>
            <a:r>
              <a:rPr lang="en-US" sz="2400" b="1" dirty="0">
                <a:cs typeface="+mn-cs"/>
                <a:hlinkClick r:id="rId2"/>
              </a:rPr>
              <a:t>Paul.VanRaden@ars.usda.gov</a:t>
            </a:r>
            <a:endParaRPr lang="en-US" sz="2400" b="1" dirty="0">
              <a:cs typeface="+mn-cs"/>
            </a:endParaRPr>
          </a:p>
        </p:txBody>
      </p:sp>
      <p:pic>
        <p:nvPicPr>
          <p:cNvPr id="13" name="Picture 31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0" y="6062663"/>
            <a:ext cx="81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3"/>
          <p:cNvSpPr txBox="1">
            <a:spLocks noChangeArrowheads="1"/>
          </p:cNvSpPr>
          <p:nvPr userDrawn="1"/>
        </p:nvSpPr>
        <p:spPr bwMode="ltGray">
          <a:xfrm>
            <a:off x="8458200" y="6457950"/>
            <a:ext cx="254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900" b="1" dirty="0">
                <a:solidFill>
                  <a:schemeClr val="bg1"/>
                </a:solidFill>
                <a:cs typeface="+mn-cs"/>
              </a:rPr>
              <a:t>2011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/>
          <p:cNvSpPr txBox="1">
            <a:spLocks noChangeArrowheads="1"/>
          </p:cNvSpPr>
          <p:nvPr/>
        </p:nvSpPr>
        <p:spPr bwMode="ltGray">
          <a:xfrm>
            <a:off x="862013" y="6581775"/>
            <a:ext cx="40147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>
                <a:solidFill>
                  <a:schemeClr val="accent1"/>
                </a:solidFill>
                <a:cs typeface="+mn-cs"/>
              </a:rPr>
              <a:t>FASS annual meeting, July 2011 (</a:t>
            </a:r>
            <a:fld id="{2644F90A-416D-4B7D-B5D3-8DB57152F5C4}" type="slidenum">
              <a:rPr kumimoji="1" lang="en-US" b="1">
                <a:solidFill>
                  <a:schemeClr val="accent1"/>
                </a:solidFill>
                <a:cs typeface="+mn-cs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>
                <a:solidFill>
                  <a:schemeClr val="accent1"/>
                </a:solidFill>
                <a:cs typeface="+mn-cs"/>
              </a:rPr>
              <a:t>)</a:t>
            </a: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ltGray">
          <a:xfrm>
            <a:off x="6780213" y="6551613"/>
            <a:ext cx="1023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>
                <a:solidFill>
                  <a:schemeClr val="accent1"/>
                </a:solidFill>
                <a:cs typeface="+mn-cs"/>
              </a:rPr>
              <a:t>Melvin Tooker</a:t>
            </a:r>
          </a:p>
        </p:txBody>
      </p:sp>
      <p:pic>
        <p:nvPicPr>
          <p:cNvPr id="1028" name="Picture 24" descr="usda-ar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6062663"/>
            <a:ext cx="81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ltGray">
          <a:xfrm>
            <a:off x="8458200" y="6457950"/>
            <a:ext cx="254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900" b="1" dirty="0">
                <a:solidFill>
                  <a:schemeClr val="bg1"/>
                </a:solidFill>
                <a:cs typeface="+mn-cs"/>
              </a:rPr>
              <a:t>2011</a:t>
            </a:r>
          </a:p>
        </p:txBody>
      </p:sp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0" y="6324600"/>
            <a:ext cx="8229600" cy="152400"/>
            <a:chOff x="48" y="4032"/>
            <a:chExt cx="5136" cy="86"/>
          </a:xfrm>
        </p:grpSpPr>
        <p:sp>
          <p:nvSpPr>
            <p:cNvPr id="275484" name="Rectangle 28"/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5" name="Rectangle 29"/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3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6" name="Rectangle 30"/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"/>
        </a:spcBef>
        <a:spcAft>
          <a:spcPct val="0"/>
        </a:spcAft>
        <a:buClr>
          <a:schemeClr val="accent1"/>
        </a:buClr>
        <a:buSzPct val="75000"/>
        <a:buChar char="–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Properties of different density genotypes used in dairy cattle evaluation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SNPs Selected</a:t>
            </a:r>
            <a:endParaRPr lang="en-US" dirty="0"/>
          </a:p>
        </p:txBody>
      </p:sp>
      <p:graphicFrame>
        <p:nvGraphicFramePr>
          <p:cNvPr id="26658" name="Group 34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705600" cy="3388995"/>
        </p:xfrm>
        <a:graphic>
          <a:graphicData uri="http://schemas.openxmlformats.org/drawingml/2006/table">
            <a:tbl>
              <a:tblPr/>
              <a:tblGrid>
                <a:gridCol w="1419225"/>
                <a:gridCol w="1628775"/>
                <a:gridCol w="1922463"/>
                <a:gridCol w="1735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SNPs Available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SNPs Selected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777K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777,962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614,012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50K v1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57,916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56,947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43,598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50K v2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43,293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34,849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871B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871B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871B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871B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Version 2 SNP selected only if version 1 usable</a:t>
            </a:r>
          </a:p>
          <a:p>
            <a:r>
              <a:rPr lang="en-US" sz="1800" b="1"/>
              <a:t>Additional 2,269 version 2 SNP could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Properties of Selected SNP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752600"/>
          <a:ext cx="624840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81200"/>
                <a:gridCol w="2438400"/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Chip</a:t>
                      </a:r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Missing %</a:t>
                      </a:r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Parent-progeny conflict %</a:t>
                      </a:r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777K 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0.2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0.004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50K</a:t>
                      </a:r>
                      <a:r>
                        <a:rPr lang="en-US" sz="2800" b="1" baseline="0" dirty="0" smtClean="0">
                          <a:solidFill>
                            <a:srgbClr val="00FF00"/>
                          </a:solidFill>
                        </a:rPr>
                        <a:t> v1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0.4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0.014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50K v2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0.4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0.011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3K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0.5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0.078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Correction of Map Locations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misplaced SNP on UMD3.0 (Zimin, 2009)</a:t>
            </a:r>
          </a:p>
          <a:p>
            <a:pPr eaLnBrk="1" hangingPunct="1"/>
            <a:r>
              <a:rPr lang="en-US" smtClean="0"/>
              <a:t>50K SNP locations fixed by cooperation between:</a:t>
            </a:r>
          </a:p>
          <a:p>
            <a:pPr lvl="1" eaLnBrk="1" hangingPunct="1"/>
            <a:r>
              <a:rPr lang="en-US" smtClean="0"/>
              <a:t>AIPL / BFGL</a:t>
            </a:r>
          </a:p>
          <a:p>
            <a:pPr lvl="1" eaLnBrk="1" hangingPunct="1"/>
            <a:r>
              <a:rPr lang="en-US" smtClean="0"/>
              <a:t>Univ of Maryland</a:t>
            </a:r>
          </a:p>
          <a:p>
            <a:pPr lvl="1" eaLnBrk="1" hangingPunct="1"/>
            <a:r>
              <a:rPr lang="en-US" smtClean="0"/>
              <a:t>Univ of Missouri</a:t>
            </a:r>
          </a:p>
          <a:p>
            <a:pPr lvl="1" eaLnBrk="1" hangingPunct="1"/>
            <a:r>
              <a:rPr lang="en-US" smtClean="0"/>
              <a:t>Univ of Guelph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Correction of Map Locations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777K chip, misplaced SNP are simply deleted</a:t>
            </a:r>
          </a:p>
          <a:p>
            <a:pPr eaLnBrk="1" hangingPunct="1"/>
            <a:r>
              <a:rPr lang="en-US" smtClean="0"/>
              <a:t>Count haplotypes per 50 marker segment</a:t>
            </a:r>
          </a:p>
          <a:p>
            <a:pPr eaLnBrk="1" hangingPunct="1"/>
            <a:r>
              <a:rPr lang="en-US" smtClean="0"/>
              <a:t>Get SNP correlations with segment</a:t>
            </a:r>
          </a:p>
          <a:p>
            <a:pPr eaLnBrk="1" hangingPunct="1"/>
            <a:r>
              <a:rPr lang="en-US" smtClean="0"/>
              <a:t>Remove least correlated SNP blocks     (140 markers deleted)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SNP Correlation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81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  <a:gridCol w="452120"/>
              </a:tblGrid>
              <a:tr h="2895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g1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-0.91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g15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Heat Map Correlations</a:t>
            </a:r>
            <a:endParaRPr lang="en-US" dirty="0"/>
          </a:p>
        </p:txBody>
      </p:sp>
      <p:pic>
        <p:nvPicPr>
          <p:cNvPr id="34818" name="Picture 2" descr="T:\bfgl\jcole\tooker\snpcorr_matri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3716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3K vs. 50K Reliability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Compare </a:t>
            </a:r>
            <a:r>
              <a:rPr lang="en-US" smtClean="0">
                <a:solidFill>
                  <a:srgbClr val="00FF00"/>
                </a:solidFill>
              </a:rPr>
              <a:t>319</a:t>
            </a:r>
            <a:r>
              <a:rPr lang="en-US" smtClean="0"/>
              <a:t> regenotyped animals </a:t>
            </a:r>
          </a:p>
          <a:p>
            <a:pPr lvl="1" eaLnBrk="1" hangingPunct="1"/>
            <a:r>
              <a:rPr lang="en-US" smtClean="0"/>
              <a:t>3K chip in December 2010</a:t>
            </a:r>
          </a:p>
          <a:p>
            <a:pPr lvl="1" eaLnBrk="1" hangingPunct="1"/>
            <a:r>
              <a:rPr lang="en-US" smtClean="0"/>
              <a:t>50K chip in April 2011</a:t>
            </a:r>
          </a:p>
          <a:p>
            <a:pPr eaLnBrk="1" hangingPunct="1"/>
            <a:r>
              <a:rPr lang="en-US" smtClean="0"/>
              <a:t>Correct imputation = </a:t>
            </a:r>
            <a:r>
              <a:rPr lang="en-US" smtClean="0">
                <a:solidFill>
                  <a:srgbClr val="00FF00"/>
                </a:solidFill>
              </a:rPr>
              <a:t>96.3%</a:t>
            </a:r>
            <a:r>
              <a:rPr lang="en-US" smtClean="0"/>
              <a:t> of SNP</a:t>
            </a:r>
          </a:p>
          <a:p>
            <a:pPr eaLnBrk="1" hangingPunct="1"/>
            <a:r>
              <a:rPr lang="en-US" smtClean="0"/>
              <a:t>Correlations of PTAs = </a:t>
            </a:r>
            <a:r>
              <a:rPr lang="en-US" smtClean="0">
                <a:solidFill>
                  <a:srgbClr val="00FF00"/>
                </a:solidFill>
              </a:rPr>
              <a:t>.94 </a:t>
            </a:r>
            <a:r>
              <a:rPr lang="en-US" smtClean="0"/>
              <a:t>to </a:t>
            </a:r>
            <a:r>
              <a:rPr lang="en-US" smtClean="0">
                <a:solidFill>
                  <a:srgbClr val="00FF00"/>
                </a:solidFill>
              </a:rPr>
              <a:t>.97</a:t>
            </a:r>
          </a:p>
          <a:p>
            <a:pPr eaLnBrk="1" hangingPunct="1"/>
            <a:r>
              <a:rPr lang="en-US" smtClean="0"/>
              <a:t>Reliability of NM$ = </a:t>
            </a:r>
            <a:r>
              <a:rPr lang="en-US" smtClean="0">
                <a:solidFill>
                  <a:srgbClr val="00FF00"/>
                </a:solidFill>
              </a:rPr>
              <a:t>32%</a:t>
            </a:r>
            <a:r>
              <a:rPr lang="en-US" smtClean="0"/>
              <a:t> for PA, </a:t>
            </a:r>
            <a:r>
              <a:rPr lang="en-US" smtClean="0">
                <a:solidFill>
                  <a:srgbClr val="00FF00"/>
                </a:solidFill>
              </a:rPr>
              <a:t>60%</a:t>
            </a:r>
            <a:r>
              <a:rPr lang="en-US" smtClean="0"/>
              <a:t> for 3K, and </a:t>
            </a:r>
            <a:r>
              <a:rPr lang="en-US" smtClean="0">
                <a:solidFill>
                  <a:srgbClr val="00FF00"/>
                </a:solidFill>
              </a:rPr>
              <a:t>65%</a:t>
            </a:r>
            <a:r>
              <a:rPr lang="en-US" smtClean="0"/>
              <a:t> for 50K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Chips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Affymetrix</a:t>
            </a:r>
          </a:p>
          <a:p>
            <a:pPr lvl="1" eaLnBrk="1" hangingPunct="1"/>
            <a:r>
              <a:rPr lang="en-US" smtClean="0"/>
              <a:t>650K, 25K, 10K</a:t>
            </a:r>
          </a:p>
          <a:p>
            <a:pPr eaLnBrk="1" hangingPunct="1"/>
            <a:r>
              <a:rPr lang="en-US" smtClean="0"/>
              <a:t>Illumina</a:t>
            </a:r>
          </a:p>
          <a:p>
            <a:pPr lvl="1" eaLnBrk="1" hangingPunct="1"/>
            <a:r>
              <a:rPr lang="en-US" smtClean="0"/>
              <a:t>Bovine LD  6.5K  (replacing 3K)</a:t>
            </a:r>
          </a:p>
          <a:p>
            <a:pPr eaLnBrk="1" hangingPunct="1"/>
            <a:r>
              <a:rPr lang="en-US" smtClean="0"/>
              <a:t>Parentage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/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4163" eaLnBrk="1" hangingPunct="1">
              <a:buClr>
                <a:srgbClr val="33CC33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smtClean="0"/>
              <a:t>Many chips are now available</a:t>
            </a:r>
          </a:p>
          <a:p>
            <a:pPr marL="741363" lvl="1" indent="-284163" eaLnBrk="1" hangingPunct="1">
              <a:buClr>
                <a:srgbClr val="33CC33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smtClean="0"/>
              <a:t>More choices in the future </a:t>
            </a:r>
            <a:endParaRPr lang="en-US" dirty="0" smtClean="0"/>
          </a:p>
          <a:p>
            <a:pPr marL="288925" indent="-284163" eaLnBrk="1" hangingPunct="1">
              <a:buClr>
                <a:srgbClr val="33CC33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smtClean="0"/>
              <a:t>Different </a:t>
            </a:r>
            <a:r>
              <a:rPr lang="en-US" dirty="0" smtClean="0"/>
              <a:t>chips must be comparable</a:t>
            </a:r>
          </a:p>
          <a:p>
            <a:pPr marL="741363" lvl="1" indent="-284163" eaLnBrk="1" hangingPunct="1">
              <a:buClr>
                <a:srgbClr val="33CC33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smtClean="0"/>
              <a:t>In the past year, three new chips added, and SNP edits are automated.  </a:t>
            </a:r>
          </a:p>
          <a:p>
            <a:pPr marL="288925" indent="-284163" eaLnBrk="1" hangingPunct="1">
              <a:buClr>
                <a:srgbClr val="33CC33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smtClean="0"/>
              <a:t>Increase reliabilities for less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/>
              <a:t>Questions about </a:t>
            </a:r>
            <a:r>
              <a:rPr lang="en-US" sz="3200" dirty="0" smtClean="0"/>
              <a:t>Chips or Maps?</a:t>
            </a:r>
            <a:endParaRPr lang="en-US" sz="3200" dirty="0"/>
          </a:p>
        </p:txBody>
      </p:sp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4191000"/>
            <a:ext cx="1992313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066800"/>
            <a:ext cx="10239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2" descr="Bovine SNP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066800"/>
            <a:ext cx="10048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3" descr="Int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066800"/>
            <a:ext cx="33274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419600"/>
            <a:ext cx="3124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6" descr="data:image/jpg;base64,/9j/4AAQSkZJRgABAQAAAQABAAD/2wCEAAkGBhQSERUUExQVFBUWGBwXGBUXGBocGhcYGBgXGBcXFxcYHSYeGBojHBQXHy8gJCcpLCwsFx4xNTAqNSYrLCkBCQoKDgwOGg8PGi8kHyQsLCwsLCwsLCwsLCwsLCwsKSwsLCwsLCwsLC0sLCwsKSwsLCwsLCwsLCwsLCwsLCwsLP/AABEIAMMBAgMBIgACEQEDEQH/xAAbAAACAwEBAQAAAAAAAAAAAAAEBQECAwAGB//EAEAQAAIBAgQEAwUFBgUEAwEAAAECEQADBBIhMQUiQVETYXEygZGh0SNCUrHBBhSS4fDxFTNicoIkQ8LSU6Kyg//EABoBAAMBAQEBAAAAAAAAAAAAAAIDBAEFAAb/xAAuEQACAgEDAwIEBgMBAAAAAAAAAQIRAxIhMQRBURMiQnGhsSMyYZHR8BSBwVL/2gAMAwEAAhEDEQA/APJ8J4Ytu0LpIzv7MdBsffTTAWyfZbU9CJ7+W+hrJsEMwA07AzEkjttvXoOH8OVQDC5urAdyT+tc/ZRt8sfJvVS4F1zA3I+78P5VCcPc9R8K9CLNcLIpfqHtxCMA/df4R9KsMC46r/D/ACp6LNcbNZ6p6jz95LgMad9AB3+lUuXXUSdh2C/lT25gVYyZmI0Md/rVH4UsfePvNZ6ptIS2eINsCP4f5VC4pmOgWT5D6U4XhSDuPfWycHTcT8a3WZshUrXuy7dl+m1bphrhAYFBIB2769qYf4avdv4jWot5QANgI9wrVJgSaFbYe7+Jf691BW8LcS6uZlbNprPeBuPOn2WguI4HOAV9oUyW8aAhOpC5i/iEZo5o3jbTUR/U0cUfuv8AXuoXF533t6/jggx5gaH1ou2cq85URtHb30eHaNM9ndu0wHiFggSSJ6RPfyFORgb+VZdJgTKiZgAzpS5bD3yuVGykgZiDEdT2NemGIt8xFy3y+1DrC6xza6dtah6vJqft3LelTjHcVHh16PbT+H+VcmDvj79v+EfSm74hCQodCxAIUOuYg6iBMmRrWGIxKLMugywG5hyyYGaNV171Dql4+hamn3+or/cr+afEQeij6VZ8NiD/AN5f4B/60xS9bInxLUQTOdYgGCZnYEge+iOSDzpyascy8sj7xnT31icvH0PNrz9Tzl/gV24dXVj3KLPXrlq+A/ZNkac6Tv7K/qlehuYu2nKzKpy55YgDLIWQx03I61R+KWgVDOsNmhgRklRmILgwDHSaYpz8fQBuIsxvC7zCDdUjqCqx8MlJrv7MvtmSPJF0/wDpXqeI8Qt2lOZhmAkJIlu0V4jiPF7twZtVykkZQR7ie/8AXWijOT4+wueSEedzT/BIaPFthhGmVAddvu1f/Brv/wAuv9f6aX4VuYPlLMuoJIKgxudNxBO8dda9FwHEO2bxig2yiRmI1liB07VspSW//EexZVLYVrwu9EeIfgP/AFrHE/s+x1LA/wDEa99QtexNkVFyyD0pXryXH2H6Ezwd3gzoJDddffpmPKai9dMwGQspGsDsZXlGwka+de5OGAnvXluNpkdQD7TSFjYkkmT19qn4s2rnkyUFx2Fa8QcCMymNJ9K6gMQDnbXqfujvXVTs9zN1selZD4tsef8A5CvTWBpXnrmly0fP6V6C2wiaZl4RzEbyBVEuTqAaoEzHXYVxxgDZFBZxqV2gE6Ek6R8T5VMNorhMQXQMRBM6e8itS9L8HjcttM65QdAQZBMkAdwT0099Fmtox7F/Eq6vWIFXDRXqBsuwq6tVEYxqIrqOKFyZfNWdy6AJYwPOg8TxPKYAk66QZ9wjWhsIlq4rO9wOQJKyQBO2Zh18h869Kagehjc+Ta9xLmyoub46+gGtWt2r2rssAAk5yAB2jr8aXtxN4yoAu/KggkTAzddJ8qZ2sGbllUJIYcwDGQY0g9Y3jqKW8svkP9CKQIr3rghFBJUExAIB29o+XSuxPDboAJRoXmk5XiNTsdtNqIfgBGrOvfRWYj/a0g08wrgoAGLQIzGdSBEmazJ1L+F2j0cFb0C8P4lmQM5AMkTsDEGdfL8qXpbygMLhBF57qzLW+drnKVzLGl0iRBkTR2CwBRQCgLDqpgemkTU3+HtqyhQ3qR8YPlSb0t09h6cWqaYJY4JlZbiOOUq2QqChKvefYERreOWCMuUb1x4ASqDxNbQi24Xm9tLgFzX7SDbUfdB1O5kWyXwAZ1iMoggHuJ3/AL96vgMXeLfaWwojcHr5z09KF5cnNoNQiZXeBFjcYPka6CtwBdCGCCUBPIw8Ndy065prW5w24xfO6kXQgfIuX/LBECWYQ0yR5RsdGHiiq/vKzEie06/Cg9eYXpxFtrgbAZfFOVUFu2cozIqXfGt5pMPB5dhKgUa2CZvDZvDzIX0ynK2dMmoLEwN4nWTtQ+P44lveSfLWO/8AahrvFbjCbKEidcwiRG4NFryPczREKt/szZKoHBcoFUEsdliOvl8z5Uk/aLhVw3CwFy5O+UARGwXpsPz9zjCcSuAqLiqZMSpH5TTbNQapRdvcGWKMlR4C9wK4CYtFEAnMSIECdZO+v9qG4Nh1N5Q6ueeQBt35juB5eVfRC9JzwBfFF0u+ac24AJE+0APSijmvZgf41NNBpveW9ZNiNdtK3NnShr1g6UltFqIF+dK8/wDtBZm/b9f5fr+dO1Ug9T3pZxkfa2ttP/YfWmYXUv3MlweevYByxPJudw079da6rXXOY6nc1NVXILSh7ctgva23P5inaW6Rxz2j5n/xp9ZqzIcVFAG1ylRrrIPyg0EA83RK+JnkEAz7K5CNdoHXTQzTJhBkfDvQzYVWbPLB9swOsfhj2SPIip0NTFGHz/u58QLs2WR3JAiD7Wb37U0i5IkrHkDM/GhsDh1NtC5LxJExAOZtQAN/M0wt+dEzJyLZanJUhq4mtSEtlS1Ve6BuQPWual+IQPeRMxykjMAfU02tKsWvc6M7mJKXS6SAFEwoOjFVmCdpI1rTF2/8zO4W7KplgZSXUMo0+9BPvIo04W2MNdmUU7vuYVgV9onqIj171569+0LG4TlLE3Ld1hoDmtqFGgEZYUTHxqaMlJ2WalFJB0JIZmUCAysS2UJOUc4UrpliSZBpwMUiuc9y2Mikkz92YJ03AOhI260kwYzOwExdzJcj76OWcsQRKwbj6rEBo6TTG7whQotZyUy3FUaTbW4OYAxJ7CZgd969KMb37pjG39QvR2JVwwkqcpOhG4MbGO8bitsBbAkgqdd4g+hM0vKFnd9czEZoMTlAVdN9AOvc+gtfVMhtMUWeYk6kAdYnTyPSaQ8Vq0xjy09LQ7u4hRuQKm24Ox+FLic1sQ4OntCBMaHeanAnKN19QxIHx2qfSMrazTiPEBaB0k9tviToKW38YlxVDM1stpAPX1j4U5cBhqAR560DawgMlRkUmdIEnuaZBKrBunQkW41u8PaOwE5tR5TvA9KajAK7ZgApU+/vFA8VtlXUlSVXmzyd/d3jbWfzaWrk5sn3llfWPPY0y9rXgGS7HlcVxXK5U2kOp7yO33vyoP8AxFpE6rI5SSJ7L9NelWPDXznOrAAExImdRtufM9qDk6wIIMg769D33J+XamKiJzl3Z9BtcFtgAlNdDEkwe00TisYttZYwPT6UBwHiGdBmcM7KCQD116bzoKYX7YYEMARG1Tz2dNl8JalYJiMcqrnkEHbUQffQtjjQY6qQOp3g9jHTzqH4OBoM5QmSoPX4bGhL2EtL7KAMdFWWBY7RvtrtXlji1Yet3Q1/xJNRmGm86R6z1raaRjgRZBlUIT7QYsQOkAdo1+FMsBhmRQrENGxE/rS5xilsxsW+5rdEUi4y32lsd/8A2FPLxpFxY/aoJO3/AJLWYfzfuHLgW3OGmTGbf8P866jTZH4fnXVRbCNSwzWv9x/Sndp6SOOayfP9B9ac27fr7q6OQ4SCAwG5qrfAVNu2OgrmSpwxdwoA2lI131/5GjCK63aygADQf3/WrZaIGW7BbhhttvnNa272YdqjE2juNfKq2167UceRcuC5NK79wpeVzOUMCTB2iP1pnNZOgO+oqnTqVCFPTKwtktvaiQLR1OUwNtZjp9KQLgLIceC4g5jzaFTl01YarOsQfyqz4YK+RASXIHtEDXuANRVjhXDx4c7So5pjWR1j51H6axvkvjNT3SNUTwjnN1XymVUNO++m8/L01llwbGJdJAkPEkGNpI6Hy28xQuG4UgI8TMW5cyImiF4IVisnqNq0wow1tjetq+Y5RBDDS4/hSszIkHT/AE9KnkrVK2Upq7Yz4hYbw2yOLf8Ar7AbxpSsWLdyHkXGa3q3MM0aNy6aaaijMUbTXWJLF7CZiuwyESSM0BhB110kUHdNi44YZ0uqAVTIQxBzaqoEMNGkg6R3oIRfFHn5CsE4C5QAI6VdEdyQQFHcgH8m1+VYWcbaLAySWC65WyjOWVQSfZJZGXyKmaJsuwfXbpp+opcouL3HqnwWOFKJlDasYnt56k60FicHeCW7YcEzqwkEj+5PypliLpzKBqRrH6mrrhyDmYyY/vAo7qKb+ZM05SYq4tdBgFYaRGaIHfrHxo1rRCA9Vjb5ik/GLoNzUFvQGPQee+tNEdxaHLpH3vajzjrRRV1Rs3SaZ5DjeHVb0KxaSTAExmLHKOsifiKCtoCH1CtI01zNodR3A8+9NuPcOuF/ERZVWUZjsSSOpPeB0FY8fwCJdAtnlYBgV5onsfvAnXTvR8bELi92a/szYAuyVPiAFh2I0U9d9Zr2Qugia8h+zfDhcvlyHUoQ+2hJI6jyGmnU161sICfZ9aVkcXtIvgqVw4IuglSAYNC28Mje0vMvXqDMgg+utbHCRqhI9NR/WldhpgzMzrQqlB0/5DVuStGWBwXhAgMWkyJ6aAQK3c1eazcjWkS35KFsZG1SHjLxdt6SYO/+5aMvftNaViokx1G2nQGkuK4ot+6sKQV3G+7LEEb7U3DCSdtAetCT0pm5xnn8q6l9y9qdOvauplMqpDm6AGs9ddPlTqy1IUn7KfxfSnVs108iPnUFQK4VRRUl6maGJktVYqRVK8kay9ZOKktVWanwRPN0ZNVDVzVDVcUSsXYwFHW4BmAYEjXbY+lM+HYzxLrEAgZQCD7o8u/x9azImhLGHe05ZCpnSGHSe8ipuowa1a5LOnzqO0hoLFtsTmErdAGbTRgvszmG/YrBgEdKgcERAfDJ0ZWZc2hZG8RGI/FMDpIgHYUOOKgkJdSOYDOrRGoIOpkCd9a2xiLbZ2zAlhma2AAcq/e7nrr51zvfGWlui104uS3IPDEKq5Ui4+YPJ1dboh0uxuD5RBiIigVxFnx1Q3XN1Mi27sgnXPCBoIYQWmRrOskA0XbvZ/Ztjm9mCcvskmTqARBpDwT9k7y3FdwLaqyvqQxOXMMuh00gzTIzWl3IX7m1SPSHgqZgwzB1iGB1GrsfUN4r5pmZ8qMvMZAWJOs9h3qjXjMKNep6CpHIJJDO5yqCYzNBIUE6Dbf9YFTXJ1q38IqdfD/tnXcQtkSQzuwJUAHmy6kAgaQJaN4UwDtS9Vtk51ZG1BzGYFwHNmtOxkK0sGWYMn/VVlVr7sRcuBOQ+EwHK6EhgpiVKlBzIfvHU0Lx3Fcx00Xcx17nvTeNu/cGv2NeG2y1xnMQJE6b7AidqIsNcKBHkmZklTKz1K6T0oHhwLoQpW6vW2WhgehBGkaD+tKM4ZkQMACCP+2WBK6SU3ga6++sWzb8GN267AHFseLWJBLSvJKAtIgMD/p6qcpGsAyCNQ8PjAgQ5s6IoDoHYBjD8ysJZG1XlAg5dYMUJxbD3y5Z0cwTqBOm+46AH5Dzqh4HeB1SJ1iRvmAkgHbUfE02M6iiZym26Q14fxF7wKqzMYGpJLB8ptu+jDlKjMFn29ZjdicJdyqrMSUW4guK7gtOXwXYD7yQZ1MwO+lv2f4ebVrmUK5JzAbaEx8jNMWpEuo32LceF6bkK8Lg7q5VZpAIOYMwIIuM1zlGjC4rQZIjXfSrYHC3EgZj7ADSSwZwW5xm20IX3elMGoO3xFDmAMlNwPf8tK960pJ/wH6SRo1kATmae89aXcTU3bYSY7+flpV0xouDTQjde1TFdDp8MZwue7+xzepyyhJxjx9zzuL4UbSSzZjO+0eXyGvlQ3Ckl4ABg9Br7S7+etevs2cx1iPOl2PshLqhQByknp99APkPlSc7jCbhEd0kJOsjMs47L/CKitFw4gaiuqGzsbF7ntWvX9RTNWpYw5rXr9KKDTdyliAEDQND7TAyfcNK7WVqMbZ85BanSDlerqKV3b7WTJJuWzvpzL5gD2h5UdYx9txKupHkR/QpFqStDZQlB7hMVQ6UDiuMW00DBm/Cup98bV5zGYi6z3FyRbuqVKrGjGDnPc7z61i25DjilI9frWbOO9efscO5Zb2tIBmB7qleEgmSq67wP0rP8mMTz6O/iHbN16VmtwHYgxvBmKwscPtoAQig/wC0UBxUPqttVGYyTsDpEQN+nw7UyHWRbqhb6F9mOK6gcHi4RRcHhtEdlMdjsPQ0WboGpIj1q2M1NWiKeOUHTRa7YVgcwBMGN/0pfhkVSysMkgAAAywJ5gPPQDXSCZ2qbvFZgWyCPxnY+SfiPnt61V9W9tuaAJPUn4D3VFnlBvT3LcOLIo6mtj0nDb+ZAcoUbAAyMo0BBgaf32qOI4oqugJ7gb7ge7ekmDx9y0hTJMeyxBA1JmR132FGYTiAKNcugHKwHRQZ1WM5hdRMk9J8q57wyjK2izWpRpMPe6Et5hrI5RqZJE80bAbk9vOJVphHvMwuNcEoqujLbyEqxbKsBpQbg6NqebUxZuH+OytdJaGzKVdwoBBGUIG5HtsAJHtDfWQHVqwFUKNABA9KyU1iVLeT5CitXPBRQttYAAAHTQQOg6D0ryXEGe5cMFQT3yjTTQSfn5ivUY7KFYuQFAkkzAA6mJpFxThNu4udLiLBIac26xPKBmBWZMjY60OG7sLLxsJ8XbaywAcK2hzL00B189J+Yr2eGwan7SSSyiQcsbCDoJnfr1NeZw/7PW2JtvehyVy7ZXFxcyZHBMyoMTBPQV6fDYm1btHnXLa5HPNylQAQ2kjpRZNSqufkKxR51GuGcjly7Der5BPn+lLzehy6OXUSCoGzDQgiJHQwe/pWOEx7s8wQsxBkx5aD50E4Nu+B2O6ocKtVepqDU9D0YtQONCKpJCidNhr2/OmWSlmK4oo8dQpLWUZiGK5TlAb7pJEg6SOh7UzEm3sem0uRFgroUlznnbKF3HwiPr8H+AxCum0dwf0PWsMRjbZ8QFbim0JYSsjmCyIaG0YGROhjfSpXEBGK/aaM6jNlIZrZUOAVJI9oHWJk1VJZGtlQj8Pls2tncdQf7Uu4gs3Bp9w/J1plbtGSSInp9aExloeOvmhn+NPr86U3eRv+8DYLTBITFz511Gfvvkvz+ldXqKNRrcHPb9fpWeLX/qbZmAUI+DT+tXuHmt+v0ofH8QQYlLZzF8oKhVnctJPbYfOuvn3xujg9OvxEPymnrpS5ODpLM2WJJJ8hJJPlFdgccHdhmGZTDLpKnX2h+u1MWRWUhoCjUkmAIPWdImND5VzItrZnQewnwN/na2yZc4L2ptlDCnmRpABYLlbSdz2rS4ftFt6KzqxDEAxlZRAB0J5sx8h7wfcuWLlrPmtPbQzn0IVhpudQ3zNB43HW8lu4CjqXCqwYQCZzMDB1A3G9HJ3PaIKbB8LjXZLTgJzXPCa2B7XMyllYkkEBC0bR89L3Ect4D/ssfDDZCIuaQ2eIKswZN9xO0VjfxFlDlYqhUypa2wXXdrb5YG/tAjXr1qLzIbWaVa0eWVXxEAEHmCghQIG/lRUn8JlPya3ce+e4A3sXUXKUSChtqzAsBmzDNpHlPU1zYjmRBu4cgwCeTLyqG0LQxO2y1ngfCZoS7bZvwjRtBHskA6ADpsPKqqwuK6si8lxkKmHEpHMJAj2u1C6u2tkbTLtjGBRGJ/zLqMURTmFtFZWCsGy+0QQNOU1duHW3+6p0/CB8QNB7qyvC2pXO6IVnKGIESAD/ALZAA16bdaIsXhoQQQdipBB9CKHK9k4qjY35MbmDCcxGwgabUGzZsRZGoGpj/aCadXRI1MDqaVG/a8VCGBYHKBtM6GPPrRdO/emwsjbxy+Q3vAlSoAM6a0Pw1gUNk28+bMWJClTG0g+YA9YopaG4QYvNP4T5TzLr6Vd1UdrOX0kuxvgFuA5QuRBIBGwgHSNhER+VGXEuZhzrEba7z9KxHE5uFRsB7Qnf4UNjsNnH+Y287gRHpG29c1Oblf8Aw6OiNbsIxORkuI2koVY5xIzAg7++lPD+KL4wUNcSGfIxKt/mEF0OZSSpKggtLCBrVXwhYgr9qADqGGs+exn1oLA8MvC6DlKRPMemn9qapbNX/f8AYLhVbDLHY23YTkBaDbBXTk8AAWyJ1IBg+ZWDpIJV7C2VFxUuNzWyLqqc5OUyGOaSHlo3EztSUYAtKMCZmYkDqZ6E9tNJNNbWOEKrhrXXMhInqVJ31OukzWttUrf6haU9xhh7RZnucyM7wcw1MKqjl6QAAN9p60XYwotiNT60Fh+IWhbCBtFgRBme8b66mazvYqVhLkgiRG4H06UiSeR+Al7EXbixJZUXmXadvf57/wA6zw/GjmIcBQBPp8d/hS+9dJv6tl7E9Y76/l+laWuHo9wiHEagnQHTUDSRvvWaIpbjE32GtvjlszqYHWD/AEKm7fsEknITBnQbMIPTWQACOsCa8zxrC3EuW1LEqQxjmiBGhgjYfmKW8PvMFUZVGYEZsrFgdNN9dzqNhTI4Fp1RZ7d8nqMVdR3VciXFMnUAkZtzLDSdZ71n4+cMyodD2iZOpmNT19aG/dGW3JGs6KRqD6jcfCnWAxfiID7iOxoXJwVrcHSpbMxwOOzyCNV+f86E4k32qzpyH/8AafSmWLJVXZRJCmAATJAhRA1OsUiv4vPcGuYQQr5MmcSnNlO0NK/8aXCDlc0MuqiBMrefxFdRGbyP9e6urbH0H4i3Hheo/SsMfw9hcOIRlUi2QZXMRlllZfMSaJxB5rf+4fpTFa6eSZw4JpnjcJw0ticRcDurZVuI8QWUzMiBufL3U2v37oOHdwSouEXMoJys6ZbbwNcqnNr0mmvEbH2TlBLQD5tkOYL8iPfQ9jG+LbVl1BEg+VTTyVTr9Cte5MACf9czAQTYXmGgLm4QTO2bKN94nuaCFsG4HtSEONTlCsAoVHU3DpC52JPpHcUx/eRnZM1sOgUnxGgc4JCqMwOgGpnqNKJw90nMX8MAa51cshULmJY6lY7a7ek6pSirrslyea7WC3MR4OJfxSy27q2/CuBWZQUUhrbZZKmSTtrNY4nCunj3bSkp+8WbvhqIZ7doHOQnQljmynXl1FbJxZznW4htOmUlNdbbgFWg69YI6SKhOJ3ftsgtfZFYBDy+ZcwUENox2AA1NbHWnxvte5jhtdm2Ov28R+7vZlsl4OXKspVVBlOYCWJyiBO0mhMBikF3EKzAEYm4QpmWXl2EajQ0dfxjZbZUKHuMFyvJjlLsJUjYKflVHuP97LHln/8AJz+VBqWmnx89+T0Yu+QHh+MuWLj2rrG2DcZ7Tm0WW4HYt7S6httCPy1arhdBHyEfLSPSlmEdwcQtsKct5gqszQYC8gg6eUzqem9MMHxIXLSumgcbHdSCQQfQg1nUX2CgqdiPi/EWa2UUwwvKgXuup16nb5UxtYMMUyZDbtvIYGS2WekRMnUz0rdLSNcIyjkynN/qE5fUxNG27YUQAAPLuTJ+Zqzp4aknVJEvU5tFxT3ZcHr2oHBv9qzawAZOux9kfL5VbFXyTkWSdzrAjzY6AVj4+QgIc8GWIgAt2Xuo9I+Ne6mVvSgOkhS1MJ4fqWbLCEgmJkaDcE0TiCbq3ECRmEZjoDtvpQj8QBUwzK2WcrcwPofrFTdx73gqqCuXVoaMxGmnYdajUJS2otcox3bMsPhMRYtBBkAEQQ7AW/tCWZlBUOpVgdZjJEazWiYstlm7ABQuovnWA/ilWkcrSkLsIJ5azt8HWOaZ36SPf1oe+qAgZSIPM2hMdwNpqv02lb+whZlJ0jTDeLcDFX+05YuyYWFgq9uMrgge3GskwIgl4nC33EozAfgN1jBy6w43lhIkEDqIJWrfuBXMP+2d3LAHTrMbfWt8BjVZeUEKpgEwJ0Go9ZqSeZ8pFccXlmqcJttzZIJrJuDokFRBLbyTE++i/wB8VdSR6AyflQbXbgQFu/KJ1JJ5SSewPypUNXL4Nm0tkT/h48cMJkCPXYfrRZ4gignmgKXkLIyK2VmBnUKd+vUAik2NxHKhBh5BLGdJOuumm/wpumEtMNQsGdtuZg7R6uM3rWOK+OzbfwgHFnsuAzZ9VIttoFYMwXMCWAyhiszB5h0oPD4W3atcwPKqO7lRCi4SFLqTmXUGdDTi7hbKg8q6mYidZzSB011jaaB/d1GWFAyjKumygyF13AOonbpFWYMamvbx+pNmzvHs/oXxnEUCwS6kgEco1DKzBhLag5GjrIiJIB7DYXwxAPOdyJH8U7RWdrhqEZQq5e0SBoywAekMwjoCYiseKO1pMqEw2mwMfHpQ5McMb0xe57HkllVtbDbEQ1txIEo3MToJU6kyNO+u1IrKK9zlyEEGClvw1aCklVLGdQVkb5fIUTgWZLBLDNoQqZGOrSArKNSs/KsGXnUCYgwfDa3EupJCMTA1nQx5DWU441CSKJP3It4XpU0HeQ5jvufzrqToZTrQXj8UAbYG+atV4gw1NKb5zXbY/wBUafCnWHwK77+pqubSSs5sUMrFyRNJMBa8E3bY0CMWXtkfmA93MPdTi2Irz/7XcLvXcpsiQwyXACByzKnmju3xpUY6vbYxNRMbrpdvC7avJavRkIYBkuKNgw0M6RI7DtTe9hCyqj5SDzPGgaNkAzE5Z5jJ1gDaY2w2BHgJbuKrZVCkEAjQf1rSPiHCrqXB4ZY2ILEAkskD2R1IOkdtaareyfAPtbC8RwMZ0uWcqOsqwIJFxGHskAgyDqDNZ3/2fztcJJVnKOjqIa01tAoIM6gmZHp2mhV4mUPs3TruEuH3k5aMwv7TAgDwrpO2ltt/hWfjLgNwj5C7vCmu2lW4+S4pDrdtrEOojNlJIIMmRpv0q9vDXYi41snuiFZ8zLHXyAH6UFd4vd/+O4f/AObj9Kzu4u7dACrdVxJHIQCV3EtG4J3O9L05Gqr6cGaUt7CrfDjba68jmum4s6BS2UCdeaMs9J203qmEwgS1yzkUGD3iST5kmT7624VwshQ9/nunXXVbfYKDpPdt6X4uziDiioX/AKdypY7ABRPfcmZ+lO9Gc1TYr1YRY1wljKuu55m9T9NvdWpqzVhi7pUJDZZuohJIAytmmWKtl2GsV017Ucp3klv3KXsCrGTHw/WtUwoUDl9CRrQVniLgqt2UleW5KqHcM4YT4bAyMpUQsjXrWtu5Fy+oKG5CMqkgZ38Aa5dJlhrHfpQ2n2G+nJKrCvDX8I18qhFCiAIFCW+JlredcxIy57Zysycyhzk8JSGUZiFkzOxirfvwJdUuF9EyMDbOr5yWHKsZQskN5DQtWprwY8c/IVNCcStSnmNjFYjibKi5xzK5S8RlBVcv2d3RWARsyksARuNKvjMY65SrO4K3TyeGTyhMhnwxmAzE6CSBArXJNUFDFKMrsgXy9lEKnkMltlIAIXfr9Krg8B4jEBQTuWaCFHu0JPQeVHq4a3OZXkDmHsnTeOk7x0qn7PIRcaDywMwMb/d2/wCXxqLL+FB6SzE/Un7g/wDwoAR2iCN5HnWV2yQCzkkDXX6UyequoOhrl+pLydLTHweX4iquA6smxgQZMdPkdIrReIzb0QF5ggAkA946CmDc5eygNsrrmA0OomPOSKzVNJZuUAZ2JgFo1MetUQewudGFjjFudVy6aEGebt+VUHGeQ6c+0a9esaxpRFzh3iagrlIkQN52M11ngzZizlWBEEQTO3esbjdnqdUDXuM5VASCW1+Pl1rEYQ3zmzAmNVmCNdOhmmP+GBREKwJkz8oAECirNkLsI/rzoHNLdcmqJDWiLZA1OUgSY1jTmA016xSm2ji4viMGZjLMNjqgHKRygAAQNIA6zTi49LMT/nJ/X3locU3vEKcb3MruBlic25Jrqu6an1rqO2bSE7NF23/ur0OGuV5jFmLi+v0p9g70xT8m9EtUNQ1TmrJRWmWhjQqRxNRNTFdlpgs4VoKqFqTXjCagmomopkUAySaoak1U1REnkQRWOIZhly5okhsotk7DKYuCCJBmNdRW9TFMcgEt7F183lL+HzBnJyNGq5LWqMZhywucp5dzA0ncXXyKYLc0NGQMFhvZBGSQSk6bButFRVSKywxXZxOIMsQCSkoDkAFzJbIDQAy83iCddQAQNzo165KPlzEHNcDBA7JooRSqgFlALTIB5RrR5FUYUaVmOVdgbB3nIGctnC6yLcZoPsZCJUnuR2ka1hg8TezL4i8o5iVyEkgmVZcsqSIiDprJNF3GgE9qFwwu3GLKBlBjUwDoNNp616cowW7CxxlNukWTEuFZboXMTKspEFW+7qBzKdNoIiqcPFwS1lW13MLlMT39elTh8LnveHdPSSASc0a5cxAjenSM4u5Qn2UaN2IH5dK53UZ01SOjgwuO7BLHFruaHstvEqGEe5ht5zR/i3DqAo9+voa0FWrn+ouyRY4PuzA4tz92PM/yodSl1Gth9tGIiRrOkgiNDrRbGhfBVSSqgE7xHSYn4mi9TwqM0eTbBYUWkC5maNi0T8QBNas9D2cROh3/AK+NXuMO9Y2+5tdjidaqy+7zqQ4qLl6hNMsutL8Z/m2/X9Vo83O3XelOMvfap6/rRYvzGy4DHTU/yrqGOKbt+VdTbBPPYocyHufpT/h6wB5UhxCcyD+txTfBX9KdO6QiT3HlozWoFB2Lo8qLR6TdAtWaLUKtSDUoutFrF6DssVVkrUioYUcZANUYkVWrNpUE0+LFSRVqqas1Vp8WJaJAqwFQDUzWNmpHEVUirTUE1iYTRQiqMKuaHxeJCKddfdInrBpylSsTpt0jHHAxABMa+zIPl5ULh8aYFu3mHVssZiT0GpyqNBPl8dcNgTdJdiQJ7Qzd/QdPjTa0gUQBAGwFQ5+ojfk6WDA0hfaTEjYA9s5Ut6ZpBpumKgQ4IPXTSfWoRqs5kQdqhlmUvzL9ixYnHhmls1M0H4pQiTynTbbTvRBujpSnHTv2GKWrYuwoS6JM/T9aLz0Lkk6j0/ratTPGdqNYn9Kvdvqolj/XlUGQekUNdw4Zp3AH9RRJp8mUR+8hvYzf15dKghhRNkAD08v6mpERpWMK+wvfFTyxB/Ol+Jb7RPX9RTfFWwQZ/t6UmxLw6TvP6/ypmLkCXAQWHeopc14zsK6i3C0oGu3IZZOgnf3UXhr0EdQaExFrNEaEVGHkbsBvpp3Jq9wUlsQtnobF6jbeIikCYqB7Q+NE2eIDqQfQikSxMzUPxdFWGIpOnEh2+dXfiOn8xStDCsanECtBdEb155sZm6j0miMFiRBGYfGmxjQqY0d6pmof94HcfEVRsUI3HxFNoUgsmq5qH/el/EPiKj96X8S/EU3GBMJzVOehRiF/EvxFT+8L+IfEU1xFphWaoLUGcav4h8RQnEOI5RA1BmfPynpQNUMjFyD8TisunU7CssBhC8XXM9VUgaD7pJ69x7qFs4W2ohgrGNSx69YB0owY4RuvxFc/PnlJVE6ODp4xdsYTUZqV8SxzZPsjJ8mUfNjp7quuPBAJhTGozDTv1qLTLTZaqboP8WDW3i0pPErZMZ1/iH1q3+JJ+Jf4l+tBokFsGYu7C6enp50LdIW4AQCmW2SwJDLmd0Zh+IALmI0gAnWh8RxVDC50AbcyK2bi1rbOnvYVZjbxxW3N/wB+5NOOuTOb9oAqSbZDBirI7EFVyl0uexOVgPaIABBk6E1riuNKjXBl0USjknLcgqLgBA+5mnSdFY9KoOJp0ZfLmrL/ABRBoGQAf6hXrh/4+pjjPyFjEZ1bYQSNGzK0HRlaBKnoYqtm/pBpY/FkGzp8RWS8WT8Q08xQONt0g09txt4xkyfh/b9aqL6gf184pTc4mn4t/MfrVf3sfiHx/lRemwXIZXsVSi9z3lOmkEj+L61vexahJ9NSCQOnQH8qHwtgBmllH3pyvJzSQDp0109KZGOlNg27A7jan1rqMNtfxf8A1b6VFZY6zFzEelaNbB3APuqa6rsXBzs3JY4dR90fCr2bQ7D4Curq9NgxNAomIEelZ4pRniNBb29WM/lXV1L7hFsgy7DbsKxQa7D4VFdWoxoavYXL7K/AUG6DsPgKiurbYpGd0CfZX+EfSptIDuq9Pur9K6uoLY+lQS2GSPZX4Cu8BY9lf4R9K6uo1J0LpWccMn4V+AoU2wb6rAy7xAiQBFdXUpye/wAmU44q+BibKndVPqo+lXfBW59hP4R5eVdXVBJtF1I2t4K3H+Wn8I+lZnBW9eRP4RXV1K1PyHFIHuYRJ9hP4V+lB8Qw6KAQiD/iv0rq6mwk75GOK8A1jBoROVZjt69Nqt+5pI5F1PYVNdTXKXkHTGuDlw6z7K/wjv6VrdwaQeRfgK6ur2p+QXFeBdesqJ5V+AqMTbAGgHQ7DvXV1Oi3aESSC8LYUjVVPuFFLgbevIm34RXV1BKTs1JGa4Zc0ZRHaBReEQQdAPTTrHSurqFtmtGTOZrq6uoTx//Z"/>
          <p:cNvSpPr>
            <a:spLocks noChangeAspect="1" noChangeArrowheads="1"/>
          </p:cNvSpPr>
          <p:nvPr/>
        </p:nvSpPr>
        <p:spPr bwMode="auto">
          <a:xfrm>
            <a:off x="73025" y="-900113"/>
            <a:ext cx="245745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4" name="Picture 8" descr="http://t3.gstatic.com/images?q=tbn:ANd9GcR4mr45egfRVaSGtXenCZjoha5a1Elo7au21igW9OxHT4vKmg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1148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Chips available</a:t>
            </a:r>
          </a:p>
          <a:p>
            <a:pPr lvl="1" eaLnBrk="1" hangingPunct="1"/>
            <a:r>
              <a:rPr lang="en-US" smtClean="0"/>
              <a:t>3K, 50K_v1, 50K_v2, HD, others</a:t>
            </a:r>
          </a:p>
          <a:p>
            <a:pPr eaLnBrk="1" hangingPunct="1"/>
            <a:r>
              <a:rPr lang="en-US" smtClean="0"/>
              <a:t>Selection of SNPs from each chip</a:t>
            </a:r>
          </a:p>
          <a:p>
            <a:pPr lvl="1" eaLnBrk="1" hangingPunct="1"/>
            <a:r>
              <a:rPr lang="en-US" smtClean="0"/>
              <a:t>Edits for conflict and missing rates</a:t>
            </a:r>
          </a:p>
          <a:p>
            <a:pPr lvl="1" eaLnBrk="1" hangingPunct="1"/>
            <a:r>
              <a:rPr lang="en-US" smtClean="0"/>
              <a:t>Properties of chosen SNPs</a:t>
            </a:r>
          </a:p>
          <a:p>
            <a:pPr eaLnBrk="1" hangingPunct="1"/>
            <a:r>
              <a:rPr lang="en-US" smtClean="0"/>
              <a:t>Corrections to map locations</a:t>
            </a:r>
          </a:p>
          <a:p>
            <a:pPr eaLnBrk="1" hangingPunct="1"/>
            <a:r>
              <a:rPr lang="en-US" smtClean="0"/>
              <a:t>Accuracy of imputation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Multiple Chips?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SNPs can increase accuracy</a:t>
            </a:r>
          </a:p>
          <a:p>
            <a:pPr eaLnBrk="1" hangingPunct="1"/>
            <a:r>
              <a:rPr lang="en-US" smtClean="0"/>
              <a:t>Fewer SNPs can decrease cost</a:t>
            </a:r>
          </a:p>
          <a:p>
            <a:pPr eaLnBrk="1" hangingPunct="1"/>
            <a:r>
              <a:rPr lang="en-US" smtClean="0"/>
              <a:t>Different animals are worth more</a:t>
            </a:r>
          </a:p>
          <a:p>
            <a:pPr eaLnBrk="1" hangingPunct="1"/>
            <a:r>
              <a:rPr lang="en-US" smtClean="0"/>
              <a:t>Full sequence = 3 billion bases</a:t>
            </a:r>
          </a:p>
          <a:p>
            <a:pPr eaLnBrk="1" hangingPunct="1"/>
            <a:r>
              <a:rPr lang="en-US" smtClean="0"/>
              <a:t>More laboratories may read DNA</a:t>
            </a:r>
          </a:p>
          <a:p>
            <a:pPr lvl="1" eaLnBrk="1" hangingPunct="1"/>
            <a:r>
              <a:rPr lang="en-US" smtClean="0"/>
              <a:t>Perhaps similar to milk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Illumina chips are [mostly] nested</a:t>
            </a:r>
          </a:p>
        </p:txBody>
      </p:sp>
      <p:pic>
        <p:nvPicPr>
          <p:cNvPr id="19458" name="Picture 6" descr="Bovine SNP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3200400"/>
            <a:ext cx="27416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14478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Bovine HD (777K)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81000" y="34290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Bovine SNP50 (50K)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457200" y="5500688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Bovine LD (3K)</a:t>
            </a:r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 flipV="1">
            <a:off x="45720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 flipV="1">
            <a:off x="4572000" y="4191000"/>
            <a:ext cx="0" cy="10668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4876800" y="24384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Contains </a:t>
            </a:r>
            <a:r>
              <a:rPr lang="en-US" sz="2000" dirty="0">
                <a:solidFill>
                  <a:srgbClr val="FFFF00"/>
                </a:solidFill>
              </a:rPr>
              <a:t>90%</a:t>
            </a:r>
            <a:r>
              <a:rPr lang="en-US" sz="2000" dirty="0"/>
              <a:t> </a:t>
            </a:r>
            <a:r>
              <a:rPr lang="en-US" sz="2000" dirty="0" smtClean="0"/>
              <a:t>of the V2 SNP</a:t>
            </a:r>
            <a:endParaRPr lang="en-US" sz="2000" dirty="0"/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49530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Contains </a:t>
            </a:r>
            <a:r>
              <a:rPr lang="en-US" sz="2000" dirty="0" smtClean="0">
                <a:solidFill>
                  <a:srgbClr val="FFFF00"/>
                </a:solidFill>
              </a:rPr>
              <a:t>97%</a:t>
            </a:r>
            <a:r>
              <a:rPr lang="en-US" sz="2000" dirty="0" smtClean="0"/>
              <a:t> of the 3K SNP</a:t>
            </a:r>
            <a:endParaRPr lang="en-US" sz="2000" dirty="0"/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6143625" y="34290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SNP50 v 2 (V2)</a:t>
            </a:r>
          </a:p>
        </p:txBody>
      </p:sp>
      <p:sp>
        <p:nvSpPr>
          <p:cNvPr id="19467" name="Text Box 21"/>
          <p:cNvSpPr txBox="1">
            <a:spLocks noChangeArrowheads="1"/>
          </p:cNvSpPr>
          <p:nvPr/>
        </p:nvSpPr>
        <p:spPr bwMode="auto">
          <a:xfrm>
            <a:off x="762000" y="24384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Contains </a:t>
            </a:r>
            <a:r>
              <a:rPr lang="en-US" sz="2000" dirty="0">
                <a:solidFill>
                  <a:srgbClr val="FFFF00"/>
                </a:solidFill>
              </a:rPr>
              <a:t>87%</a:t>
            </a:r>
            <a:r>
              <a:rPr lang="en-US" sz="2000" dirty="0"/>
              <a:t> </a:t>
            </a:r>
            <a:r>
              <a:rPr lang="en-US" sz="2000" dirty="0" smtClean="0"/>
              <a:t>of the V1 SNP</a:t>
            </a:r>
            <a:endParaRPr lang="en-US" sz="2000" dirty="0"/>
          </a:p>
        </p:txBody>
      </p:sp>
      <p:sp>
        <p:nvSpPr>
          <p:cNvPr id="19468" name="Text Box 22"/>
          <p:cNvSpPr txBox="1">
            <a:spLocks noChangeArrowheads="1"/>
          </p:cNvSpPr>
          <p:nvPr/>
        </p:nvSpPr>
        <p:spPr bwMode="auto">
          <a:xfrm>
            <a:off x="838200" y="4495800"/>
            <a:ext cx="3557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Contains </a:t>
            </a:r>
            <a:r>
              <a:rPr lang="en-US" sz="2000" dirty="0" smtClean="0">
                <a:solidFill>
                  <a:srgbClr val="FFFF00"/>
                </a:solidFill>
              </a:rPr>
              <a:t>99.5%</a:t>
            </a:r>
            <a:r>
              <a:rPr lang="en-US" sz="2000" dirty="0" smtClean="0"/>
              <a:t> of 3K SNP</a:t>
            </a:r>
            <a:endParaRPr lang="en-US" sz="2000" dirty="0"/>
          </a:p>
        </p:txBody>
      </p:sp>
      <p:pic>
        <p:nvPicPr>
          <p:cNvPr id="19469" name="Picture 23" descr="Bovine HD Omni1S &amp; BovineHD 8x1 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150" y="1162050"/>
            <a:ext cx="3067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3200400" y="5257800"/>
            <a:ext cx="2971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 we deal with other chips?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Impute to highest density</a:t>
            </a:r>
          </a:p>
          <a:p>
            <a:pPr eaLnBrk="1" hangingPunct="1"/>
            <a:r>
              <a:rPr lang="en-US" smtClean="0"/>
              <a:t>Account for loss of accuracy due to imputation error</a:t>
            </a:r>
          </a:p>
          <a:p>
            <a:pPr eaLnBrk="1" hangingPunct="1"/>
            <a:r>
              <a:rPr lang="en-US" smtClean="0"/>
              <a:t>Store only observed genotypes</a:t>
            </a:r>
          </a:p>
          <a:p>
            <a:pPr eaLnBrk="1" hangingPunct="1"/>
            <a:r>
              <a:rPr lang="en-US" smtClean="0"/>
              <a:t>Label evaluations with source of genotype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SNP Edits</a:t>
            </a:r>
            <a:endParaRPr lang="en-US" dirty="0"/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SNPs from each chip kept if:</a:t>
            </a:r>
          </a:p>
          <a:p>
            <a:pPr lvl="1" eaLnBrk="1" hangingPunct="1"/>
            <a:r>
              <a:rPr lang="en-US" dirty="0" smtClean="0">
                <a:solidFill>
                  <a:srgbClr val="00FF00"/>
                </a:solidFill>
              </a:rPr>
              <a:t>&gt; 1% </a:t>
            </a:r>
            <a:r>
              <a:rPr lang="en-US" dirty="0" smtClean="0"/>
              <a:t>minor allele frequency (MAF) in any breed (polymorphic) </a:t>
            </a:r>
          </a:p>
          <a:p>
            <a:pPr lvl="1" eaLnBrk="1" hangingPunct="1"/>
            <a:r>
              <a:rPr lang="en-US" dirty="0" smtClean="0">
                <a:solidFill>
                  <a:srgbClr val="00FF00"/>
                </a:solidFill>
              </a:rPr>
              <a:t>&lt; 10% </a:t>
            </a:r>
            <a:r>
              <a:rPr lang="en-US" dirty="0" smtClean="0"/>
              <a:t>missing genotypes</a:t>
            </a:r>
          </a:p>
          <a:p>
            <a:pPr lvl="1" eaLnBrk="1" hangingPunct="1"/>
            <a:r>
              <a:rPr lang="en-US" dirty="0" smtClean="0">
                <a:solidFill>
                  <a:srgbClr val="00FF00"/>
                </a:solidFill>
              </a:rPr>
              <a:t>&lt; 2%</a:t>
            </a:r>
            <a:r>
              <a:rPr lang="en-US" dirty="0" smtClean="0"/>
              <a:t> parent-progeny conflicts</a:t>
            </a:r>
          </a:p>
          <a:p>
            <a:pPr eaLnBrk="1" hangingPunct="1"/>
            <a:r>
              <a:rPr lang="en-US" dirty="0" smtClean="0"/>
              <a:t>A SNP is excluded:</a:t>
            </a:r>
          </a:p>
          <a:p>
            <a:pPr lvl="1" eaLnBrk="1" hangingPunct="1"/>
            <a:r>
              <a:rPr lang="en-US" dirty="0" smtClean="0"/>
              <a:t>if it has a high call rate, but also has a high parent-progeny conflict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Good Clustering</a:t>
            </a:r>
            <a:endParaRPr lang="en-US" dirty="0"/>
          </a:p>
        </p:txBody>
      </p:sp>
      <p:pic>
        <p:nvPicPr>
          <p:cNvPr id="23554" name="Picture 2" descr="M:\mtooker\graphics\3_n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7788" y="1143000"/>
            <a:ext cx="6500812" cy="507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Not-So-Good Clustering</a:t>
            </a:r>
            <a:endParaRPr lang="en-US" dirty="0"/>
          </a:p>
        </p:txBody>
      </p:sp>
      <p:pic>
        <p:nvPicPr>
          <p:cNvPr id="24578" name="Picture 2" descr="M:\mtooker\graphics\3k_samp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7788" y="1143000"/>
            <a:ext cx="6500812" cy="507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Hardy-Weinberg-</a:t>
            </a:r>
            <a:r>
              <a:rPr lang="en-US" dirty="0" err="1" smtClean="0"/>
              <a:t>Chetverikov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 p</a:t>
            </a:r>
            <a:r>
              <a:rPr lang="en-US" baseline="30000" smtClean="0"/>
              <a:t>2</a:t>
            </a:r>
            <a:r>
              <a:rPr lang="en-US" smtClean="0"/>
              <a:t>   AB 2pq   BB q</a:t>
            </a:r>
            <a:r>
              <a:rPr lang="en-US" baseline="30000" smtClean="0"/>
              <a:t>2</a:t>
            </a:r>
          </a:p>
          <a:p>
            <a:pPr lvl="1" eaLnBrk="1" hangingPunct="1"/>
            <a:r>
              <a:rPr lang="en-US" smtClean="0"/>
              <a:t>Random mating, no selection, unlimited population size, no random genetic drift, no gene flow, etc.</a:t>
            </a:r>
          </a:p>
          <a:p>
            <a:pPr lvl="1" eaLnBrk="1" hangingPunct="1"/>
            <a:r>
              <a:rPr lang="en-US" smtClean="0"/>
              <a:t>Compute ratios within breed, then combine ratios</a:t>
            </a:r>
          </a:p>
          <a:p>
            <a:pPr eaLnBrk="1" hangingPunct="1"/>
            <a:r>
              <a:rPr lang="en-US" smtClean="0"/>
              <a:t>SNP deleted: (observed/expected)</a:t>
            </a:r>
          </a:p>
          <a:p>
            <a:pPr lvl="1" eaLnBrk="1" hangingPunct="1"/>
            <a:r>
              <a:rPr lang="en-US" smtClean="0"/>
              <a:t>Heterozygous &lt; .3 or &gt; 1.3 </a:t>
            </a:r>
          </a:p>
          <a:p>
            <a:pPr lvl="1" eaLnBrk="1" hangingPunct="1"/>
            <a:r>
              <a:rPr lang="en-US" smtClean="0"/>
              <a:t>Homozygous &lt; .1 or  &gt; 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Settings\asanders\Application Data\Microsoft\Templates\pvr02.pot</Template>
  <TotalTime>51579</TotalTime>
  <Words>956</Words>
  <Application>Microsoft Office PowerPoint</Application>
  <PresentationFormat>On-screen Show (4:3)</PresentationFormat>
  <Paragraphs>362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Calibri</vt:lpstr>
      <vt:lpstr>pvr02</vt:lpstr>
      <vt:lpstr>Properties of different density genotypes used in dairy cattle evaluation </vt:lpstr>
      <vt:lpstr>Topics</vt:lpstr>
      <vt:lpstr>Why Multiple Chips?</vt:lpstr>
      <vt:lpstr>Illumina chips are [mostly] nested</vt:lpstr>
      <vt:lpstr>How do we deal with other chips?</vt:lpstr>
      <vt:lpstr>SNP Edits</vt:lpstr>
      <vt:lpstr>Good Clustering</vt:lpstr>
      <vt:lpstr>Not-So-Good Clustering</vt:lpstr>
      <vt:lpstr>Hardy-Weinberg-Chetverikov</vt:lpstr>
      <vt:lpstr>SNPs Selected</vt:lpstr>
      <vt:lpstr>Properties of Selected SNP</vt:lpstr>
      <vt:lpstr>Correction of Map Locations</vt:lpstr>
      <vt:lpstr>Correction of Map Locations</vt:lpstr>
      <vt:lpstr>SNP Correlation Matrix</vt:lpstr>
      <vt:lpstr>Heat Map Correlations</vt:lpstr>
      <vt:lpstr>3K vs. 50K Reliability</vt:lpstr>
      <vt:lpstr>Other Chips</vt:lpstr>
      <vt:lpstr>Summary / Conclusions</vt:lpstr>
      <vt:lpstr>Questions about Chips or Maps?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ADMIN</cp:lastModifiedBy>
  <cp:revision>1012</cp:revision>
  <cp:lastPrinted>2001-08-24T14:44:42Z</cp:lastPrinted>
  <dcterms:created xsi:type="dcterms:W3CDTF">2002-07-16T13:01:30Z</dcterms:created>
  <dcterms:modified xsi:type="dcterms:W3CDTF">2011-07-20T14:29:41Z</dcterms:modified>
  <cp:category>Interbull</cp:category>
</cp:coreProperties>
</file>