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206400" cy="38404800"/>
  <p:notesSz cx="9305925" cy="7019925"/>
  <p:defaultTextStyle>
    <a:defPPr>
      <a:defRPr lang="en-US"/>
    </a:defPPr>
    <a:lvl1pPr marL="0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4807092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EC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21" d="100"/>
          <a:sy n="21" d="100"/>
        </p:scale>
        <p:origin x="-1578" y="-11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835710221536992"/>
          <c:y val="4.0952380952381226E-2"/>
          <c:w val="0.80387194170658738"/>
          <c:h val="0.7338444561518420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%SB</c:v>
                </c:pt>
              </c:strCache>
            </c:strRef>
          </c:tx>
          <c:spPr>
            <a:ln w="76200">
              <a:solidFill>
                <a:srgbClr val="0033CC"/>
              </a:solidFill>
            </a:ln>
          </c:spP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3.975046999999992</c:v>
                </c:pt>
                <c:pt idx="1">
                  <c:v>3.0544699999999967</c:v>
                </c:pt>
                <c:pt idx="2">
                  <c:v>2.7796049999999997</c:v>
                </c:pt>
                <c:pt idx="3">
                  <c:v>2.5510329999999977</c:v>
                </c:pt>
                <c:pt idx="4">
                  <c:v>2.6283970000000063</c:v>
                </c:pt>
                <c:pt idx="5">
                  <c:v>2.473824</c:v>
                </c:pt>
                <c:pt idx="6">
                  <c:v>2.36</c:v>
                </c:pt>
                <c:pt idx="7">
                  <c:v>2.4896639999999977</c:v>
                </c:pt>
                <c:pt idx="8">
                  <c:v>2.7273070000000073</c:v>
                </c:pt>
                <c:pt idx="9">
                  <c:v>2.9037309999999996</c:v>
                </c:pt>
                <c:pt idx="10">
                  <c:v>2.9536199999999977</c:v>
                </c:pt>
                <c:pt idx="11">
                  <c:v>3.376023999999993</c:v>
                </c:pt>
              </c:numCache>
            </c:numRef>
          </c:val>
        </c:ser>
        <c:axId val="71513600"/>
        <c:axId val="71515520"/>
      </c:barChart>
      <c:catAx>
        <c:axId val="715136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aseline="0">
                    <a:solidFill>
                      <a:srgbClr val="0033CC"/>
                    </a:solidFill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Dam’s DD group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  <c:crossAx val="71515520"/>
        <c:crosses val="autoZero"/>
        <c:auto val="1"/>
        <c:lblAlgn val="ctr"/>
        <c:lblOffset val="100"/>
        <c:tickLblSkip val="1"/>
      </c:catAx>
      <c:valAx>
        <c:axId val="71515520"/>
        <c:scaling>
          <c:orientation val="minMax"/>
          <c:max val="4.5"/>
          <c:min val="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aseline="0">
                    <a:solidFill>
                      <a:srgbClr val="0033CC"/>
                    </a:solidFill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Stillbirth, %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>
            <c:manualLayout>
              <c:xMode val="edge"/>
              <c:yMode val="edge"/>
              <c:x val="1.8092616045371952E-2"/>
              <c:y val="0.22042526329778422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  <c:crossAx val="71513600"/>
        <c:crosses val="autoZero"/>
        <c:crossBetween val="between"/>
      </c:valAx>
    </c:plotArea>
    <c:plotVisOnly val="1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047262709182628"/>
          <c:y val="2.4445688554985686E-2"/>
          <c:w val="0.79838554755123659"/>
          <c:h val="0.68949188817840734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CD model</c:v>
                </c:pt>
              </c:strCache>
            </c:strRef>
          </c:tx>
          <c:spPr>
            <a:ln w="76200">
              <a:solidFill>
                <a:srgbClr val="0033CC"/>
              </a:solidFill>
            </a:ln>
          </c:spPr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Sheet1!$B$2:$B$13</c:f>
              <c:numCache>
                <c:formatCode>0.00</c:formatCode>
                <c:ptCount val="12"/>
                <c:pt idx="0">
                  <c:v>1.3127498899999999</c:v>
                </c:pt>
                <c:pt idx="1">
                  <c:v>1.3036211679999998</c:v>
                </c:pt>
                <c:pt idx="2">
                  <c:v>1.312511451</c:v>
                </c:pt>
                <c:pt idx="3">
                  <c:v>1.3191163340000001</c:v>
                </c:pt>
                <c:pt idx="4">
                  <c:v>1.3371525120000001</c:v>
                </c:pt>
                <c:pt idx="5">
                  <c:v>1.3518879350000002</c:v>
                </c:pt>
                <c:pt idx="6">
                  <c:v>1.3700943640000001</c:v>
                </c:pt>
                <c:pt idx="7">
                  <c:v>1.39190532</c:v>
                </c:pt>
                <c:pt idx="8">
                  <c:v>1.4158615959999996</c:v>
                </c:pt>
                <c:pt idx="9">
                  <c:v>1.4188098919999996</c:v>
                </c:pt>
                <c:pt idx="10">
                  <c:v>1.4165767329999999</c:v>
                </c:pt>
                <c:pt idx="11">
                  <c:v>1.4208899999999998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76200"/>
          </c:spPr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GL &amp; milk included in model</c:v>
                </c:pt>
              </c:strCache>
            </c:strRef>
          </c:tx>
          <c:spPr>
            <a:ln w="76200" cmpd="sng">
              <a:solidFill>
                <a:srgbClr val="008000"/>
              </a:solidFill>
            </a:ln>
          </c:spPr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Sheet1!$C$2:$C$13</c:f>
              <c:numCache>
                <c:formatCode>0.00</c:formatCode>
                <c:ptCount val="12"/>
                <c:pt idx="0">
                  <c:v>1.3514257529999998</c:v>
                </c:pt>
                <c:pt idx="1">
                  <c:v>1.3579446729999998</c:v>
                </c:pt>
                <c:pt idx="2">
                  <c:v>1.3619967599999998</c:v>
                </c:pt>
                <c:pt idx="3">
                  <c:v>1.3595395109999997</c:v>
                </c:pt>
                <c:pt idx="4">
                  <c:v>1.367188278</c:v>
                </c:pt>
                <c:pt idx="5">
                  <c:v>1.3703331290000003</c:v>
                </c:pt>
                <c:pt idx="6">
                  <c:v>1.3727473569999999</c:v>
                </c:pt>
                <c:pt idx="7">
                  <c:v>1.3774866419999998</c:v>
                </c:pt>
                <c:pt idx="8">
                  <c:v>1.3910127630000002</c:v>
                </c:pt>
                <c:pt idx="9">
                  <c:v>1.4048745319999998</c:v>
                </c:pt>
                <c:pt idx="10">
                  <c:v>1.4143260079999997</c:v>
                </c:pt>
                <c:pt idx="11">
                  <c:v>1.4208899999999998</c:v>
                </c:pt>
              </c:numCache>
            </c:numRef>
          </c:yVal>
          <c:smooth val="1"/>
        </c:ser>
        <c:axId val="71636096"/>
        <c:axId val="71638016"/>
      </c:scatterChart>
      <c:valAx>
        <c:axId val="71636096"/>
        <c:scaling>
          <c:orientation val="minMax"/>
          <c:max val="12"/>
          <c:min val="1"/>
        </c:scaling>
        <c:axPos val="b"/>
        <c:title>
          <c:tx>
            <c:rich>
              <a:bodyPr/>
              <a:lstStyle/>
              <a:p>
                <a:pPr>
                  <a:defRPr baseline="0">
                    <a:solidFill>
                      <a:srgbClr val="0033CC"/>
                    </a:solidFill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Dam’s DD group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  <c:crossAx val="71638016"/>
        <c:crosses val="autoZero"/>
        <c:crossBetween val="midCat"/>
        <c:majorUnit val="1"/>
      </c:valAx>
      <c:valAx>
        <c:axId val="71638016"/>
        <c:scaling>
          <c:orientation val="minMax"/>
          <c:min val="1.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aseline="0">
                    <a:solidFill>
                      <a:srgbClr val="0033CC"/>
                    </a:solidFill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CD score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/>
        </c:title>
        <c:numFmt formatCode="0.00" sourceLinked="1"/>
        <c:tickLblPos val="nextTo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  <c:crossAx val="71636096"/>
        <c:crosses val="autoZero"/>
        <c:crossBetween val="midCat"/>
      </c:valAx>
      <c:spPr>
        <a:solidFill>
          <a:schemeClr val="bg1"/>
        </a:solidFill>
      </c:spPr>
    </c:plotArea>
    <c:legend>
      <c:legendPos val="b"/>
      <c:legendEntry>
        <c:idx val="0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</c:legendEntry>
      <c:layout/>
      <c:spPr>
        <a:solidFill>
          <a:schemeClr val="bg1"/>
        </a:solidFill>
        <a:ln w="28575">
          <a:noFill/>
        </a:ln>
      </c:spPr>
      <c:txPr>
        <a:bodyPr/>
        <a:lstStyle/>
        <a:p>
          <a:pPr>
            <a:defRPr sz="3000" baseline="0">
              <a:latin typeface="Arial Rounded MT Bold" pitchFamily="34" charset="0"/>
            </a:defRPr>
          </a:pPr>
          <a:endParaRPr lang="en-US"/>
        </a:p>
      </c:txPr>
    </c:legend>
    <c:plotVisOnly val="1"/>
  </c:chart>
  <c:spPr>
    <a:solidFill>
      <a:prstClr val="white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821485601013195"/>
          <c:y val="4.7172995780590719E-2"/>
          <c:w val="0.79818668208431987"/>
          <c:h val="0.7132208711252866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76200">
              <a:solidFill>
                <a:srgbClr val="0033CC"/>
              </a:solidFill>
            </a:ln>
          </c:spP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462.39705919999994</c:v>
                </c:pt>
                <c:pt idx="1">
                  <c:v>457.20984440000001</c:v>
                </c:pt>
                <c:pt idx="2">
                  <c:v>457.32585239999997</c:v>
                </c:pt>
                <c:pt idx="3">
                  <c:v>457.11437039999998</c:v>
                </c:pt>
                <c:pt idx="4">
                  <c:v>457.26824949999985</c:v>
                </c:pt>
                <c:pt idx="5">
                  <c:v>456.50069829999995</c:v>
                </c:pt>
                <c:pt idx="6">
                  <c:v>457.04457839999998</c:v>
                </c:pt>
                <c:pt idx="7">
                  <c:v>456.10319179999999</c:v>
                </c:pt>
                <c:pt idx="8">
                  <c:v>457.36002929999995</c:v>
                </c:pt>
                <c:pt idx="9">
                  <c:v>456.57371599999988</c:v>
                </c:pt>
                <c:pt idx="10">
                  <c:v>455.55500029999996</c:v>
                </c:pt>
                <c:pt idx="11">
                  <c:v>457.46499999999986</c:v>
                </c:pt>
              </c:numCache>
            </c:numRef>
          </c:val>
        </c:ser>
        <c:axId val="71471104"/>
        <c:axId val="71473024"/>
      </c:barChart>
      <c:catAx>
        <c:axId val="71471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 baseline="0">
                    <a:solidFill>
                      <a:srgbClr val="0033CC"/>
                    </a:solidFill>
                    <a:latin typeface="Arial Rounded MT Bold" pitchFamily="34" charset="0"/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Dam’s DD group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  <c:crossAx val="71473024"/>
        <c:crosses val="autoZero"/>
        <c:auto val="1"/>
        <c:lblAlgn val="ctr"/>
        <c:lblOffset val="100"/>
        <c:tickLblSkip val="1"/>
      </c:catAx>
      <c:valAx>
        <c:axId val="71473024"/>
        <c:scaling>
          <c:orientation val="minMax"/>
          <c:max val="465"/>
          <c:min val="45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3200" baseline="0">
                    <a:solidFill>
                      <a:srgbClr val="0033CC"/>
                    </a:solidFill>
                    <a:latin typeface="Arial Rounded MT Bold" pitchFamily="34" charset="0"/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Age at first breeding, d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3000" baseline="0">
                <a:latin typeface="Arial Rounded MT Bold" pitchFamily="34" charset="0"/>
              </a:defRPr>
            </a:pPr>
            <a:endParaRPr lang="en-US"/>
          </a:p>
        </c:txPr>
        <c:crossAx val="71471104"/>
        <c:crosses val="autoZero"/>
        <c:crossBetween val="between"/>
        <c:majorUnit val="2"/>
      </c:valAx>
    </c:plotArea>
    <c:plotVisOnly val="1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6026026466971349"/>
          <c:y val="3.5833333333333349E-2"/>
          <c:w val="0.81176770735825854"/>
          <c:h val="0.6749658792650921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SURV1 model</c:v>
                </c:pt>
              </c:strCache>
            </c:strRef>
          </c:tx>
          <c:spPr>
            <a:ln>
              <a:solidFill>
                <a:srgbClr val="0033CC"/>
              </a:solidFill>
            </a:ln>
          </c:spP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0.0</c:formatCode>
                <c:ptCount val="12"/>
                <c:pt idx="0">
                  <c:v>66.100161</c:v>
                </c:pt>
                <c:pt idx="1">
                  <c:v>67.606912999999963</c:v>
                </c:pt>
                <c:pt idx="2">
                  <c:v>67.621564000000006</c:v>
                </c:pt>
                <c:pt idx="3">
                  <c:v>68.105283</c:v>
                </c:pt>
                <c:pt idx="4">
                  <c:v>68.40892199999999</c:v>
                </c:pt>
                <c:pt idx="5">
                  <c:v>68.845729999999989</c:v>
                </c:pt>
                <c:pt idx="6">
                  <c:v>68.976500000000001</c:v>
                </c:pt>
                <c:pt idx="7">
                  <c:v>69.401567999999997</c:v>
                </c:pt>
                <c:pt idx="8">
                  <c:v>68.583593999999991</c:v>
                </c:pt>
                <c:pt idx="9">
                  <c:v>68.243718999999999</c:v>
                </c:pt>
                <c:pt idx="10">
                  <c:v>68.084490999999986</c:v>
                </c:pt>
                <c:pt idx="11">
                  <c:v>67.82720599999999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Stillborn calves removed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Sheet1!$C$2:$C$13</c:f>
              <c:numCache>
                <c:formatCode>0.0</c:formatCode>
                <c:ptCount val="12"/>
                <c:pt idx="0">
                  <c:v>67.488481999999976</c:v>
                </c:pt>
                <c:pt idx="1">
                  <c:v>68.750123000000031</c:v>
                </c:pt>
                <c:pt idx="2">
                  <c:v>68.622760999999954</c:v>
                </c:pt>
                <c:pt idx="3">
                  <c:v>69.145809999999983</c:v>
                </c:pt>
                <c:pt idx="4">
                  <c:v>69.432404000000005</c:v>
                </c:pt>
                <c:pt idx="5">
                  <c:v>69.953361000000001</c:v>
                </c:pt>
                <c:pt idx="6">
                  <c:v>70.004800000000003</c:v>
                </c:pt>
                <c:pt idx="7">
                  <c:v>70.542241000000004</c:v>
                </c:pt>
                <c:pt idx="8">
                  <c:v>69.824417000000011</c:v>
                </c:pt>
                <c:pt idx="9">
                  <c:v>69.474128999999991</c:v>
                </c:pt>
                <c:pt idx="10">
                  <c:v>69.380025000000003</c:v>
                </c:pt>
                <c:pt idx="11">
                  <c:v>68.907076000000004</c:v>
                </c:pt>
              </c:numCache>
            </c:numRef>
          </c:val>
        </c:ser>
        <c:axId val="70460160"/>
        <c:axId val="70462080"/>
      </c:barChart>
      <c:catAx>
        <c:axId val="704601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>
                    <a:latin typeface="Arial Rounded MT Bold" pitchFamily="34" charset="0"/>
                  </a:defRPr>
                </a:pP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Dam’s DD group</a:t>
                </a:r>
                <a:endParaRPr lang="en-US" sz="3200" baseline="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3000">
                <a:latin typeface="Arial Rounded MT Bold" pitchFamily="34" charset="0"/>
              </a:defRPr>
            </a:pPr>
            <a:endParaRPr lang="en-US"/>
          </a:p>
        </c:txPr>
        <c:crossAx val="70462080"/>
        <c:crosses val="autoZero"/>
        <c:auto val="1"/>
        <c:lblAlgn val="ctr"/>
        <c:lblOffset val="100"/>
      </c:catAx>
      <c:valAx>
        <c:axId val="70462080"/>
        <c:scaling>
          <c:orientation val="minMax"/>
          <c:min val="6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3200">
                    <a:solidFill>
                      <a:srgbClr val="0033CC"/>
                    </a:solidFill>
                    <a:latin typeface="Arial Rounded MT Bold" pitchFamily="34" charset="0"/>
                  </a:defRPr>
                </a:pPr>
                <a:r>
                  <a:rPr lang="en-US" sz="320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Survival</a:t>
                </a:r>
                <a:r>
                  <a:rPr lang="en-US" sz="3200" baseline="0" dirty="0" smtClean="0">
                    <a:solidFill>
                      <a:srgbClr val="0033CC"/>
                    </a:solidFill>
                    <a:latin typeface="Arial Rounded MT Bold" pitchFamily="34" charset="0"/>
                  </a:rPr>
                  <a:t> to first calving, %</a:t>
                </a:r>
                <a:endParaRPr lang="en-US" sz="3200" dirty="0">
                  <a:solidFill>
                    <a:srgbClr val="0033CC"/>
                  </a:solidFill>
                  <a:latin typeface="Arial Rounded MT Bold" pitchFamily="34" charset="0"/>
                </a:endParaRPr>
              </a:p>
            </c:rich>
          </c:tx>
          <c:layout>
            <c:manualLayout>
              <c:xMode val="edge"/>
              <c:yMode val="edge"/>
              <c:x val="2.4475524475524476E-2"/>
              <c:y val="3.6478740157480316E-2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3000">
                <a:latin typeface="Arial Rounded MT Bold" pitchFamily="34" charset="0"/>
              </a:defRPr>
            </a:pPr>
            <a:endParaRPr lang="en-US"/>
          </a:p>
        </c:txPr>
        <c:crossAx val="704601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3000">
              <a:latin typeface="Arial Rounded MT Bold" pitchFamily="34" charset="0"/>
            </a:defRPr>
          </a:pPr>
          <a:endParaRPr lang="en-US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2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03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807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210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61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537976"/>
            <a:ext cx="1152144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537976"/>
            <a:ext cx="3371088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2"/>
            <a:ext cx="43525440" cy="7627620"/>
          </a:xfrm>
        </p:spPr>
        <p:txBody>
          <a:bodyPr anchor="t"/>
          <a:lstStyle>
            <a:lvl1pPr algn="l">
              <a:defRPr sz="2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8"/>
          </a:xfrm>
        </p:spPr>
        <p:txBody>
          <a:bodyPr anchor="b"/>
          <a:lstStyle>
            <a:lvl1pPr marL="0" indent="0">
              <a:buNone/>
              <a:defRPr sz="10500">
                <a:solidFill>
                  <a:schemeClr val="tx1">
                    <a:tint val="75000"/>
                  </a:schemeClr>
                </a:solidFill>
              </a:defRPr>
            </a:lvl1pPr>
            <a:lvl2pPr marL="2403546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2pPr>
            <a:lvl3pPr marL="4807092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21063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4pPr>
            <a:lvl5pPr marL="9614184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5pPr>
            <a:lvl6pPr marL="12017731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6pPr>
            <a:lvl7pPr marL="144212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7pPr>
            <a:lvl8pPr marL="1682482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8pPr>
            <a:lvl9pPr marL="1922836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961124"/>
            <a:ext cx="22616160" cy="2534539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961124"/>
            <a:ext cx="22616160" cy="25345392"/>
          </a:xfrm>
        </p:spPr>
        <p:txBody>
          <a:bodyPr/>
          <a:lstStyle>
            <a:lvl1pPr>
              <a:defRPr sz="14700"/>
            </a:lvl1pPr>
            <a:lvl2pPr>
              <a:defRPr sz="12600"/>
            </a:lvl2pPr>
            <a:lvl3pPr>
              <a:defRPr sz="105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1" y="8596632"/>
            <a:ext cx="22625053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1" y="12179300"/>
            <a:ext cx="22625053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2"/>
            <a:ext cx="22633940" cy="3582668"/>
          </a:xfrm>
        </p:spPr>
        <p:txBody>
          <a:bodyPr anchor="b"/>
          <a:lstStyle>
            <a:lvl1pPr marL="0" indent="0">
              <a:buNone/>
              <a:defRPr sz="12600" b="1"/>
            </a:lvl1pPr>
            <a:lvl2pPr marL="2403546" indent="0">
              <a:buNone/>
              <a:defRPr sz="10500" b="1"/>
            </a:lvl2pPr>
            <a:lvl3pPr marL="4807092" indent="0">
              <a:buNone/>
              <a:defRPr sz="9500" b="1"/>
            </a:lvl3pPr>
            <a:lvl4pPr marL="7210638" indent="0">
              <a:buNone/>
              <a:defRPr sz="8400" b="1"/>
            </a:lvl4pPr>
            <a:lvl5pPr marL="9614184" indent="0">
              <a:buNone/>
              <a:defRPr sz="8400" b="1"/>
            </a:lvl5pPr>
            <a:lvl6pPr marL="12017731" indent="0">
              <a:buNone/>
              <a:defRPr sz="8400" b="1"/>
            </a:lvl6pPr>
            <a:lvl7pPr marL="14421277" indent="0">
              <a:buNone/>
              <a:defRPr sz="8400" b="1"/>
            </a:lvl7pPr>
            <a:lvl8pPr marL="16824823" indent="0">
              <a:buNone/>
              <a:defRPr sz="8400" b="1"/>
            </a:lvl8pPr>
            <a:lvl9pPr marL="19228369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2"/>
          </a:xfrm>
        </p:spPr>
        <p:txBody>
          <a:bodyPr/>
          <a:lstStyle>
            <a:lvl1pPr>
              <a:defRPr sz="12600"/>
            </a:lvl1pPr>
            <a:lvl2pPr>
              <a:defRPr sz="10500"/>
            </a:lvl2pPr>
            <a:lvl3pPr>
              <a:defRPr sz="95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529080"/>
            <a:ext cx="16846553" cy="6507480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4"/>
            <a:ext cx="28625800" cy="32777432"/>
          </a:xfrm>
        </p:spPr>
        <p:txBody>
          <a:bodyPr/>
          <a:lstStyle>
            <a:lvl1pPr>
              <a:defRPr sz="16800"/>
            </a:lvl1pPr>
            <a:lvl2pPr>
              <a:defRPr sz="14700"/>
            </a:lvl2pPr>
            <a:lvl3pPr>
              <a:defRPr sz="12600"/>
            </a:lvl3pPr>
            <a:lvl4pPr>
              <a:defRPr sz="10500"/>
            </a:lvl4pPr>
            <a:lvl5pPr>
              <a:defRPr sz="10500"/>
            </a:lvl5pPr>
            <a:lvl6pPr>
              <a:defRPr sz="10500"/>
            </a:lvl6pPr>
            <a:lvl7pPr>
              <a:defRPr sz="10500"/>
            </a:lvl7pPr>
            <a:lvl8pPr>
              <a:defRPr sz="10500"/>
            </a:lvl8pPr>
            <a:lvl9pPr>
              <a:defRPr sz="10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8036564"/>
            <a:ext cx="16846553" cy="26269952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2"/>
          </a:xfrm>
        </p:spPr>
        <p:txBody>
          <a:bodyPr anchor="b"/>
          <a:lstStyle>
            <a:lvl1pPr algn="l">
              <a:defRPr sz="10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6800"/>
            </a:lvl1pPr>
            <a:lvl2pPr marL="2403546" indent="0">
              <a:buNone/>
              <a:defRPr sz="14700"/>
            </a:lvl2pPr>
            <a:lvl3pPr marL="4807092" indent="0">
              <a:buNone/>
              <a:defRPr sz="12600"/>
            </a:lvl3pPr>
            <a:lvl4pPr marL="7210638" indent="0">
              <a:buNone/>
              <a:defRPr sz="10500"/>
            </a:lvl4pPr>
            <a:lvl5pPr marL="9614184" indent="0">
              <a:buNone/>
              <a:defRPr sz="10500"/>
            </a:lvl5pPr>
            <a:lvl6pPr marL="12017731" indent="0">
              <a:buNone/>
              <a:defRPr sz="10500"/>
            </a:lvl6pPr>
            <a:lvl7pPr marL="14421277" indent="0">
              <a:buNone/>
              <a:defRPr sz="10500"/>
            </a:lvl7pPr>
            <a:lvl8pPr marL="16824823" indent="0">
              <a:buNone/>
              <a:defRPr sz="10500"/>
            </a:lvl8pPr>
            <a:lvl9pPr marL="19228369" indent="0">
              <a:buNone/>
              <a:defRPr sz="10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2"/>
            <a:ext cx="30723840" cy="4507228"/>
          </a:xfrm>
        </p:spPr>
        <p:txBody>
          <a:bodyPr/>
          <a:lstStyle>
            <a:lvl1pPr marL="0" indent="0">
              <a:buNone/>
              <a:defRPr sz="7400"/>
            </a:lvl1pPr>
            <a:lvl2pPr marL="2403546" indent="0">
              <a:buNone/>
              <a:defRPr sz="6300"/>
            </a:lvl2pPr>
            <a:lvl3pPr marL="4807092" indent="0">
              <a:buNone/>
              <a:defRPr sz="5300"/>
            </a:lvl3pPr>
            <a:lvl4pPr marL="7210638" indent="0">
              <a:buNone/>
              <a:defRPr sz="4700"/>
            </a:lvl4pPr>
            <a:lvl5pPr marL="9614184" indent="0">
              <a:buNone/>
              <a:defRPr sz="4700"/>
            </a:lvl5pPr>
            <a:lvl6pPr marL="12017731" indent="0">
              <a:buNone/>
              <a:defRPr sz="4700"/>
            </a:lvl6pPr>
            <a:lvl7pPr marL="14421277" indent="0">
              <a:buNone/>
              <a:defRPr sz="4700"/>
            </a:lvl7pPr>
            <a:lvl8pPr marL="16824823" indent="0">
              <a:buNone/>
              <a:defRPr sz="4700"/>
            </a:lvl8pPr>
            <a:lvl9pPr marL="19228369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2"/>
            <a:ext cx="46085760" cy="6400800"/>
          </a:xfrm>
          <a:prstGeom prst="rect">
            <a:avLst/>
          </a:prstGeom>
        </p:spPr>
        <p:txBody>
          <a:bodyPr vert="horz" lIns="480709" tIns="240355" rIns="480709" bIns="2403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4"/>
            <a:ext cx="46085760" cy="25345392"/>
          </a:xfrm>
          <a:prstGeom prst="rect">
            <a:avLst/>
          </a:prstGeom>
        </p:spPr>
        <p:txBody>
          <a:bodyPr vert="horz" lIns="480709" tIns="240355" rIns="480709" bIns="2403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l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FAF47-8459-4E13-817C-58F04F2ABE14}" type="datetimeFigureOut">
              <a:rPr lang="en-US" smtClean="0"/>
              <a:pPr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2"/>
            <a:ext cx="162153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ct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2"/>
            <a:ext cx="11948160" cy="2044700"/>
          </a:xfrm>
          <a:prstGeom prst="rect">
            <a:avLst/>
          </a:prstGeom>
        </p:spPr>
        <p:txBody>
          <a:bodyPr vert="horz" lIns="480709" tIns="240355" rIns="480709" bIns="240355" rtlCol="0" anchor="ctr"/>
          <a:lstStyle>
            <a:lvl1pPr algn="r">
              <a:defRPr sz="6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9EB6-7C5C-4281-8366-AFAC9E23E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7092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4807092" rtl="0" eaLnBrk="1" latinLnBrk="0" hangingPunct="1">
        <a:spcBef>
          <a:spcPct val="20000"/>
        </a:spcBef>
        <a:buFont typeface="Arial" pitchFamily="34" charset="0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4807092" rtl="0" eaLnBrk="1" latinLnBrk="0" hangingPunct="1">
        <a:spcBef>
          <a:spcPct val="20000"/>
        </a:spcBef>
        <a:buFont typeface="Arial" pitchFamily="34" charset="0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4807092" rtl="0" eaLnBrk="1" latinLnBrk="0" hangingPunct="1">
        <a:spcBef>
          <a:spcPct val="20000"/>
        </a:spcBef>
        <a:buFont typeface="Arial" pitchFamily="34" charset="0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4807092" rtl="0" eaLnBrk="1" latinLnBrk="0" hangingPunct="1">
        <a:spcBef>
          <a:spcPct val="20000"/>
        </a:spcBef>
        <a:buFont typeface="Arial" pitchFamily="34" charset="0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4807092" rtl="0" eaLnBrk="1" latinLnBrk="0" hangingPunct="1">
        <a:spcBef>
          <a:spcPct val="20000"/>
        </a:spcBef>
        <a:buFont typeface="Arial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4807092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2420600" y="6324600"/>
            <a:ext cx="26365200" cy="311658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391400" y="838200"/>
            <a:ext cx="36804600" cy="3778614"/>
          </a:xfrm>
          <a:prstGeom prst="rect">
            <a:avLst/>
          </a:prstGeom>
          <a:solidFill>
            <a:srgbClr val="CCECFF"/>
          </a:solidFill>
        </p:spPr>
        <p:txBody>
          <a:bodyPr wrap="square" lIns="480709" tIns="240355" rIns="480709" bIns="240355" rtlCol="0">
            <a:spAutoFit/>
          </a:bodyPr>
          <a:lstStyle/>
          <a:p>
            <a:pPr algn="ctr">
              <a:spcAft>
                <a:spcPts val="3600"/>
              </a:spcAft>
            </a:pPr>
            <a:r>
              <a:rPr lang="en-US" sz="6600" dirty="0" smtClean="0">
                <a:latin typeface="VAGRounded BT" pitchFamily="34" charset="0"/>
              </a:rPr>
              <a:t>Effects of dam’s dry period length on heifer development</a:t>
            </a:r>
          </a:p>
          <a:p>
            <a:pPr algn="ctr">
              <a:spcAft>
                <a:spcPts val="1200"/>
              </a:spcAft>
            </a:pPr>
            <a:r>
              <a:rPr lang="en-US" sz="5400" i="1" dirty="0" smtClean="0">
                <a:latin typeface="VAGRounded BT" pitchFamily="34" charset="0"/>
              </a:rPr>
              <a:t>H. D. Norman and J. L. Hutchison*</a:t>
            </a:r>
          </a:p>
          <a:p>
            <a:pPr algn="ctr">
              <a:spcAft>
                <a:spcPts val="1200"/>
              </a:spcAft>
            </a:pPr>
            <a:r>
              <a:rPr lang="en-US" sz="5400" dirty="0" smtClean="0">
                <a:latin typeface="VAGRounded BT" pitchFamily="34" charset="0"/>
              </a:rPr>
              <a:t>Animal Improvement Programs Laboratory, Agricultural Research Center, USDA, Beltsville, MD 20705-2350</a:t>
            </a:r>
            <a:endParaRPr lang="en-US" sz="5400" dirty="0">
              <a:latin typeface="VAGRounded BT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5422900"/>
            <a:ext cx="50292000" cy="0"/>
          </a:xfrm>
          <a:prstGeom prst="line">
            <a:avLst/>
          </a:prstGeom>
          <a:ln w="1905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5867400"/>
            <a:ext cx="50292000" cy="0"/>
          </a:xfrm>
          <a:prstGeom prst="line">
            <a:avLst/>
          </a:prstGeom>
          <a:ln w="1905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4182070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latin typeface="VAGRounded BT" pitchFamily="34" charset="0"/>
              </a:rPr>
              <a:t>Abstr</a:t>
            </a:r>
            <a:r>
              <a:rPr lang="en-US" sz="5400" dirty="0" smtClean="0">
                <a:latin typeface="VAGRounded BT" pitchFamily="34" charset="0"/>
              </a:rPr>
              <a:t>. M66</a:t>
            </a:r>
            <a:endParaRPr lang="en-US" sz="5400" dirty="0">
              <a:latin typeface="VAGRounded BT" pitchFamily="34" charset="0"/>
            </a:endParaRPr>
          </a:p>
        </p:txBody>
      </p:sp>
      <p:pic>
        <p:nvPicPr>
          <p:cNvPr id="13" name="Picture 12" descr="usdaar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0400" y="533400"/>
            <a:ext cx="5715000" cy="452537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5643800" y="3911601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VAGRounded BT" pitchFamily="34" charset="0"/>
              </a:rPr>
              <a:t>2011</a:t>
            </a:r>
            <a:endParaRPr lang="en-US" sz="6000" dirty="0">
              <a:solidFill>
                <a:schemeClr val="bg1"/>
              </a:solidFill>
              <a:latin typeface="VAGRounded BT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57200" y="6324600"/>
            <a:ext cx="11430000" cy="31165800"/>
            <a:chOff x="457200" y="6324600"/>
            <a:chExt cx="11430000" cy="31165800"/>
          </a:xfrm>
        </p:grpSpPr>
        <p:sp>
          <p:nvSpPr>
            <p:cNvPr id="17" name="Text Box 3135"/>
            <p:cNvSpPr txBox="1">
              <a:spLocks noChangeArrowheads="1"/>
            </p:cNvSpPr>
            <p:nvPr/>
          </p:nvSpPr>
          <p:spPr bwMode="auto">
            <a:xfrm>
              <a:off x="457200" y="6324600"/>
              <a:ext cx="11430000" cy="5277624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457200" tIns="457200" rIns="457200" bIns="4572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400" dirty="0">
                  <a:solidFill>
                    <a:srgbClr val="0033CC"/>
                  </a:solidFill>
                  <a:latin typeface="VAGRounded BT" pitchFamily="34" charset="0"/>
                </a:rPr>
                <a:t>INTRODUCTION</a:t>
              </a:r>
            </a:p>
            <a:p>
              <a:pPr>
                <a:spcBef>
                  <a:spcPct val="50000"/>
                </a:spcBef>
                <a:buClr>
                  <a:srgbClr val="0033CC"/>
                </a:buClr>
              </a:pPr>
              <a:r>
                <a:rPr lang="en-US" sz="3600" dirty="0" smtClean="0">
                  <a:latin typeface="VAGRounded BT" pitchFamily="34" charset="0"/>
                </a:rPr>
                <a:t>Considerable research has been done to determine effects of dry period on cow’s later performance. Few studies have looked at dam’s dry period on heifer development. </a:t>
              </a:r>
              <a:r>
                <a:rPr lang="en-US" sz="3600" dirty="0" smtClean="0">
                  <a:latin typeface="VAGRounded BT" pitchFamily="34" charset="0"/>
                </a:rPr>
                <a:t>However</a:t>
              </a:r>
              <a:r>
                <a:rPr lang="en-US" sz="3600" dirty="0" smtClean="0">
                  <a:latin typeface="VAGRounded BT" pitchFamily="34" charset="0"/>
                </a:rPr>
                <a:t>, over 50% of </a:t>
              </a:r>
              <a:r>
                <a:rPr lang="en-US" sz="3600" i="1" dirty="0" smtClean="0">
                  <a:latin typeface="VAGRounded BT" pitchFamily="34" charset="0"/>
                </a:rPr>
                <a:t>in </a:t>
              </a:r>
              <a:r>
                <a:rPr lang="en-US" sz="3600" i="1" dirty="0" err="1" smtClean="0">
                  <a:latin typeface="VAGRounded BT" pitchFamily="34" charset="0"/>
                </a:rPr>
                <a:t>utero</a:t>
              </a:r>
              <a:r>
                <a:rPr lang="en-US" sz="3600" i="1" dirty="0" smtClean="0">
                  <a:latin typeface="VAGRounded BT" pitchFamily="34" charset="0"/>
                </a:rPr>
                <a:t> </a:t>
              </a:r>
              <a:r>
                <a:rPr lang="en-US" sz="3600" dirty="0" smtClean="0">
                  <a:latin typeface="VAGRounded BT" pitchFamily="34" charset="0"/>
                </a:rPr>
                <a:t>calf weight gain occurs during the last 2 months of gestation.</a:t>
              </a:r>
              <a:endParaRPr lang="en-US" sz="3600" dirty="0">
                <a:latin typeface="VAGRounded BT" pitchFamily="34" charset="0"/>
              </a:endParaRPr>
            </a:p>
          </p:txBody>
        </p:sp>
        <p:sp>
          <p:nvSpPr>
            <p:cNvPr id="18" name="Rectangle 6051"/>
            <p:cNvSpPr>
              <a:spLocks noChangeArrowheads="1"/>
            </p:cNvSpPr>
            <p:nvPr/>
          </p:nvSpPr>
          <p:spPr bwMode="auto">
            <a:xfrm>
              <a:off x="457200" y="12344400"/>
              <a:ext cx="11430000" cy="6863417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457200" tIns="457200" rIns="457200" bIns="457200">
              <a:spAutoFit/>
            </a:bodyPr>
            <a:lstStyle/>
            <a:p>
              <a:pPr marL="457200" indent="-457200" algn="ctr"/>
              <a:r>
                <a:rPr lang="en-US" sz="4400" dirty="0" smtClean="0">
                  <a:solidFill>
                    <a:srgbClr val="0033CC"/>
                  </a:solidFill>
                  <a:latin typeface="VAGRounded BT" pitchFamily="34" charset="0"/>
                </a:rPr>
                <a:t>OBJECTIVES</a:t>
              </a:r>
              <a:endParaRPr lang="en-US" sz="4400" dirty="0">
                <a:solidFill>
                  <a:srgbClr val="0033CC"/>
                </a:solidFill>
                <a:latin typeface="VAGRounded BT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3600" dirty="0">
                  <a:latin typeface="VAGRounded BT" pitchFamily="34" charset="0"/>
                </a:rPr>
                <a:t>To </a:t>
              </a:r>
              <a:r>
                <a:rPr lang="en-US" sz="3600" dirty="0" smtClean="0">
                  <a:latin typeface="VAGRounded BT" pitchFamily="34" charset="0"/>
                </a:rPr>
                <a:t>investigate effect of dam’s days dry (</a:t>
              </a:r>
              <a:r>
                <a:rPr lang="en-US" sz="3600" b="1" dirty="0" smtClean="0">
                  <a:solidFill>
                    <a:srgbClr val="008000"/>
                  </a:solidFill>
                  <a:latin typeface="VAGRounded BT" pitchFamily="34" charset="0"/>
                </a:rPr>
                <a:t>DD</a:t>
              </a:r>
              <a:r>
                <a:rPr lang="en-US" sz="3600" dirty="0" smtClean="0">
                  <a:latin typeface="VAGRounded BT" pitchFamily="34" charset="0"/>
                </a:rPr>
                <a:t>) on:</a:t>
              </a:r>
              <a:endParaRPr lang="en-US" sz="3600" dirty="0">
                <a:latin typeface="VAGRounded BT" pitchFamily="34" charset="0"/>
              </a:endParaRP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Calving difficulty (</a:t>
              </a:r>
              <a:r>
                <a:rPr lang="en-US" sz="3600" b="1" dirty="0" smtClean="0">
                  <a:solidFill>
                    <a:srgbClr val="008000"/>
                  </a:solidFill>
                  <a:latin typeface="VAGRounded BT" pitchFamily="34" charset="0"/>
                </a:rPr>
                <a:t>CD</a:t>
              </a:r>
              <a:r>
                <a:rPr lang="en-US" sz="3600" dirty="0" smtClean="0">
                  <a:latin typeface="VAGRounded BT" pitchFamily="34" charset="0"/>
                </a:rPr>
                <a:t>), scored 1-5 (higher score=more difficulty)</a:t>
              </a:r>
              <a:endParaRPr lang="en-US" sz="3600" dirty="0">
                <a:latin typeface="VAGRounded BT" pitchFamily="34" charset="0"/>
              </a:endParaRP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Stillbirth rate (</a:t>
              </a:r>
              <a:r>
                <a:rPr lang="en-US" sz="3600" b="1" dirty="0" smtClean="0">
                  <a:solidFill>
                    <a:srgbClr val="008000"/>
                  </a:solidFill>
                  <a:latin typeface="VAGRounded BT" pitchFamily="34" charset="0"/>
                </a:rPr>
                <a:t>SB</a:t>
              </a:r>
              <a:r>
                <a:rPr lang="en-US" sz="3600" dirty="0" smtClean="0">
                  <a:latin typeface="VAGRounded BT" pitchFamily="34" charset="0"/>
                </a:rPr>
                <a:t>), calf livability to 48 hours </a:t>
              </a:r>
              <a:endParaRPr lang="en-US" sz="3600" dirty="0">
                <a:latin typeface="VAGRounded BT" pitchFamily="34" charset="0"/>
              </a:endParaRP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Age at first breeding of heifer calf (</a:t>
              </a:r>
              <a:r>
                <a:rPr lang="en-US" sz="3600" b="1" dirty="0" smtClean="0">
                  <a:solidFill>
                    <a:srgbClr val="008000"/>
                  </a:solidFill>
                  <a:latin typeface="VAGRounded BT" pitchFamily="34" charset="0"/>
                </a:rPr>
                <a:t>AFB</a:t>
              </a:r>
              <a:r>
                <a:rPr lang="en-US" sz="3600" dirty="0" smtClean="0">
                  <a:latin typeface="VAGRounded BT" pitchFamily="34" charset="0"/>
                </a:rPr>
                <a:t>)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Survival to first calving of heifer calf (</a:t>
              </a:r>
              <a:r>
                <a:rPr lang="en-US" sz="3600" b="1" dirty="0" smtClean="0">
                  <a:solidFill>
                    <a:srgbClr val="008000"/>
                  </a:solidFill>
                  <a:latin typeface="VAGRounded BT" pitchFamily="34" charset="0"/>
                </a:rPr>
                <a:t>SURV1</a:t>
              </a:r>
              <a:r>
                <a:rPr lang="en-US" sz="3600" dirty="0" smtClean="0">
                  <a:latin typeface="VAGRounded BT" pitchFamily="34" charset="0"/>
                </a:rPr>
                <a:t>), 0=no first lactation, 1=had a first lactation</a:t>
              </a:r>
              <a:endParaRPr lang="en-US" sz="3600" dirty="0">
                <a:latin typeface="VAGRounded BT" pitchFamily="34" charset="0"/>
              </a:endParaRPr>
            </a:p>
          </p:txBody>
        </p:sp>
        <p:sp>
          <p:nvSpPr>
            <p:cNvPr id="22" name="Rectangle 6052"/>
            <p:cNvSpPr>
              <a:spLocks noChangeArrowheads="1"/>
            </p:cNvSpPr>
            <p:nvPr/>
          </p:nvSpPr>
          <p:spPr bwMode="auto">
            <a:xfrm>
              <a:off x="457200" y="19888200"/>
              <a:ext cx="11430000" cy="17602200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457200" tIns="457200" rIns="457200" bIns="457200">
              <a:spAutoFit/>
            </a:bodyPr>
            <a:lstStyle/>
            <a:p>
              <a:pPr marL="457200" indent="-457200" algn="ctr"/>
              <a:r>
                <a:rPr lang="en-US" sz="4400" dirty="0">
                  <a:solidFill>
                    <a:srgbClr val="0033CC"/>
                  </a:solidFill>
                  <a:latin typeface="VAGRounded BT" pitchFamily="34" charset="0"/>
                </a:rPr>
                <a:t>DATA &amp; METHODS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>
                  <a:latin typeface="VAGRounded BT" pitchFamily="34" charset="0"/>
                </a:rPr>
                <a:t>Holstein </a:t>
              </a:r>
              <a:r>
                <a:rPr lang="en-US" sz="3600" dirty="0" smtClean="0">
                  <a:latin typeface="VAGRounded BT" pitchFamily="34" charset="0"/>
                </a:rPr>
                <a:t>calving and breeding records from January 1997 through December 2010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Data </a:t>
              </a:r>
              <a:r>
                <a:rPr lang="en-US" sz="3600" dirty="0">
                  <a:latin typeface="VAGRounded BT" pitchFamily="34" charset="0"/>
                </a:rPr>
                <a:t>edits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Dam’s first calving after January 1997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Dam’s calving date within 10 d of expected calving date </a:t>
              </a:r>
              <a:endParaRPr lang="en-US" sz="3600" dirty="0">
                <a:latin typeface="VAGRounded BT" pitchFamily="34" charset="0"/>
              </a:endParaRP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For AFB and SURV1, heifer’s birth date before January 2008 to allow time for first lactation</a:t>
              </a:r>
              <a:endParaRPr lang="en-US" sz="3600" dirty="0">
                <a:latin typeface="VAGRounded BT" pitchFamily="34" charset="0"/>
              </a:endParaRP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Dam’s DD categorized into 12 groups (0-30,  31-35, 36-40, …, 66-70, 71-80, 81-90, 91-120 d)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Linear fixed-effects models 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Same model for CD and SB</a:t>
              </a:r>
            </a:p>
            <a:p>
              <a:pPr marL="1301750" lvl="2" indent="-387350">
                <a:spcBef>
                  <a:spcPct val="25000"/>
                </a:spcBef>
                <a:buClr>
                  <a:srgbClr val="0033CC"/>
                </a:buClr>
                <a:buSzPct val="80000"/>
                <a:buFont typeface="Wingdings" pitchFamily="2" charset="2"/>
                <a:buChar char="§"/>
              </a:pPr>
              <a:r>
                <a:rPr lang="en-US" sz="3600" dirty="0" smtClean="0">
                  <a:latin typeface="VAGRounded BT" pitchFamily="34" charset="0"/>
                </a:rPr>
                <a:t>Dam’s calving herd-year, dam’s calving year-state-month, parity of dam, calf sex, and dam’s DD category</a:t>
              </a:r>
            </a:p>
            <a:p>
              <a:pPr marL="1266825" lvl="2" indent="-422275">
                <a:spcBef>
                  <a:spcPct val="25000"/>
                </a:spcBef>
                <a:buClr>
                  <a:srgbClr val="0033CC"/>
                </a:buClr>
                <a:buSzPct val="80000"/>
                <a:buFont typeface="Wingdings" pitchFamily="2" charset="2"/>
                <a:buChar char="§"/>
              </a:pPr>
              <a:r>
                <a:rPr lang="en-US" sz="3600" dirty="0" smtClean="0">
                  <a:latin typeface="VAGRounded BT" pitchFamily="34" charset="0"/>
                </a:rPr>
                <a:t>Gestation length (</a:t>
              </a:r>
              <a:r>
                <a:rPr lang="en-US" sz="3600" b="1" dirty="0" smtClean="0">
                  <a:solidFill>
                    <a:srgbClr val="008000"/>
                  </a:solidFill>
                  <a:latin typeface="VAGRounded BT" pitchFamily="34" charset="0"/>
                </a:rPr>
                <a:t>GL</a:t>
              </a:r>
              <a:r>
                <a:rPr lang="en-US" sz="3600" dirty="0" smtClean="0">
                  <a:latin typeface="VAGRounded BT" pitchFamily="34" charset="0"/>
                </a:rPr>
                <a:t>) and milk yield were added to CD model to see if effect remained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AFB = heifer’s breeding herd-year, heifer’s breeding year-state-month, and dam’s DD category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SURV1 = dam’s calving herd-year, dam’s calving year-state-month, parity of dam, heifer parent average DPR, and dam’s DD category</a:t>
              </a:r>
            </a:p>
          </p:txBody>
        </p:sp>
      </p:grpSp>
      <p:pic>
        <p:nvPicPr>
          <p:cNvPr id="16" name="Picture 9256" descr="cow-calf draw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5019686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2420600" y="6781800"/>
            <a:ext cx="2636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640"/>
              </a:spcBef>
            </a:pPr>
            <a:r>
              <a:rPr lang="en-US" sz="4400" dirty="0" smtClean="0">
                <a:solidFill>
                  <a:srgbClr val="0033CC"/>
                </a:solidFill>
                <a:latin typeface="VAGRounded BT" pitchFamily="34" charset="0"/>
              </a:rPr>
              <a:t>RESULTS</a:t>
            </a:r>
            <a:endParaRPr lang="en-US" sz="4400" dirty="0">
              <a:solidFill>
                <a:srgbClr val="0033CC"/>
              </a:solidFill>
              <a:latin typeface="VAGRounded BT" pitchFamily="34" charset="0"/>
            </a:endParaRPr>
          </a:p>
        </p:txBody>
      </p:sp>
      <p:graphicFrame>
        <p:nvGraphicFramePr>
          <p:cNvPr id="23" name="Group 16156"/>
          <p:cNvGraphicFramePr>
            <a:graphicFrameLocks noGrp="1"/>
          </p:cNvGraphicFramePr>
          <p:nvPr/>
        </p:nvGraphicFramePr>
        <p:xfrm>
          <a:off x="14935200" y="7772400"/>
          <a:ext cx="21335998" cy="8694420"/>
        </p:xfrm>
        <a:graphic>
          <a:graphicData uri="http://schemas.openxmlformats.org/drawingml/2006/table">
            <a:tbl>
              <a:tblPr/>
              <a:tblGrid>
                <a:gridCol w="3153673"/>
                <a:gridCol w="2698485"/>
                <a:gridCol w="853440"/>
                <a:gridCol w="3779520"/>
                <a:gridCol w="3779520"/>
                <a:gridCol w="3531307"/>
                <a:gridCol w="3540053"/>
              </a:tblGrid>
              <a:tr h="568960">
                <a:tc rowSpan="2"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DD group</a:t>
                      </a:r>
                    </a:p>
                  </a:txBody>
                  <a:tcPr marL="228600" marR="0" marT="16002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      Dam’s DD</a:t>
                      </a: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Number of records</a:t>
                      </a: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AGRounded BT" pitchFamily="34" charset="0"/>
                      </a:endParaRP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AGRounded BT" pitchFamily="34" charset="0"/>
                      </a:endParaRP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AGRounded BT" pitchFamily="34" charset="0"/>
                      </a:endParaRP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 vMerge="1"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AGRounded BT" pitchFamily="34" charset="0"/>
                      </a:endParaRPr>
                    </a:p>
                  </a:txBody>
                  <a:tcPr marL="228600" marR="0" marT="13716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VAGRounded BT" pitchFamily="34" charset="0"/>
                      </a:endParaRP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              CD</a:t>
                      </a: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                SB</a:t>
                      </a: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                AFB</a:t>
                      </a:r>
                      <a:r>
                        <a:rPr kumimoji="0" lang="en-US" sz="3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            SURVI</a:t>
                      </a:r>
                    </a:p>
                  </a:txBody>
                  <a:tcPr marL="0" marR="0" marT="0" marB="0" anchor="b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1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0-30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13,487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4,506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549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6,147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2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31-35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16,227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6,674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811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7,649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3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36-40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42,530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18,904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2,402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18,505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4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41-45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91,965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40,019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4,631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37,070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5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46-50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164,562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64,722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7,368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64,389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6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51-55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241,816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84,854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8,809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dec"/>
                        </a:tabLst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95,568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7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56-60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263,659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83,705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7,424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104,602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8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61-65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188,091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54,125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4,313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73,291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9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66-70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91,265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24,148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1,829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34,664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10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71-80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62,231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15,745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1,561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24,259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11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81-90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30,804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7,602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876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11,924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96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12</a:t>
                      </a:r>
                    </a:p>
                  </a:txBody>
                  <a:tcPr marL="22860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91-120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41,207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11,106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1,250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15,684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8980">
                <a:tc>
                  <a:txBody>
                    <a:bodyPr/>
                    <a:lstStyle/>
                    <a:p>
                      <a:pPr marL="0" marR="0" lvl="0" indent="0" algn="l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AGRounded BT" pitchFamily="34" charset="0"/>
                        </a:rPr>
                        <a:t>Total</a:t>
                      </a:r>
                    </a:p>
                  </a:txBody>
                  <a:tcPr marL="228600" marR="0" marT="0" marB="16002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1,247,844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416,110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41,823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493,752</a:t>
                      </a:r>
                    </a:p>
                  </a:txBody>
                  <a:tcPr marL="0" marR="0" marT="0" marB="0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26136600" y="18592801"/>
            <a:ext cx="11506200" cy="7912100"/>
            <a:chOff x="26136600" y="18592801"/>
            <a:chExt cx="11506200" cy="7912100"/>
          </a:xfrm>
        </p:grpSpPr>
        <p:graphicFrame>
          <p:nvGraphicFramePr>
            <p:cNvPr id="15" name="Chart 14"/>
            <p:cNvGraphicFramePr/>
            <p:nvPr/>
          </p:nvGraphicFramePr>
          <p:xfrm>
            <a:off x="26746200" y="19481801"/>
            <a:ext cx="10896600" cy="70231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26136600" y="18592801"/>
              <a:ext cx="384752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ts val="3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Dam’s stillbirth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2954000" y="18592800"/>
            <a:ext cx="11506200" cy="8458200"/>
            <a:chOff x="12954000" y="18592800"/>
            <a:chExt cx="11506200" cy="8458200"/>
          </a:xfrm>
        </p:grpSpPr>
        <p:graphicFrame>
          <p:nvGraphicFramePr>
            <p:cNvPr id="14" name="Chart 13"/>
            <p:cNvGraphicFramePr/>
            <p:nvPr/>
          </p:nvGraphicFramePr>
          <p:xfrm>
            <a:off x="13563600" y="19481800"/>
            <a:ext cx="10896600" cy="7569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0" name="Rectangle 29"/>
            <p:cNvSpPr/>
            <p:nvPr/>
          </p:nvSpPr>
          <p:spPr>
            <a:xfrm>
              <a:off x="12954000" y="18592800"/>
              <a:ext cx="561403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ts val="3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Dam’s calving difficulty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2954000" y="28041601"/>
            <a:ext cx="11506200" cy="7954953"/>
            <a:chOff x="12954000" y="28041601"/>
            <a:chExt cx="11506200" cy="7954953"/>
          </a:xfrm>
        </p:grpSpPr>
        <p:graphicFrame>
          <p:nvGraphicFramePr>
            <p:cNvPr id="25" name="Chart 24"/>
            <p:cNvGraphicFramePr/>
            <p:nvPr/>
          </p:nvGraphicFramePr>
          <p:xfrm>
            <a:off x="13563600" y="28973454"/>
            <a:ext cx="10896600" cy="70231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1" name="Rectangle 30"/>
            <p:cNvSpPr/>
            <p:nvPr/>
          </p:nvSpPr>
          <p:spPr>
            <a:xfrm>
              <a:off x="12954000" y="28041601"/>
              <a:ext cx="686335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ts val="3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Heifer’s age at first breeding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6136600" y="28084454"/>
            <a:ext cx="11506200" cy="8491547"/>
            <a:chOff x="26136600" y="28084454"/>
            <a:chExt cx="11506200" cy="8491547"/>
          </a:xfrm>
        </p:grpSpPr>
        <p:graphicFrame>
          <p:nvGraphicFramePr>
            <p:cNvPr id="43" name="Chart 42"/>
            <p:cNvGraphicFramePr/>
            <p:nvPr/>
          </p:nvGraphicFramePr>
          <p:xfrm>
            <a:off x="26746200" y="28956001"/>
            <a:ext cx="10896600" cy="7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32" name="Rectangle 31"/>
            <p:cNvSpPr/>
            <p:nvPr/>
          </p:nvSpPr>
          <p:spPr>
            <a:xfrm>
              <a:off x="26136600" y="28084454"/>
              <a:ext cx="723364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spcBef>
                  <a:spcPts val="3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Heifer’s survival to first calving</a:t>
              </a:r>
            </a:p>
          </p:txBody>
        </p:sp>
      </p:grpSp>
      <p:sp>
        <p:nvSpPr>
          <p:cNvPr id="33" name="Rectangle 32"/>
          <p:cNvSpPr/>
          <p:nvPr/>
        </p:nvSpPr>
        <p:spPr>
          <a:xfrm>
            <a:off x="14935200" y="16535400"/>
            <a:ext cx="21412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638" indent="-274638">
              <a:spcBef>
                <a:spcPts val="3000"/>
              </a:spcBef>
              <a:buClr>
                <a:srgbClr val="0033CC"/>
              </a:buClr>
            </a:pPr>
            <a:r>
              <a:rPr lang="en-US" sz="3600" baseline="30000" dirty="0" smtClean="0">
                <a:latin typeface="VAGRounded BT" pitchFamily="34" charset="0"/>
              </a:rPr>
              <a:t>1 </a:t>
            </a:r>
            <a:r>
              <a:rPr lang="en-US" sz="3600" dirty="0" smtClean="0">
                <a:latin typeface="VAGRounded BT" pitchFamily="34" charset="0"/>
              </a:rPr>
              <a:t>Small number of records for AFB due to heifer breeding records not stored until 2003 and reporting is minimal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39319200" y="6324601"/>
            <a:ext cx="11430000" cy="31165799"/>
            <a:chOff x="39319200" y="6324601"/>
            <a:chExt cx="11430000" cy="31165799"/>
          </a:xfrm>
        </p:grpSpPr>
        <p:sp>
          <p:nvSpPr>
            <p:cNvPr id="20" name="Rectangle 6052"/>
            <p:cNvSpPr>
              <a:spLocks noChangeArrowheads="1"/>
            </p:cNvSpPr>
            <p:nvPr/>
          </p:nvSpPr>
          <p:spPr bwMode="auto">
            <a:xfrm>
              <a:off x="39319200" y="6324601"/>
              <a:ext cx="11430000" cy="21821358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457200" tIns="457200" rIns="457200" bIns="457200">
              <a:spAutoFit/>
            </a:bodyPr>
            <a:lstStyle/>
            <a:p>
              <a:pPr algn="ctr">
                <a:spcBef>
                  <a:spcPts val="2640"/>
                </a:spcBef>
              </a:pPr>
              <a:r>
                <a:rPr lang="en-US" sz="4400" dirty="0" smtClean="0">
                  <a:solidFill>
                    <a:srgbClr val="0033CC"/>
                  </a:solidFill>
                  <a:latin typeface="VAGRounded BT" pitchFamily="34" charset="0"/>
                </a:rPr>
                <a:t>DISCUSSION</a:t>
              </a:r>
              <a:endParaRPr lang="en-US" sz="4400" i="1" dirty="0">
                <a:solidFill>
                  <a:srgbClr val="0033CC"/>
                </a:solidFill>
                <a:latin typeface="VAGRounded BT" pitchFamily="34" charset="0"/>
              </a:endParaRP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Dam’s calving difficulty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Increased linearly as dam’s DD increased until 66 d and then leveled off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Difference between DD categories were all significantly different (</a:t>
              </a:r>
              <a:r>
                <a:rPr lang="en-US" sz="3600" i="1" dirty="0" smtClean="0">
                  <a:latin typeface="VAGRounded BT" pitchFamily="34" charset="0"/>
                </a:rPr>
                <a:t>P </a:t>
              </a:r>
              <a:r>
                <a:rPr lang="en-US" sz="3600" dirty="0" smtClean="0">
                  <a:latin typeface="VAGRounded BT" pitchFamily="34" charset="0"/>
                </a:rPr>
                <a:t>&lt; 0.0001) when compared to 56-60 and 61-65 DD, although differences were small ranging 0.11 between  0-30 and 91-120 DD 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When GL and milk were included in the model, calving difficulty still increased as dam’s DD increased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Dam’s stillbirth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Optimal at 51-65 DD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Short </a:t>
              </a:r>
              <a:r>
                <a:rPr lang="en-US" sz="3600" dirty="0" smtClean="0">
                  <a:latin typeface="VAGRounded BT" pitchFamily="34" charset="0"/>
                </a:rPr>
                <a:t>(≤35 </a:t>
              </a:r>
              <a:r>
                <a:rPr lang="en-US" sz="3600" dirty="0" smtClean="0">
                  <a:latin typeface="VAGRounded BT" pitchFamily="34" charset="0"/>
                </a:rPr>
                <a:t>d) and long </a:t>
              </a:r>
              <a:r>
                <a:rPr lang="en-US" sz="3600" dirty="0" smtClean="0">
                  <a:latin typeface="VAGRounded BT" pitchFamily="34" charset="0"/>
                </a:rPr>
                <a:t>(</a:t>
              </a:r>
              <a:r>
                <a:rPr lang="en-US" sz="3600" dirty="0" smtClean="0">
                  <a:latin typeface="VAGRounded BT" pitchFamily="34" charset="0"/>
                </a:rPr>
                <a:t>≥</a:t>
              </a:r>
              <a:r>
                <a:rPr lang="en-US" sz="3600" dirty="0" smtClean="0">
                  <a:latin typeface="VAGRounded BT" pitchFamily="34" charset="0"/>
                </a:rPr>
                <a:t>71 </a:t>
              </a:r>
              <a:r>
                <a:rPr lang="en-US" sz="3600" dirty="0" smtClean="0">
                  <a:latin typeface="VAGRounded BT" pitchFamily="34" charset="0"/>
                </a:rPr>
                <a:t>d) DD were detrimental to calf survival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Heifer’s age at first breeding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Increased 5 d when dam had 0-30 DD compared to 56-60 DD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Differences were significant between 0-30 DD and 56-60 DD (</a:t>
              </a:r>
              <a:r>
                <a:rPr lang="en-US" sz="3600" i="1" dirty="0" smtClean="0">
                  <a:latin typeface="VAGRounded BT" pitchFamily="34" charset="0"/>
                </a:rPr>
                <a:t>P</a:t>
              </a:r>
              <a:r>
                <a:rPr lang="en-US" sz="3600" dirty="0" smtClean="0">
                  <a:latin typeface="VAGRounded BT" pitchFamily="34" charset="0"/>
                </a:rPr>
                <a:t> &lt; 0.05) but not significant between 56-60 and 91-120 DD</a:t>
              </a:r>
            </a:p>
            <a:p>
              <a:pPr marL="457200" indent="-457200">
                <a:spcBef>
                  <a:spcPct val="50000"/>
                </a:spcBef>
                <a:buClr>
                  <a:srgbClr val="0033CC"/>
                </a:buClr>
                <a:buFont typeface="WP TypographicSymbols" pitchFamily="2" charset="0"/>
                <a:buChar char="!"/>
              </a:pPr>
              <a:r>
                <a:rPr lang="en-US" sz="3600" dirty="0" smtClean="0">
                  <a:latin typeface="VAGRounded BT" pitchFamily="34" charset="0"/>
                </a:rPr>
                <a:t>Heifer’s survival to first calving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Decreased 2.9 and 3.3 percentage points when dam had 0-30 DD and 1.1 and 1.6 percentage points for 91-120 DD compared to 56-60 and 61-65 DD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Differences were significant between 0-30 and 56-60 DD (</a:t>
              </a:r>
              <a:r>
                <a:rPr lang="en-US" sz="3600" i="1" dirty="0" smtClean="0">
                  <a:latin typeface="VAGRounded BT" pitchFamily="34" charset="0"/>
                </a:rPr>
                <a:t>P </a:t>
              </a:r>
              <a:r>
                <a:rPr lang="en-US" sz="3600" dirty="0" smtClean="0">
                  <a:latin typeface="VAGRounded BT" pitchFamily="34" charset="0"/>
                </a:rPr>
                <a:t>&lt; 0.0001) and between  56-60 and 91-120 DD (</a:t>
              </a:r>
              <a:r>
                <a:rPr lang="en-US" sz="3600" i="1" dirty="0" smtClean="0">
                  <a:latin typeface="VAGRounded BT" pitchFamily="34" charset="0"/>
                </a:rPr>
                <a:t>P </a:t>
              </a:r>
              <a:r>
                <a:rPr lang="en-US" sz="3600" dirty="0" smtClean="0">
                  <a:latin typeface="VAGRounded BT" pitchFamily="34" charset="0"/>
                </a:rPr>
                <a:t>&lt; 0.05)</a:t>
              </a:r>
            </a:p>
            <a:p>
              <a:pPr marL="908050" lvl="1" indent="-336550">
                <a:spcBef>
                  <a:spcPct val="25000"/>
                </a:spcBef>
                <a:buClr>
                  <a:srgbClr val="0033CC"/>
                </a:buClr>
                <a:buSzPct val="80000"/>
                <a:buFont typeface="Monotype Sorts" pitchFamily="2" charset="2"/>
                <a:buChar char="w"/>
              </a:pPr>
              <a:r>
                <a:rPr lang="en-US" sz="3600" dirty="0" smtClean="0">
                  <a:latin typeface="VAGRounded BT" pitchFamily="34" charset="0"/>
                </a:rPr>
                <a:t>When stillborn calves were removed, heifers were still more likely to survive to first lactation when their dam’s had a 56-65 DD</a:t>
              </a:r>
            </a:p>
          </p:txBody>
        </p:sp>
        <p:sp>
          <p:nvSpPr>
            <p:cNvPr id="27" name="Text Box 13461"/>
            <p:cNvSpPr txBox="1">
              <a:spLocks noChangeArrowheads="1"/>
            </p:cNvSpPr>
            <p:nvPr/>
          </p:nvSpPr>
          <p:spPr bwMode="auto">
            <a:xfrm>
              <a:off x="39335075" y="35889962"/>
              <a:ext cx="11414125" cy="1600438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457200" tIns="457200" rIns="457200" bIns="457200">
              <a:spAutoFit/>
            </a:bodyPr>
            <a:lstStyle/>
            <a:p>
              <a:pPr marL="457200" indent="-457200">
                <a:spcBef>
                  <a:spcPct val="100000"/>
                </a:spcBef>
              </a:pPr>
              <a:r>
                <a:rPr lang="en-US" sz="4400" dirty="0">
                  <a:solidFill>
                    <a:srgbClr val="0033CC"/>
                  </a:solidFill>
                  <a:latin typeface="VAGRounded BT" pitchFamily="34" charset="0"/>
                </a:rPr>
                <a:t>          http://aipl.arsusda.gov</a:t>
              </a:r>
              <a:endParaRPr lang="en-US" sz="4400" dirty="0">
                <a:latin typeface="VAGRounded BT" pitchFamily="34" charset="0"/>
              </a:endParaRPr>
            </a:p>
          </p:txBody>
        </p:sp>
        <p:sp>
          <p:nvSpPr>
            <p:cNvPr id="39" name="Rectangle 6052"/>
            <p:cNvSpPr>
              <a:spLocks noChangeArrowheads="1"/>
            </p:cNvSpPr>
            <p:nvPr/>
          </p:nvSpPr>
          <p:spPr bwMode="auto">
            <a:xfrm>
              <a:off x="39319200" y="28879800"/>
              <a:ext cx="11430000" cy="4647426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457200" tIns="457200" rIns="457200" bIns="457200">
              <a:spAutoFit/>
            </a:bodyPr>
            <a:lstStyle/>
            <a:p>
              <a:pPr algn="ctr">
                <a:spcBef>
                  <a:spcPts val="2640"/>
                </a:spcBef>
              </a:pPr>
              <a:r>
                <a:rPr lang="en-US" sz="4400" dirty="0" smtClean="0">
                  <a:solidFill>
                    <a:srgbClr val="0033CC"/>
                  </a:solidFill>
                  <a:latin typeface="VAGRounded BT" pitchFamily="34" charset="0"/>
                </a:rPr>
                <a:t>CONCLUSION</a:t>
              </a:r>
              <a:endParaRPr lang="en-US" sz="4400" i="1" dirty="0">
                <a:solidFill>
                  <a:srgbClr val="0033CC"/>
                </a:solidFill>
                <a:latin typeface="VAGRounded BT" pitchFamily="34" charset="0"/>
              </a:endParaRPr>
            </a:p>
            <a:p>
              <a:pPr>
                <a:spcBef>
                  <a:spcPct val="50000"/>
                </a:spcBef>
                <a:buClr>
                  <a:srgbClr val="0033CC"/>
                </a:buClr>
              </a:pPr>
              <a:r>
                <a:rPr lang="en-US" sz="3600" dirty="0" smtClean="0">
                  <a:latin typeface="VAGRounded BT" pitchFamily="34" charset="0"/>
                </a:rPr>
                <a:t>Dam’s dry period length is associated with calf and heifer survivability. These </a:t>
              </a:r>
              <a:r>
                <a:rPr lang="en-US" sz="3600" smtClean="0">
                  <a:latin typeface="VAGRounded BT" pitchFamily="34" charset="0"/>
                </a:rPr>
                <a:t>results </a:t>
              </a:r>
              <a:r>
                <a:rPr lang="en-US" sz="3600" smtClean="0">
                  <a:latin typeface="VAGRounded BT" pitchFamily="34" charset="0"/>
                </a:rPr>
                <a:t>support </a:t>
              </a:r>
              <a:r>
                <a:rPr lang="en-US" sz="3600" dirty="0" smtClean="0">
                  <a:latin typeface="VAGRounded BT" pitchFamily="34" charset="0"/>
                </a:rPr>
                <a:t>avoiding the use of extreme </a:t>
              </a:r>
              <a:r>
                <a:rPr lang="en-US" sz="3600" dirty="0" smtClean="0">
                  <a:latin typeface="VAGRounded BT" pitchFamily="34" charset="0"/>
                </a:rPr>
                <a:t>dry period lengths, either short </a:t>
              </a:r>
              <a:r>
                <a:rPr lang="en-US" sz="3600" dirty="0" smtClean="0">
                  <a:latin typeface="VAGRounded BT" pitchFamily="34" charset="0"/>
                </a:rPr>
                <a:t>(</a:t>
              </a:r>
              <a:r>
                <a:rPr lang="en-US" sz="3600" dirty="0" smtClean="0">
                  <a:latin typeface="VAGRounded BT" pitchFamily="34" charset="0"/>
                </a:rPr>
                <a:t>≤</a:t>
              </a:r>
              <a:r>
                <a:rPr lang="en-US" sz="3600" dirty="0" smtClean="0">
                  <a:latin typeface="VAGRounded BT" pitchFamily="34" charset="0"/>
                </a:rPr>
                <a:t>35 </a:t>
              </a:r>
              <a:r>
                <a:rPr lang="en-US" sz="3600" dirty="0" smtClean="0">
                  <a:latin typeface="VAGRounded BT" pitchFamily="34" charset="0"/>
                </a:rPr>
                <a:t>d) or long </a:t>
              </a:r>
              <a:r>
                <a:rPr lang="en-US" sz="3600" dirty="0" smtClean="0">
                  <a:latin typeface="VAGRounded BT" pitchFamily="34" charset="0"/>
                </a:rPr>
                <a:t>(</a:t>
              </a:r>
              <a:r>
                <a:rPr lang="en-US" sz="3600" dirty="0" smtClean="0">
                  <a:latin typeface="VAGRounded BT" pitchFamily="34" charset="0"/>
                </a:rPr>
                <a:t>≥</a:t>
              </a:r>
              <a:r>
                <a:rPr lang="en-US" sz="3600" dirty="0" smtClean="0">
                  <a:latin typeface="VAGRounded BT" pitchFamily="34" charset="0"/>
                </a:rPr>
                <a:t>71 </a:t>
              </a:r>
              <a:r>
                <a:rPr lang="en-US" sz="3600" dirty="0" smtClean="0">
                  <a:latin typeface="VAGRounded BT" pitchFamily="34" charset="0"/>
                </a:rPr>
                <a:t>d), to maximize calf survival.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11008</TotalTime>
  <Words>722</Words>
  <Application>Microsoft Office PowerPoint</Application>
  <PresentationFormat>Custom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348</cp:revision>
  <dcterms:created xsi:type="dcterms:W3CDTF">2011-06-01T17:40:41Z</dcterms:created>
  <dcterms:modified xsi:type="dcterms:W3CDTF">2011-07-06T15:16:57Z</dcterms:modified>
</cp:coreProperties>
</file>