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50" r:id="rId1"/>
  </p:sldMasterIdLst>
  <p:notesMasterIdLst>
    <p:notesMasterId r:id="rId22"/>
  </p:notesMasterIdLst>
  <p:handoutMasterIdLst>
    <p:handoutMasterId r:id="rId23"/>
  </p:handoutMasterIdLst>
  <p:sldIdLst>
    <p:sldId id="256" r:id="rId2"/>
    <p:sldId id="375" r:id="rId3"/>
    <p:sldId id="379" r:id="rId4"/>
    <p:sldId id="385" r:id="rId5"/>
    <p:sldId id="373" r:id="rId6"/>
    <p:sldId id="374" r:id="rId7"/>
    <p:sldId id="376" r:id="rId8"/>
    <p:sldId id="378" r:id="rId9"/>
    <p:sldId id="377" r:id="rId10"/>
    <p:sldId id="383" r:id="rId11"/>
    <p:sldId id="380" r:id="rId12"/>
    <p:sldId id="381" r:id="rId13"/>
    <p:sldId id="384" r:id="rId14"/>
    <p:sldId id="382" r:id="rId15"/>
    <p:sldId id="390" r:id="rId16"/>
    <p:sldId id="388" r:id="rId17"/>
    <p:sldId id="389" r:id="rId18"/>
    <p:sldId id="387" r:id="rId19"/>
    <p:sldId id="386" r:id="rId20"/>
    <p:sldId id="391" r:id="rId21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bw" frameSlides="1"/>
  <p:clrMru>
    <a:srgbClr val="00FF00"/>
    <a:srgbClr val="FFFF00"/>
    <a:srgbClr val="99FF99"/>
    <a:srgbClr val="00CC00"/>
    <a:srgbClr val="008000"/>
    <a:srgbClr val="006600"/>
    <a:srgbClr val="33CC33"/>
    <a:srgbClr val="FF00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85" autoAdjust="0"/>
    <p:restoredTop sz="94600" autoAdjust="0"/>
  </p:normalViewPr>
  <p:slideViewPr>
    <p:cSldViewPr>
      <p:cViewPr>
        <p:scale>
          <a:sx n="60" d="100"/>
          <a:sy n="60" d="100"/>
        </p:scale>
        <p:origin x="-1588" y="-416"/>
      </p:cViewPr>
      <p:guideLst>
        <p:guide orient="horz" pos="1680"/>
        <p:guide pos="1200"/>
        <p:guide pos="398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3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Holstein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250</c:v>
                </c:pt>
                <c:pt idx="1">
                  <c:v>500</c:v>
                </c:pt>
                <c:pt idx="2">
                  <c:v>1000</c:v>
                </c:pt>
                <c:pt idx="3">
                  <c:v>All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97.4</c:v>
                </c:pt>
                <c:pt idx="1">
                  <c:v>98</c:v>
                </c:pt>
                <c:pt idx="2">
                  <c:v>98.7</c:v>
                </c:pt>
                <c:pt idx="3">
                  <c:v>99.97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Jersey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250</c:v>
                </c:pt>
                <c:pt idx="1">
                  <c:v>500</c:v>
                </c:pt>
                <c:pt idx="2">
                  <c:v>1000</c:v>
                </c:pt>
                <c:pt idx="3">
                  <c:v>All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97.6</c:v>
                </c:pt>
                <c:pt idx="1">
                  <c:v>98.3</c:v>
                </c:pt>
                <c:pt idx="2">
                  <c:v>98.4</c:v>
                </c:pt>
                <c:pt idx="3">
                  <c:v>99.97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Swiss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250</c:v>
                </c:pt>
                <c:pt idx="1">
                  <c:v>500</c:v>
                </c:pt>
                <c:pt idx="2">
                  <c:v>1000</c:v>
                </c:pt>
                <c:pt idx="3">
                  <c:v>All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96.1</c:v>
                </c:pt>
                <c:pt idx="1">
                  <c:v>97.2</c:v>
                </c:pt>
                <c:pt idx="2">
                  <c:v>98.1</c:v>
                </c:pt>
                <c:pt idx="3">
                  <c:v>99.97</c:v>
                </c:pt>
              </c:numCache>
            </c:numRef>
          </c:val>
        </c:ser>
        <c:axId val="36263808"/>
        <c:axId val="36265344"/>
      </c:barChart>
      <c:catAx>
        <c:axId val="36263808"/>
        <c:scaling>
          <c:orientation val="minMax"/>
        </c:scaling>
        <c:axPos val="b"/>
        <c:tickLblPos val="nextTo"/>
        <c:crossAx val="36265344"/>
        <c:crosses val="autoZero"/>
        <c:auto val="1"/>
        <c:lblAlgn val="ctr"/>
        <c:lblOffset val="100"/>
      </c:catAx>
      <c:valAx>
        <c:axId val="36265344"/>
        <c:scaling>
          <c:orientation val="minMax"/>
        </c:scaling>
        <c:axPos val="l"/>
        <c:majorGridlines/>
        <c:numFmt formatCode="General" sourceLinked="1"/>
        <c:tickLblPos val="nextTo"/>
        <c:crossAx val="36263808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12" tIns="46408" rIns="92812" bIns="46408" numCol="1" anchor="t" anchorCtr="0" compatLnSpc="1">
            <a:prstTxWarp prst="textNoShape">
              <a:avLst/>
            </a:prstTxWarp>
          </a:bodyPr>
          <a:lstStyle>
            <a:lvl1pPr defTabSz="928688">
              <a:defRPr/>
            </a:lvl1pPr>
          </a:lstStyle>
          <a:p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8378" y="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12" tIns="46408" rIns="92812" bIns="46408" numCol="1" anchor="t" anchorCtr="0" compatLnSpc="1">
            <a:prstTxWarp prst="textNoShape">
              <a:avLst/>
            </a:prstTxWarp>
          </a:bodyPr>
          <a:lstStyle>
            <a:lvl1pPr algn="r" defTabSz="928688">
              <a:defRPr>
                <a:solidFill>
                  <a:srgbClr val="FFFF00"/>
                </a:solidFill>
              </a:defRPr>
            </a:lvl1pPr>
          </a:lstStyle>
          <a:p>
            <a:endParaRPr lang="en-US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2015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12" tIns="46408" rIns="92812" bIns="46408" numCol="1" anchor="b" anchorCtr="0" compatLnSpc="1">
            <a:prstTxWarp prst="textNoShape">
              <a:avLst/>
            </a:prstTxWarp>
          </a:bodyPr>
          <a:lstStyle>
            <a:lvl1pPr defTabSz="928688">
              <a:defRPr>
                <a:solidFill>
                  <a:srgbClr val="FFFF00"/>
                </a:solidFill>
              </a:defRPr>
            </a:lvl1pPr>
          </a:lstStyle>
          <a:p>
            <a:endParaRPr 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8378" y="882015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12" tIns="46408" rIns="92812" bIns="46408" numCol="1" anchor="b" anchorCtr="0" compatLnSpc="1">
            <a:prstTxWarp prst="textNoShape">
              <a:avLst/>
            </a:prstTxWarp>
          </a:bodyPr>
          <a:lstStyle>
            <a:lvl1pPr algn="r" defTabSz="928688">
              <a:defRPr>
                <a:solidFill>
                  <a:srgbClr val="FFFF00"/>
                </a:solidFill>
              </a:defRPr>
            </a:lvl1pPr>
          </a:lstStyle>
          <a:p>
            <a:fld id="{59329266-5292-4C10-83D1-A41825AC0FC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12" tIns="46408" rIns="92812" bIns="46408" numCol="1" anchor="t" anchorCtr="0" compatLnSpc="1">
            <a:prstTxWarp prst="textNoShape">
              <a:avLst/>
            </a:prstTxWarp>
          </a:bodyPr>
          <a:lstStyle>
            <a:lvl1pPr defTabSz="928688">
              <a:defRPr>
                <a:solidFill>
                  <a:srgbClr val="FFFF00"/>
                </a:solidFill>
              </a:defRPr>
            </a:lvl1pPr>
          </a:lstStyle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8378" y="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12" tIns="46408" rIns="92812" bIns="46408" numCol="1" anchor="t" anchorCtr="0" compatLnSpc="1">
            <a:prstTxWarp prst="textNoShape">
              <a:avLst/>
            </a:prstTxWarp>
          </a:bodyPr>
          <a:lstStyle>
            <a:lvl1pPr algn="r" defTabSz="928688">
              <a:defRPr>
                <a:solidFill>
                  <a:srgbClr val="FFFF00"/>
                </a:solidFill>
              </a:defRPr>
            </a:lvl1pPr>
          </a:lstStyle>
          <a:p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4750" y="696913"/>
            <a:ext cx="4637088" cy="3479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756" y="4410076"/>
            <a:ext cx="5121488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12" tIns="46408" rIns="92812" bIns="464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2015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12" tIns="46408" rIns="92812" bIns="46408" numCol="1" anchor="b" anchorCtr="0" compatLnSpc="1">
            <a:prstTxWarp prst="textNoShape">
              <a:avLst/>
            </a:prstTxWarp>
          </a:bodyPr>
          <a:lstStyle>
            <a:lvl1pPr defTabSz="928688">
              <a:defRPr>
                <a:solidFill>
                  <a:srgbClr val="FFFF00"/>
                </a:solidFill>
              </a:defRPr>
            </a:lvl1pPr>
          </a:lstStyle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8378" y="882015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12" tIns="46408" rIns="92812" bIns="46408" numCol="1" anchor="b" anchorCtr="0" compatLnSpc="1">
            <a:prstTxWarp prst="textNoShape">
              <a:avLst/>
            </a:prstTxWarp>
          </a:bodyPr>
          <a:lstStyle>
            <a:lvl1pPr algn="r" defTabSz="928688">
              <a:defRPr>
                <a:solidFill>
                  <a:srgbClr val="FFFF00"/>
                </a:solidFill>
              </a:defRPr>
            </a:lvl1pPr>
          </a:lstStyle>
          <a:p>
            <a:fld id="{6D8F8786-532C-45D6-A934-7CD601DD533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Paul.VanRaden@ars.usda.gov" TargetMode="Externa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838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grpSp>
        <p:nvGrpSpPr>
          <p:cNvPr id="276486" name="Group 6"/>
          <p:cNvGrpSpPr>
            <a:grpSpLocks/>
          </p:cNvGrpSpPr>
          <p:nvPr/>
        </p:nvGrpSpPr>
        <p:grpSpPr bwMode="auto">
          <a:xfrm>
            <a:off x="0" y="3429000"/>
            <a:ext cx="9144000" cy="152400"/>
            <a:chOff x="48" y="4032"/>
            <a:chExt cx="5136" cy="86"/>
          </a:xfrm>
        </p:grpSpPr>
        <p:sp>
          <p:nvSpPr>
            <p:cNvPr id="276487" name="Rectangle 7"/>
            <p:cNvSpPr>
              <a:spLocks noChangeArrowheads="1"/>
            </p:cNvSpPr>
            <p:nvPr userDrawn="1"/>
          </p:nvSpPr>
          <p:spPr bwMode="ltGray">
            <a:xfrm>
              <a:off x="48" y="4032"/>
              <a:ext cx="5136" cy="29"/>
            </a:xfrm>
            <a:prstGeom prst="rect">
              <a:avLst/>
            </a:prstGeom>
            <a:solidFill>
              <a:srgbClr val="0099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488" name="Rectangle 8"/>
            <p:cNvSpPr>
              <a:spLocks noChangeArrowheads="1"/>
            </p:cNvSpPr>
            <p:nvPr userDrawn="1"/>
          </p:nvSpPr>
          <p:spPr bwMode="ltGray">
            <a:xfrm>
              <a:off x="48" y="4060"/>
              <a:ext cx="5136" cy="2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489" name="Rectangle 9"/>
            <p:cNvSpPr>
              <a:spLocks noChangeArrowheads="1"/>
            </p:cNvSpPr>
            <p:nvPr userDrawn="1"/>
          </p:nvSpPr>
          <p:spPr bwMode="ltGray">
            <a:xfrm>
              <a:off x="48" y="4089"/>
              <a:ext cx="5136" cy="29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40000"/>
                </a:spcBef>
                <a:buClr>
                  <a:schemeClr val="accent1"/>
                </a:buClr>
                <a:buSzPct val="75000"/>
                <a:buFont typeface="Wingdings" pitchFamily="2" charset="2"/>
                <a:buChar char="Ø"/>
              </a:pPr>
              <a:endParaRPr lang="en-US" sz="2800" b="1"/>
            </a:p>
          </p:txBody>
        </p:sp>
      </p:grpSp>
      <p:grpSp>
        <p:nvGrpSpPr>
          <p:cNvPr id="276496" name="Group 16"/>
          <p:cNvGrpSpPr>
            <a:grpSpLocks/>
          </p:cNvGrpSpPr>
          <p:nvPr/>
        </p:nvGrpSpPr>
        <p:grpSpPr bwMode="auto">
          <a:xfrm>
            <a:off x="0" y="3429000"/>
            <a:ext cx="9144000" cy="152400"/>
            <a:chOff x="48" y="4032"/>
            <a:chExt cx="5136" cy="86"/>
          </a:xfrm>
        </p:grpSpPr>
        <p:sp>
          <p:nvSpPr>
            <p:cNvPr id="276497" name="Rectangle 17"/>
            <p:cNvSpPr>
              <a:spLocks noChangeArrowheads="1"/>
            </p:cNvSpPr>
            <p:nvPr userDrawn="1"/>
          </p:nvSpPr>
          <p:spPr bwMode="ltGray">
            <a:xfrm>
              <a:off x="48" y="4032"/>
              <a:ext cx="5136" cy="29"/>
            </a:xfrm>
            <a:prstGeom prst="rect">
              <a:avLst/>
            </a:prstGeom>
            <a:solidFill>
              <a:srgbClr val="0099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498" name="Rectangle 18"/>
            <p:cNvSpPr>
              <a:spLocks noChangeArrowheads="1"/>
            </p:cNvSpPr>
            <p:nvPr userDrawn="1"/>
          </p:nvSpPr>
          <p:spPr bwMode="ltGray">
            <a:xfrm>
              <a:off x="48" y="4060"/>
              <a:ext cx="5136" cy="2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499" name="Rectangle 19"/>
            <p:cNvSpPr>
              <a:spLocks noChangeArrowheads="1"/>
            </p:cNvSpPr>
            <p:nvPr userDrawn="1"/>
          </p:nvSpPr>
          <p:spPr bwMode="ltGray">
            <a:xfrm>
              <a:off x="48" y="4089"/>
              <a:ext cx="5136" cy="29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40000"/>
                </a:spcBef>
                <a:buClr>
                  <a:schemeClr val="accent1"/>
                </a:buClr>
                <a:buSzPct val="75000"/>
                <a:buFont typeface="Wingdings" pitchFamily="2" charset="2"/>
                <a:buChar char="Ø"/>
              </a:pPr>
              <a:endParaRPr lang="en-US" sz="2800" b="1"/>
            </a:p>
          </p:txBody>
        </p:sp>
      </p:grpSp>
      <p:sp>
        <p:nvSpPr>
          <p:cNvPr id="276509" name="Text Box 29"/>
          <p:cNvSpPr txBox="1">
            <a:spLocks noChangeArrowheads="1"/>
          </p:cNvSpPr>
          <p:nvPr/>
        </p:nvSpPr>
        <p:spPr bwMode="ltGray">
          <a:xfrm>
            <a:off x="8382000" y="6477000"/>
            <a:ext cx="25400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kumimoji="1" lang="en-US" sz="900" b="1">
                <a:solidFill>
                  <a:schemeClr val="bg1"/>
                </a:solidFill>
              </a:rPr>
              <a:t>2007</a:t>
            </a:r>
          </a:p>
        </p:txBody>
      </p:sp>
      <p:sp>
        <p:nvSpPr>
          <p:cNvPr id="276510" name="Text Box 30"/>
          <p:cNvSpPr txBox="1">
            <a:spLocks noChangeArrowheads="1"/>
          </p:cNvSpPr>
          <p:nvPr/>
        </p:nvSpPr>
        <p:spPr bwMode="auto">
          <a:xfrm>
            <a:off x="762000" y="3886200"/>
            <a:ext cx="7924800" cy="1902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Paul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VanRaden</a:t>
            </a:r>
            <a:r>
              <a:rPr lang="en-US" sz="24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and Jeff O’Connell</a:t>
            </a:r>
            <a:endParaRPr lang="en-US" sz="24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spcBef>
                <a:spcPct val="40000"/>
              </a:spcBef>
            </a:pPr>
            <a:r>
              <a:rPr lang="en-US" sz="2400" b="1" dirty="0"/>
              <a:t>Animal Improvement Programs Lab, Beltsville, </a:t>
            </a:r>
            <a:r>
              <a:rPr lang="en-US" sz="2400" b="1" dirty="0" smtClean="0"/>
              <a:t>MD</a:t>
            </a:r>
          </a:p>
          <a:p>
            <a:pPr>
              <a:spcBef>
                <a:spcPct val="40000"/>
              </a:spcBef>
            </a:pPr>
            <a:r>
              <a:rPr lang="en-US" sz="2400" b="1" dirty="0" smtClean="0"/>
              <a:t>U MD College of Medicine, Baltimore, MD</a:t>
            </a:r>
            <a:endParaRPr lang="en-US" sz="2400" b="1" dirty="0"/>
          </a:p>
          <a:p>
            <a:pPr>
              <a:spcBef>
                <a:spcPct val="10000"/>
              </a:spcBef>
            </a:pPr>
            <a:r>
              <a:rPr lang="en-US" sz="2400" b="1" dirty="0">
                <a:hlinkClick r:id="rId2"/>
              </a:rPr>
              <a:t>Paul.VanRaden@ars.usda.gov</a:t>
            </a:r>
            <a:endParaRPr lang="en-US" sz="2400" b="1" dirty="0"/>
          </a:p>
        </p:txBody>
      </p:sp>
      <p:pic>
        <p:nvPicPr>
          <p:cNvPr id="276511" name="Picture 31" descr="usda-ars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55000" y="6062663"/>
            <a:ext cx="812800" cy="566737"/>
          </a:xfrm>
          <a:prstGeom prst="rect">
            <a:avLst/>
          </a:prstGeom>
          <a:noFill/>
        </p:spPr>
      </p:pic>
      <p:sp>
        <p:nvSpPr>
          <p:cNvPr id="276513" name="Text Box 33"/>
          <p:cNvSpPr txBox="1">
            <a:spLocks noChangeArrowheads="1"/>
          </p:cNvSpPr>
          <p:nvPr userDrawn="1"/>
        </p:nvSpPr>
        <p:spPr bwMode="ltGray">
          <a:xfrm>
            <a:off x="8458200" y="6458551"/>
            <a:ext cx="254000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kumimoji="1" lang="en-US" sz="900" b="1" dirty="0" smtClean="0">
                <a:solidFill>
                  <a:schemeClr val="bg1"/>
                </a:solidFill>
              </a:rPr>
              <a:t>2011</a:t>
            </a:r>
            <a:endParaRPr kumimoji="1" lang="en-US" sz="9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28600"/>
            <a:ext cx="21717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228600"/>
            <a:ext cx="63627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86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600200"/>
            <a:ext cx="7315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27279B">
                <a:gamma/>
                <a:shade val="0"/>
                <a:invGamma/>
              </a:srgbClr>
            </a:gs>
            <a:gs pos="100000">
              <a:srgbClr val="27279B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82" name="Text Box 26"/>
          <p:cNvSpPr txBox="1">
            <a:spLocks noChangeArrowheads="1"/>
          </p:cNvSpPr>
          <p:nvPr/>
        </p:nvSpPr>
        <p:spPr bwMode="ltGray">
          <a:xfrm>
            <a:off x="862013" y="6582311"/>
            <a:ext cx="401478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kumimoji="1" lang="en-US" b="1" dirty="0">
                <a:solidFill>
                  <a:schemeClr val="accent1"/>
                </a:solidFill>
              </a:rPr>
              <a:t>FASS annual meeting, July </a:t>
            </a:r>
            <a:r>
              <a:rPr kumimoji="1" lang="en-US" b="1" dirty="0" smtClean="0">
                <a:solidFill>
                  <a:schemeClr val="accent1"/>
                </a:solidFill>
              </a:rPr>
              <a:t>2011 </a:t>
            </a:r>
            <a:r>
              <a:rPr kumimoji="1" lang="en-US" b="1" dirty="0">
                <a:solidFill>
                  <a:schemeClr val="accent1"/>
                </a:solidFill>
              </a:rPr>
              <a:t>(</a:t>
            </a:r>
            <a:fld id="{DB5F03EE-5605-4F61-95AF-94C33F976CB2}" type="slidenum">
              <a:rPr kumimoji="1" lang="en-US" b="1">
                <a:solidFill>
                  <a:schemeClr val="accent1"/>
                </a:solidFill>
              </a:rPr>
              <a:pPr algn="ctr" eaLnBrk="0" hangingPunct="0">
                <a:spcBef>
                  <a:spcPct val="50000"/>
                </a:spcBef>
              </a:pPr>
              <a:t>‹#›</a:t>
            </a:fld>
            <a:r>
              <a:rPr kumimoji="1" lang="en-US" b="1" dirty="0">
                <a:solidFill>
                  <a:schemeClr val="accent1"/>
                </a:solidFill>
              </a:rPr>
              <a:t>)</a:t>
            </a:r>
          </a:p>
        </p:txBody>
      </p:sp>
      <p:sp>
        <p:nvSpPr>
          <p:cNvPr id="275475" name="Text Box 19"/>
          <p:cNvSpPr txBox="1">
            <a:spLocks noChangeArrowheads="1"/>
          </p:cNvSpPr>
          <p:nvPr/>
        </p:nvSpPr>
        <p:spPr bwMode="ltGray">
          <a:xfrm>
            <a:off x="6736163" y="6552149"/>
            <a:ext cx="111203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kumimoji="1" lang="en-US" b="1" dirty="0" smtClean="0">
                <a:solidFill>
                  <a:schemeClr val="accent1"/>
                </a:solidFill>
              </a:rPr>
              <a:t>Paul </a:t>
            </a:r>
            <a:r>
              <a:rPr kumimoji="1" lang="en-US" b="1" dirty="0" err="1" smtClean="0">
                <a:solidFill>
                  <a:schemeClr val="accent1"/>
                </a:solidFill>
              </a:rPr>
              <a:t>VanRaden</a:t>
            </a:r>
            <a:endParaRPr kumimoji="1" lang="en-US" b="1" dirty="0">
              <a:solidFill>
                <a:schemeClr val="accent1"/>
              </a:solidFill>
            </a:endParaRPr>
          </a:p>
        </p:txBody>
      </p:sp>
      <p:pic>
        <p:nvPicPr>
          <p:cNvPr id="275480" name="Picture 24" descr="usda-ars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255000" y="6062663"/>
            <a:ext cx="812800" cy="566737"/>
          </a:xfrm>
          <a:prstGeom prst="rect">
            <a:avLst/>
          </a:prstGeom>
          <a:noFill/>
        </p:spPr>
      </p:pic>
      <p:sp>
        <p:nvSpPr>
          <p:cNvPr id="2754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228600"/>
            <a:ext cx="8686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754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315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75462" name="Text Box 6"/>
          <p:cNvSpPr txBox="1">
            <a:spLocks noChangeArrowheads="1"/>
          </p:cNvSpPr>
          <p:nvPr/>
        </p:nvSpPr>
        <p:spPr bwMode="ltGray">
          <a:xfrm>
            <a:off x="8458200" y="6458551"/>
            <a:ext cx="254000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kumimoji="1" lang="en-US" sz="900" b="1" dirty="0" smtClean="0">
                <a:solidFill>
                  <a:schemeClr val="bg1"/>
                </a:solidFill>
              </a:rPr>
              <a:t>2011</a:t>
            </a:r>
            <a:endParaRPr kumimoji="1" lang="en-US" sz="900" b="1" dirty="0">
              <a:solidFill>
                <a:schemeClr val="bg1"/>
              </a:solidFill>
            </a:endParaRPr>
          </a:p>
        </p:txBody>
      </p:sp>
      <p:grpSp>
        <p:nvGrpSpPr>
          <p:cNvPr id="275483" name="Group 27"/>
          <p:cNvGrpSpPr>
            <a:grpSpLocks/>
          </p:cNvGrpSpPr>
          <p:nvPr/>
        </p:nvGrpSpPr>
        <p:grpSpPr bwMode="auto">
          <a:xfrm>
            <a:off x="0" y="6324600"/>
            <a:ext cx="8229600" cy="152400"/>
            <a:chOff x="48" y="4032"/>
            <a:chExt cx="5136" cy="86"/>
          </a:xfrm>
        </p:grpSpPr>
        <p:sp>
          <p:nvSpPr>
            <p:cNvPr id="275484" name="Rectangle 28"/>
            <p:cNvSpPr>
              <a:spLocks noChangeArrowheads="1"/>
            </p:cNvSpPr>
            <p:nvPr userDrawn="1"/>
          </p:nvSpPr>
          <p:spPr bwMode="ltGray">
            <a:xfrm>
              <a:off x="48" y="4032"/>
              <a:ext cx="5136" cy="29"/>
            </a:xfrm>
            <a:prstGeom prst="rect">
              <a:avLst/>
            </a:prstGeom>
            <a:solidFill>
              <a:srgbClr val="0099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5485" name="Rectangle 29"/>
            <p:cNvSpPr>
              <a:spLocks noChangeArrowheads="1"/>
            </p:cNvSpPr>
            <p:nvPr userDrawn="1"/>
          </p:nvSpPr>
          <p:spPr bwMode="ltGray">
            <a:xfrm>
              <a:off x="48" y="4060"/>
              <a:ext cx="5136" cy="2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5486" name="Rectangle 30"/>
            <p:cNvSpPr>
              <a:spLocks noChangeArrowheads="1"/>
            </p:cNvSpPr>
            <p:nvPr userDrawn="1"/>
          </p:nvSpPr>
          <p:spPr bwMode="ltGray">
            <a:xfrm>
              <a:off x="48" y="4089"/>
              <a:ext cx="5136" cy="29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40000"/>
                </a:spcBef>
                <a:buClr>
                  <a:schemeClr val="accent1"/>
                </a:buClr>
                <a:buSzPct val="75000"/>
                <a:buFont typeface="Wingdings" pitchFamily="2" charset="2"/>
                <a:buChar char="Ø"/>
              </a:pPr>
              <a:endParaRPr lang="en-US" sz="2800" b="1"/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4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Ø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95338" indent="-338138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Char char="•"/>
        <a:defRPr sz="2800" b="1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5000"/>
        </a:spcBef>
        <a:spcAft>
          <a:spcPct val="0"/>
        </a:spcAft>
        <a:buClr>
          <a:schemeClr val="accent1"/>
        </a:buClr>
        <a:buSzPct val="75000"/>
        <a:buChar char="–"/>
        <a:defRPr sz="2400" b="1">
          <a:solidFill>
            <a:schemeClr val="accent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5000"/>
        </a:spcBef>
        <a:spcAft>
          <a:spcPct val="0"/>
        </a:spcAft>
        <a:buClr>
          <a:schemeClr val="accent1"/>
        </a:buClr>
        <a:buSzPct val="70000"/>
        <a:buChar char="–"/>
        <a:defRPr sz="2000" b="1">
          <a:solidFill>
            <a:schemeClr val="accent1"/>
          </a:solidFill>
          <a:latin typeface="+mn-lt"/>
        </a:defRPr>
      </a:lvl4pPr>
      <a:lvl5pPr marL="2057400" indent="-228600" algn="l" rtl="0" fontAlgn="base">
        <a:spcBef>
          <a:spcPct val="5000"/>
        </a:spcBef>
        <a:spcAft>
          <a:spcPct val="0"/>
        </a:spcAft>
        <a:buClr>
          <a:schemeClr val="accent1"/>
        </a:buClr>
        <a:buSzPct val="70000"/>
        <a:buChar char="–"/>
        <a:defRPr sz="2000" b="1">
          <a:solidFill>
            <a:schemeClr val="accent1"/>
          </a:solidFill>
          <a:latin typeface="+mn-lt"/>
        </a:defRPr>
      </a:lvl5pPr>
      <a:lvl6pPr marL="2514600" indent="-228600" algn="l" rtl="0" fontAlgn="base">
        <a:spcBef>
          <a:spcPct val="5000"/>
        </a:spcBef>
        <a:spcAft>
          <a:spcPct val="0"/>
        </a:spcAft>
        <a:buClr>
          <a:schemeClr val="accent1"/>
        </a:buClr>
        <a:buSzPct val="70000"/>
        <a:buChar char="–"/>
        <a:defRPr sz="2000" b="1">
          <a:solidFill>
            <a:schemeClr val="accent1"/>
          </a:solidFill>
          <a:latin typeface="+mn-lt"/>
        </a:defRPr>
      </a:lvl6pPr>
      <a:lvl7pPr marL="2971800" indent="-228600" algn="l" rtl="0" fontAlgn="base">
        <a:spcBef>
          <a:spcPct val="5000"/>
        </a:spcBef>
        <a:spcAft>
          <a:spcPct val="0"/>
        </a:spcAft>
        <a:buClr>
          <a:schemeClr val="accent1"/>
        </a:buClr>
        <a:buSzPct val="70000"/>
        <a:buChar char="–"/>
        <a:defRPr sz="2000" b="1">
          <a:solidFill>
            <a:schemeClr val="accent1"/>
          </a:solidFill>
          <a:latin typeface="+mn-lt"/>
        </a:defRPr>
      </a:lvl7pPr>
      <a:lvl8pPr marL="3429000" indent="-228600" algn="l" rtl="0" fontAlgn="base">
        <a:spcBef>
          <a:spcPct val="5000"/>
        </a:spcBef>
        <a:spcAft>
          <a:spcPct val="0"/>
        </a:spcAft>
        <a:buClr>
          <a:schemeClr val="accent1"/>
        </a:buClr>
        <a:buSzPct val="70000"/>
        <a:buChar char="–"/>
        <a:defRPr sz="2000" b="1">
          <a:solidFill>
            <a:schemeClr val="accent1"/>
          </a:solidFill>
          <a:latin typeface="+mn-lt"/>
        </a:defRPr>
      </a:lvl8pPr>
      <a:lvl9pPr marL="3886200" indent="-228600" algn="l" rtl="0" fontAlgn="base">
        <a:spcBef>
          <a:spcPct val="5000"/>
        </a:spcBef>
        <a:spcAft>
          <a:spcPct val="0"/>
        </a:spcAft>
        <a:buClr>
          <a:schemeClr val="accent1"/>
        </a:buClr>
        <a:buSzPct val="70000"/>
        <a:buChar char="–"/>
        <a:defRPr sz="2000" b="1">
          <a:solidFill>
            <a:schemeClr val="accent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ogle.com/imgres?imgurl=http://www.fwi.co.uk/blogs/livestock-and-sales-blog/InterbreedDairyChamp%20blog.jpg&amp;imgrefurl=http://www.fwi.co.uk/blogs/livestock-and-sales-blog/2008/06/three-counties-show-results.html&amp;h=263&amp;w=400&amp;sz=76&amp;tbnid=PacTxwrNiAutpM:&amp;tbnh=82&amp;tbnw=124&amp;prev=/search?q=Jersey+dairy+cow+picture&amp;tbm=isch&amp;tbo=u&amp;zoom=1&amp;q=Jersey+dairy+cow+picture&amp;usg=__X7KCNfu_gBZkZMa9EjzKPhGlw6w=&amp;sa=X&amp;ei=e2HVTbOtEo-Wtwfk1pXkCw&amp;ved=0CDAQ9QEwAg" TargetMode="External"/><Relationship Id="rId3" Type="http://schemas.openxmlformats.org/officeDocument/2006/relationships/image" Target="../media/image3.jpeg"/><Relationship Id="rId7" Type="http://schemas.openxmlformats.org/officeDocument/2006/relationships/image" Target="../media/image5.jpeg"/><Relationship Id="rId12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reativegeneticsofca.com/galleries/threeways/default.htm" TargetMode="External"/><Relationship Id="rId11" Type="http://schemas.openxmlformats.org/officeDocument/2006/relationships/hyperlink" Target="http://www.dairycowdaily.com/Guernsey-Cows.html" TargetMode="External"/><Relationship Id="rId5" Type="http://schemas.openxmlformats.org/officeDocument/2006/relationships/image" Target="../media/image4.jpeg"/><Relationship Id="rId10" Type="http://schemas.openxmlformats.org/officeDocument/2006/relationships/image" Target="../media/image6.jpeg"/><Relationship Id="rId4" Type="http://schemas.openxmlformats.org/officeDocument/2006/relationships/hyperlink" Target="http://www.creativegeneticsofca.com/galleries/swedish/default.htm" TargetMode="External"/><Relationship Id="rId9" Type="http://schemas.openxmlformats.org/officeDocument/2006/relationships/hyperlink" Target="http://www.dairycowdaily.com/Grand-Champion-Jerseys-All-American-Jersey-Show.html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6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09600"/>
            <a:ext cx="7772400" cy="2133600"/>
          </a:xfrm>
        </p:spPr>
        <p:txBody>
          <a:bodyPr/>
          <a:lstStyle/>
          <a:p>
            <a:r>
              <a:rPr lang="en-US" sz="3200" dirty="0" smtClean="0"/>
              <a:t>Overview of current genomic selection in dairy cattle populations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All-Breed Genomic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breeds in same database</a:t>
            </a:r>
          </a:p>
          <a:p>
            <a:r>
              <a:rPr lang="en-US" dirty="0" smtClean="0"/>
              <a:t>Multi-trait, correlated SNP effects</a:t>
            </a:r>
          </a:p>
          <a:p>
            <a:pPr lvl="1"/>
            <a:r>
              <a:rPr lang="en-US" dirty="0" smtClean="0"/>
              <a:t>50K data = </a:t>
            </a:r>
            <a:r>
              <a:rPr lang="en-US" dirty="0" smtClean="0">
                <a:solidFill>
                  <a:srgbClr val="00FF00"/>
                </a:solidFill>
              </a:rPr>
              <a:t>~.3</a:t>
            </a:r>
            <a:r>
              <a:rPr lang="en-US" dirty="0" smtClean="0"/>
              <a:t> </a:t>
            </a:r>
            <a:r>
              <a:rPr lang="en-US" dirty="0" err="1" smtClean="0"/>
              <a:t>corr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00FF00"/>
                </a:solidFill>
              </a:rPr>
              <a:t>+1%</a:t>
            </a:r>
            <a:r>
              <a:rPr lang="en-US" dirty="0" smtClean="0"/>
              <a:t> REL</a:t>
            </a:r>
          </a:p>
          <a:p>
            <a:pPr lvl="1"/>
            <a:r>
              <a:rPr lang="en-US" dirty="0" smtClean="0"/>
              <a:t>700K data = </a:t>
            </a:r>
            <a:r>
              <a:rPr lang="en-US" dirty="0" smtClean="0">
                <a:solidFill>
                  <a:srgbClr val="00FF00"/>
                </a:solidFill>
              </a:rPr>
              <a:t>~.7</a:t>
            </a:r>
            <a:r>
              <a:rPr lang="en-US" dirty="0" smtClean="0"/>
              <a:t> </a:t>
            </a:r>
            <a:r>
              <a:rPr lang="en-US" dirty="0" err="1" smtClean="0"/>
              <a:t>corr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00FF00"/>
                </a:solidFill>
              </a:rPr>
              <a:t>+10% </a:t>
            </a:r>
            <a:r>
              <a:rPr lang="en-US" dirty="0" smtClean="0"/>
              <a:t>REL </a:t>
            </a:r>
            <a:r>
              <a:rPr lang="en-US" sz="2000" dirty="0" smtClean="0">
                <a:solidFill>
                  <a:schemeClr val="accent1"/>
                </a:solidFill>
              </a:rPr>
              <a:t>(guess)</a:t>
            </a:r>
          </a:p>
          <a:p>
            <a:r>
              <a:rPr lang="en-US" dirty="0" smtClean="0"/>
              <a:t>Potential to genotype crossbreds</a:t>
            </a:r>
          </a:p>
          <a:p>
            <a:pPr lvl="1"/>
            <a:r>
              <a:rPr lang="en-US" dirty="0" smtClean="0"/>
              <a:t>Useful for introgression or synthetic</a:t>
            </a:r>
            <a:endParaRPr lang="en-US" dirty="0"/>
          </a:p>
          <a:p>
            <a:r>
              <a:rPr lang="en-US" dirty="0" smtClean="0"/>
              <a:t>Will major breed subsidize minor?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Accuracy of Imputing High Density </a:t>
            </a:r>
            <a:br>
              <a:rPr lang="en-US" dirty="0" smtClean="0"/>
            </a:br>
            <a:r>
              <a:rPr lang="en-US" sz="2800" dirty="0" smtClean="0">
                <a:solidFill>
                  <a:srgbClr val="00FF00"/>
                </a:solidFill>
              </a:rPr>
              <a:t>HD genotypes simulated within each breed</a:t>
            </a:r>
            <a:endParaRPr lang="en-US" sz="2800" dirty="0">
              <a:solidFill>
                <a:srgbClr val="00FF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914400" y="1600200"/>
          <a:ext cx="73152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 Density Imputation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Accuracy of HD imputation </a:t>
            </a:r>
            <a:r>
              <a:rPr lang="en-US" dirty="0" smtClean="0">
                <a:solidFill>
                  <a:srgbClr val="00FF00"/>
                </a:solidFill>
              </a:rPr>
              <a:t>~1% less </a:t>
            </a:r>
            <a:r>
              <a:rPr lang="en-US" dirty="0" smtClean="0"/>
              <a:t>using young animals vs. famous bulls</a:t>
            </a:r>
          </a:p>
          <a:p>
            <a:r>
              <a:rPr lang="en-US" dirty="0" smtClean="0"/>
              <a:t>Two different chips &gt;600K are now available (</a:t>
            </a:r>
            <a:r>
              <a:rPr lang="en-US" dirty="0" err="1" smtClean="0"/>
              <a:t>Illumina</a:t>
            </a:r>
            <a:r>
              <a:rPr lang="en-US" dirty="0" smtClean="0"/>
              <a:t>, </a:t>
            </a:r>
            <a:r>
              <a:rPr lang="en-US" dirty="0" err="1" smtClean="0"/>
              <a:t>Affymetrix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Overlap </a:t>
            </a:r>
            <a:r>
              <a:rPr lang="en-US" dirty="0" smtClean="0">
                <a:solidFill>
                  <a:srgbClr val="00FF00"/>
                </a:solidFill>
              </a:rPr>
              <a:t>50K</a:t>
            </a:r>
            <a:r>
              <a:rPr lang="en-US" dirty="0" smtClean="0"/>
              <a:t> chip </a:t>
            </a:r>
            <a:r>
              <a:rPr lang="en-US" dirty="0" smtClean="0">
                <a:solidFill>
                  <a:srgbClr val="00FF00"/>
                </a:solidFill>
              </a:rPr>
              <a:t>+ 60K </a:t>
            </a:r>
            <a:r>
              <a:rPr lang="en-US" dirty="0" smtClean="0"/>
              <a:t>other SNPs</a:t>
            </a:r>
          </a:p>
          <a:p>
            <a:pPr lvl="1"/>
            <a:r>
              <a:rPr lang="en-US" dirty="0" smtClean="0"/>
              <a:t>Test if double genotyping of some animals is needed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Imputation with Two 600K Chips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914400" y="1600200"/>
          <a:ext cx="7315199" cy="3322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28800"/>
                <a:gridCol w="1295400"/>
                <a:gridCol w="1066800"/>
                <a:gridCol w="990600"/>
                <a:gridCol w="1066800"/>
                <a:gridCol w="1066799"/>
              </a:tblGrid>
              <a:tr h="370840">
                <a:tc>
                  <a:txBody>
                    <a:bodyPr/>
                    <a:lstStyle/>
                    <a:p>
                      <a:endParaRPr lang="en-US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b="1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1" dirty="0" smtClean="0">
                          <a:solidFill>
                            <a:srgbClr val="00FF00"/>
                          </a:solidFill>
                        </a:rPr>
                        <a:t>Bulls with both chips (n)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2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2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/>
                        <a:t>0</a:t>
                      </a:r>
                      <a:endParaRPr lang="en-US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/>
                        <a:t>50</a:t>
                      </a:r>
                      <a:endParaRPr lang="en-US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/>
                        <a:t>200</a:t>
                      </a:r>
                      <a:endParaRPr lang="en-US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/>
                        <a:t>500</a:t>
                      </a:r>
                      <a:endParaRPr lang="en-US" sz="22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1" dirty="0" smtClean="0">
                          <a:solidFill>
                            <a:srgbClr val="00FF00"/>
                          </a:solidFill>
                        </a:rPr>
                        <a:t>Chip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1" dirty="0" smtClean="0">
                          <a:solidFill>
                            <a:srgbClr val="00FF00"/>
                          </a:solidFill>
                        </a:rPr>
                        <a:t>Animals</a:t>
                      </a: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rgbClr val="00FF00"/>
                          </a:solidFill>
                        </a:rPr>
                        <a:t>Imputation accuracy</a:t>
                      </a:r>
                      <a:endParaRPr lang="en-US" sz="2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1" dirty="0" smtClean="0"/>
                        <a:t>50K</a:t>
                      </a:r>
                      <a:r>
                        <a:rPr lang="en-US" sz="2200" b="1" baseline="0" dirty="0" smtClean="0"/>
                        <a:t> </a:t>
                      </a:r>
                      <a:endParaRPr lang="en-US" sz="22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1" baseline="0" dirty="0" smtClean="0"/>
                        <a:t>61,615</a:t>
                      </a:r>
                      <a:endParaRPr lang="en-US" sz="22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/>
                        <a:t>98.53</a:t>
                      </a:r>
                      <a:endParaRPr lang="en-US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/>
                        <a:t>98.56</a:t>
                      </a:r>
                      <a:endParaRPr lang="en-US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baseline="0" dirty="0" smtClean="0">
                          <a:solidFill>
                            <a:srgbClr val="FFFF00"/>
                          </a:solidFill>
                        </a:rPr>
                        <a:t>98.59</a:t>
                      </a:r>
                      <a:endParaRPr lang="en-US" sz="2200" b="1" baseline="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/>
                        <a:t>98.52</a:t>
                      </a:r>
                      <a:endParaRPr lang="en-US" sz="22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b="1" dirty="0" smtClean="0"/>
                        <a:t>600K chip 1</a:t>
                      </a:r>
                      <a:endParaRPr lang="en-US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 smtClean="0"/>
                        <a:t>1,000</a:t>
                      </a:r>
                      <a:endParaRPr lang="en-US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/>
                        <a:t>98.96</a:t>
                      </a:r>
                      <a:endParaRPr lang="en-US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/>
                        <a:t>99.12</a:t>
                      </a:r>
                      <a:endParaRPr lang="en-US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/>
                        <a:t>99.38</a:t>
                      </a:r>
                      <a:endParaRPr lang="en-US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/>
                        <a:t>99.49</a:t>
                      </a:r>
                      <a:endParaRPr lang="en-US" sz="22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b="1" dirty="0" smtClean="0"/>
                        <a:t>600K chip 2</a:t>
                      </a:r>
                      <a:endParaRPr lang="en-US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 smtClean="0"/>
                        <a:t>1,000</a:t>
                      </a:r>
                      <a:endParaRPr lang="en-US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/>
                        <a:t>98.02</a:t>
                      </a:r>
                      <a:endParaRPr lang="en-US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/>
                        <a:t>99.38</a:t>
                      </a:r>
                      <a:endParaRPr lang="en-US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/>
                        <a:t>99.39</a:t>
                      </a:r>
                      <a:endParaRPr lang="en-US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/>
                        <a:t>99.43</a:t>
                      </a:r>
                      <a:endParaRPr lang="en-US" sz="22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1" dirty="0" smtClean="0"/>
                        <a:t>Both 600K chips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solidFill>
                            <a:srgbClr val="00FF00"/>
                          </a:solidFill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/>
                        <a:t>N/A</a:t>
                      </a:r>
                      <a:endParaRPr lang="en-US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/>
                        <a:t>99.76</a:t>
                      </a:r>
                      <a:endParaRPr lang="en-US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/>
                        <a:t>99.83</a:t>
                      </a:r>
                      <a:endParaRPr lang="en-US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/>
                        <a:t>99.88</a:t>
                      </a:r>
                      <a:endParaRPr lang="en-US" sz="22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90600" y="5334000"/>
            <a:ext cx="6519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Optimum imputation if 200 bulls genotyped with both 600K chips</a:t>
            </a:r>
            <a:endParaRPr lang="en-US" sz="1600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Simulated Sequences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Impute </a:t>
            </a:r>
            <a:r>
              <a:rPr lang="en-US" dirty="0" smtClean="0">
                <a:solidFill>
                  <a:srgbClr val="00FF00"/>
                </a:solidFill>
              </a:rPr>
              <a:t>30 million </a:t>
            </a:r>
            <a:r>
              <a:rPr lang="en-US" dirty="0" smtClean="0"/>
              <a:t>SNPs from </a:t>
            </a:r>
            <a:r>
              <a:rPr lang="en-US" dirty="0" smtClean="0">
                <a:solidFill>
                  <a:srgbClr val="00FF00"/>
                </a:solidFill>
              </a:rPr>
              <a:t>600K</a:t>
            </a:r>
          </a:p>
          <a:p>
            <a:pPr lvl="1"/>
            <a:r>
              <a:rPr lang="en-US" dirty="0" smtClean="0"/>
              <a:t>2.9 billion </a:t>
            </a:r>
            <a:r>
              <a:rPr lang="en-US" dirty="0" err="1" smtClean="0"/>
              <a:t>monomorphic</a:t>
            </a:r>
            <a:r>
              <a:rPr lang="en-US" dirty="0" smtClean="0"/>
              <a:t> removed</a:t>
            </a:r>
          </a:p>
          <a:p>
            <a:r>
              <a:rPr lang="en-US" dirty="0" smtClean="0"/>
              <a:t>Animals: 217 sequenced, 100 HD</a:t>
            </a:r>
          </a:p>
          <a:p>
            <a:r>
              <a:rPr lang="en-US" dirty="0" smtClean="0"/>
              <a:t>Computer time and memory:</a:t>
            </a:r>
          </a:p>
          <a:p>
            <a:pPr lvl="1"/>
            <a:r>
              <a:rPr lang="en-US" dirty="0" smtClean="0"/>
              <a:t>1 hr simulation, 3.3 hr imputation</a:t>
            </a:r>
          </a:p>
          <a:p>
            <a:pPr lvl="1"/>
            <a:r>
              <a:rPr lang="en-US" dirty="0" smtClean="0"/>
              <a:t>25 </a:t>
            </a:r>
            <a:r>
              <a:rPr lang="en-US" dirty="0" err="1" smtClean="0"/>
              <a:t>Gbytes</a:t>
            </a:r>
            <a:r>
              <a:rPr lang="en-US" dirty="0" smtClean="0"/>
              <a:t> simulation, 30 imputation</a:t>
            </a:r>
          </a:p>
          <a:p>
            <a:r>
              <a:rPr lang="en-US" dirty="0" smtClean="0"/>
              <a:t>Accuracy = </a:t>
            </a:r>
            <a:r>
              <a:rPr lang="en-US" dirty="0" smtClean="0"/>
              <a:t>99.2</a:t>
            </a:r>
            <a:r>
              <a:rPr lang="en-US" smtClean="0"/>
              <a:t>% correct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Imputation with 3K and 6K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Possible new 6K chip with double the markers of 3K, higher accuracy</a:t>
            </a:r>
          </a:p>
          <a:p>
            <a:pPr lvl="1"/>
            <a:r>
              <a:rPr lang="en-US" dirty="0" smtClean="0">
                <a:solidFill>
                  <a:srgbClr val="00FF00"/>
                </a:solidFill>
              </a:rPr>
              <a:t>99%</a:t>
            </a:r>
            <a:r>
              <a:rPr lang="en-US" dirty="0" smtClean="0"/>
              <a:t> for 6K vs. </a:t>
            </a:r>
            <a:r>
              <a:rPr lang="en-US" dirty="0" smtClean="0">
                <a:solidFill>
                  <a:srgbClr val="00FF00"/>
                </a:solidFill>
              </a:rPr>
              <a:t>96%</a:t>
            </a:r>
            <a:r>
              <a:rPr lang="en-US" dirty="0" smtClean="0"/>
              <a:t> for 3K for </a:t>
            </a:r>
            <a:r>
              <a:rPr lang="en-US" dirty="0" smtClean="0">
                <a:solidFill>
                  <a:srgbClr val="FFFF00"/>
                </a:solidFill>
              </a:rPr>
              <a:t>HO</a:t>
            </a:r>
          </a:p>
          <a:p>
            <a:pPr lvl="1"/>
            <a:r>
              <a:rPr lang="en-US" dirty="0" smtClean="0">
                <a:solidFill>
                  <a:srgbClr val="00FF00"/>
                </a:solidFill>
              </a:rPr>
              <a:t>98%</a:t>
            </a:r>
            <a:r>
              <a:rPr lang="en-US" dirty="0" smtClean="0"/>
              <a:t> for 6K vs. </a:t>
            </a:r>
            <a:r>
              <a:rPr lang="en-US" dirty="0" smtClean="0">
                <a:solidFill>
                  <a:srgbClr val="00FF00"/>
                </a:solidFill>
              </a:rPr>
              <a:t>95%</a:t>
            </a:r>
            <a:r>
              <a:rPr lang="en-US" dirty="0" smtClean="0"/>
              <a:t> for 3K for </a:t>
            </a:r>
            <a:r>
              <a:rPr lang="en-US" dirty="0" smtClean="0">
                <a:solidFill>
                  <a:srgbClr val="FFFF00"/>
                </a:solidFill>
              </a:rPr>
              <a:t>JE</a:t>
            </a:r>
          </a:p>
          <a:p>
            <a:pPr lvl="1"/>
            <a:r>
              <a:rPr lang="en-US" dirty="0" smtClean="0">
                <a:solidFill>
                  <a:srgbClr val="00FF00"/>
                </a:solidFill>
              </a:rPr>
              <a:t>98%</a:t>
            </a:r>
            <a:r>
              <a:rPr lang="en-US" dirty="0" smtClean="0"/>
              <a:t> for 6K vs. </a:t>
            </a:r>
            <a:r>
              <a:rPr lang="en-US" dirty="0" smtClean="0">
                <a:solidFill>
                  <a:srgbClr val="00FF00"/>
                </a:solidFill>
              </a:rPr>
              <a:t>94%</a:t>
            </a:r>
            <a:r>
              <a:rPr lang="en-US" dirty="0" smtClean="0"/>
              <a:t> for 3K for </a:t>
            </a:r>
            <a:r>
              <a:rPr lang="en-US" dirty="0" smtClean="0">
                <a:solidFill>
                  <a:srgbClr val="FFFF00"/>
                </a:solidFill>
              </a:rPr>
              <a:t>BS</a:t>
            </a:r>
          </a:p>
          <a:p>
            <a:r>
              <a:rPr lang="en-US" dirty="0" smtClean="0"/>
              <a:t>Include 3K SNPs or choose new?</a:t>
            </a:r>
          </a:p>
          <a:p>
            <a:r>
              <a:rPr lang="en-US" dirty="0" smtClean="0"/>
              <a:t>Imputation best with most overlap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Recessive Defect Discovery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Check for homozygous </a:t>
            </a:r>
            <a:r>
              <a:rPr lang="en-US" dirty="0" err="1" smtClean="0"/>
              <a:t>haplotypes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00FF00"/>
                </a:solidFill>
              </a:rPr>
              <a:t>7</a:t>
            </a:r>
            <a:r>
              <a:rPr lang="en-US" dirty="0" smtClean="0"/>
              <a:t> to </a:t>
            </a:r>
            <a:r>
              <a:rPr lang="en-US" dirty="0" smtClean="0">
                <a:solidFill>
                  <a:srgbClr val="00FF00"/>
                </a:solidFill>
              </a:rPr>
              <a:t>90</a:t>
            </a:r>
            <a:r>
              <a:rPr lang="en-US" dirty="0" smtClean="0"/>
              <a:t> expected but none observed </a:t>
            </a:r>
          </a:p>
          <a:p>
            <a:pPr lvl="1"/>
            <a:r>
              <a:rPr lang="en-US" dirty="0" smtClean="0">
                <a:solidFill>
                  <a:srgbClr val="00FF00"/>
                </a:solidFill>
              </a:rPr>
              <a:t>5</a:t>
            </a:r>
            <a:r>
              <a:rPr lang="en-US" dirty="0" smtClean="0"/>
              <a:t> of top </a:t>
            </a:r>
            <a:r>
              <a:rPr lang="en-US" dirty="0" smtClean="0">
                <a:solidFill>
                  <a:srgbClr val="00FF00"/>
                </a:solidFill>
              </a:rPr>
              <a:t>11</a:t>
            </a:r>
            <a:r>
              <a:rPr lang="en-US" dirty="0" smtClean="0"/>
              <a:t> are potentially lethal</a:t>
            </a:r>
          </a:p>
          <a:p>
            <a:pPr lvl="1"/>
            <a:r>
              <a:rPr lang="en-US" dirty="0" smtClean="0">
                <a:solidFill>
                  <a:srgbClr val="00FF00"/>
                </a:solidFill>
              </a:rPr>
              <a:t>936</a:t>
            </a:r>
            <a:r>
              <a:rPr lang="en-US" dirty="0" smtClean="0"/>
              <a:t> to </a:t>
            </a:r>
            <a:r>
              <a:rPr lang="en-US" dirty="0" smtClean="0">
                <a:solidFill>
                  <a:srgbClr val="00FF00"/>
                </a:solidFill>
              </a:rPr>
              <a:t>52,449</a:t>
            </a:r>
            <a:r>
              <a:rPr lang="en-US" dirty="0" smtClean="0"/>
              <a:t> carrier sire by carrier MGS fertility records</a:t>
            </a:r>
          </a:p>
          <a:p>
            <a:pPr lvl="1"/>
            <a:r>
              <a:rPr lang="en-US" dirty="0" smtClean="0">
                <a:solidFill>
                  <a:srgbClr val="00FF00"/>
                </a:solidFill>
              </a:rPr>
              <a:t>3.1%</a:t>
            </a:r>
            <a:r>
              <a:rPr lang="en-US" dirty="0" smtClean="0"/>
              <a:t> to </a:t>
            </a:r>
            <a:r>
              <a:rPr lang="en-US" dirty="0" smtClean="0">
                <a:solidFill>
                  <a:srgbClr val="00FF00"/>
                </a:solidFill>
              </a:rPr>
              <a:t>3.7%</a:t>
            </a:r>
            <a:r>
              <a:rPr lang="en-US" dirty="0" smtClean="0"/>
              <a:t> lower conception rates</a:t>
            </a:r>
          </a:p>
          <a:p>
            <a:pPr lvl="1"/>
            <a:r>
              <a:rPr lang="en-US" dirty="0" smtClean="0"/>
              <a:t>Some slightly higher stillbirth rates</a:t>
            </a:r>
          </a:p>
          <a:p>
            <a:r>
              <a:rPr lang="en-US" dirty="0" smtClean="0"/>
              <a:t>Confirmed </a:t>
            </a:r>
            <a:r>
              <a:rPr lang="en-US" dirty="0" err="1" smtClean="0"/>
              <a:t>Brachyspina</a:t>
            </a:r>
            <a:r>
              <a:rPr lang="en-US" dirty="0" smtClean="0"/>
              <a:t> same way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Potential Recessive </a:t>
            </a:r>
            <a:r>
              <a:rPr lang="en-US" dirty="0" err="1" smtClean="0"/>
              <a:t>Lethals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914400" y="1600200"/>
          <a:ext cx="7467600" cy="32969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38200"/>
                <a:gridCol w="1066800"/>
                <a:gridCol w="914400"/>
                <a:gridCol w="990600"/>
                <a:gridCol w="3657600"/>
              </a:tblGrid>
              <a:tr h="370840">
                <a:tc>
                  <a:txBody>
                    <a:bodyPr/>
                    <a:lstStyle/>
                    <a:p>
                      <a:endParaRPr lang="en-US" b="1" baseline="0" dirty="0" smtClean="0">
                        <a:solidFill>
                          <a:srgbClr val="00FF00"/>
                        </a:solidFill>
                      </a:endParaRPr>
                    </a:p>
                    <a:p>
                      <a:r>
                        <a:rPr lang="en-US" b="1" baseline="0" dirty="0" smtClean="0">
                          <a:solidFill>
                            <a:srgbClr val="00FF00"/>
                          </a:solidFill>
                        </a:rPr>
                        <a:t>Name</a:t>
                      </a:r>
                      <a:endParaRPr lang="en-US" b="1" baseline="0" dirty="0">
                        <a:solidFill>
                          <a:srgbClr val="00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baseline="0" dirty="0" err="1" smtClean="0">
                          <a:solidFill>
                            <a:srgbClr val="00FF00"/>
                          </a:solidFill>
                        </a:rPr>
                        <a:t>Chrom-osome</a:t>
                      </a:r>
                      <a:endParaRPr lang="en-US" b="1" baseline="0" dirty="0">
                        <a:solidFill>
                          <a:srgbClr val="00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baseline="0" dirty="0" err="1" smtClean="0">
                          <a:solidFill>
                            <a:srgbClr val="00FF00"/>
                          </a:solidFill>
                        </a:rPr>
                        <a:t>Loca-tion</a:t>
                      </a:r>
                      <a:endParaRPr lang="en-US" b="1" baseline="0" dirty="0">
                        <a:solidFill>
                          <a:srgbClr val="00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baseline="0" dirty="0" smtClean="0">
                          <a:solidFill>
                            <a:srgbClr val="00FF00"/>
                          </a:solidFill>
                        </a:rPr>
                        <a:t>Carrier Freq</a:t>
                      </a:r>
                      <a:endParaRPr lang="en-US" b="1" baseline="0" dirty="0">
                        <a:solidFill>
                          <a:srgbClr val="00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baseline="0" dirty="0" smtClean="0">
                        <a:solidFill>
                          <a:srgbClr val="00FF00"/>
                        </a:solidFill>
                      </a:endParaRPr>
                    </a:p>
                    <a:p>
                      <a:r>
                        <a:rPr lang="en-US" b="1" baseline="0" dirty="0" smtClean="0">
                          <a:solidFill>
                            <a:srgbClr val="00FF00"/>
                          </a:solidFill>
                        </a:rPr>
                        <a:t>Source Ancestors</a:t>
                      </a:r>
                      <a:endParaRPr lang="en-US" b="1" baseline="0" dirty="0">
                        <a:solidFill>
                          <a:srgbClr val="00FF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b="1" baseline="0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baseline="0" dirty="0" smtClean="0">
                          <a:solidFill>
                            <a:schemeClr val="accent1"/>
                          </a:solidFill>
                        </a:rPr>
                        <a:t>BTA</a:t>
                      </a:r>
                      <a:endParaRPr lang="en-US" b="1" baseline="0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baseline="0" dirty="0" err="1" smtClean="0">
                          <a:solidFill>
                            <a:schemeClr val="accent1"/>
                          </a:solidFill>
                        </a:rPr>
                        <a:t>Mbase</a:t>
                      </a:r>
                      <a:endParaRPr lang="en-US" b="1" baseline="0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baseline="0" dirty="0" smtClean="0">
                          <a:solidFill>
                            <a:schemeClr val="accent1"/>
                          </a:solidFill>
                        </a:rPr>
                        <a:t>%</a:t>
                      </a:r>
                      <a:endParaRPr lang="en-US" b="1" baseline="0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baseline="0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HH1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5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58-66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4.5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Pawnee Farm </a:t>
                      </a:r>
                      <a:r>
                        <a:rPr lang="en-US" sz="2000" b="1" dirty="0" err="1" smtClean="0"/>
                        <a:t>Arlinda</a:t>
                      </a:r>
                      <a:r>
                        <a:rPr lang="en-US" sz="2000" b="1" dirty="0" smtClean="0"/>
                        <a:t> Chief</a:t>
                      </a:r>
                      <a:endParaRPr lang="en-US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HH2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1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92-97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4.6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err="1" smtClean="0"/>
                        <a:t>Willowholme</a:t>
                      </a:r>
                      <a:r>
                        <a:rPr lang="en-US" sz="2000" b="1" dirty="0" smtClean="0"/>
                        <a:t> Mark Anthony</a:t>
                      </a:r>
                      <a:endParaRPr lang="en-US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HH3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8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90-95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4.7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err="1" smtClean="0"/>
                        <a:t>Glendell</a:t>
                      </a:r>
                      <a:r>
                        <a:rPr lang="en-US" sz="2000" b="1" baseline="0" dirty="0" smtClean="0"/>
                        <a:t> </a:t>
                      </a:r>
                      <a:r>
                        <a:rPr lang="en-US" sz="2000" b="1" baseline="0" dirty="0" err="1" smtClean="0"/>
                        <a:t>Arlinda</a:t>
                      </a:r>
                      <a:r>
                        <a:rPr lang="en-US" sz="2000" b="1" baseline="0" dirty="0" smtClean="0"/>
                        <a:t> Chief,</a:t>
                      </a:r>
                    </a:p>
                    <a:p>
                      <a:r>
                        <a:rPr lang="en-US" sz="2000" b="1" dirty="0" smtClean="0"/>
                        <a:t>Gray View </a:t>
                      </a:r>
                      <a:r>
                        <a:rPr lang="en-US" sz="2000" b="1" dirty="0" err="1" smtClean="0"/>
                        <a:t>Skyliner</a:t>
                      </a:r>
                      <a:endParaRPr lang="en-US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JH1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15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13-18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23.4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Observer Chocolate Soldier</a:t>
                      </a:r>
                      <a:endParaRPr lang="en-US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BH1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7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41-47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14.0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West Lawn Stretch Improver</a:t>
                      </a:r>
                      <a:endParaRPr lang="en-US" sz="20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 - 1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Small populations cannot keep up with Holsteins</a:t>
            </a:r>
          </a:p>
          <a:p>
            <a:r>
              <a:rPr lang="en-US" dirty="0" smtClean="0"/>
              <a:t>All-breed genomic evaluations:</a:t>
            </a:r>
          </a:p>
          <a:p>
            <a:pPr lvl="1"/>
            <a:r>
              <a:rPr lang="en-US" dirty="0" smtClean="0"/>
              <a:t>Benefit all breeds if sufficient animals genotyped and </a:t>
            </a:r>
            <a:r>
              <a:rPr lang="en-US" dirty="0" err="1" smtClean="0"/>
              <a:t>phenotyped</a:t>
            </a:r>
            <a:r>
              <a:rPr lang="en-US" dirty="0" smtClean="0"/>
              <a:t> in each</a:t>
            </a:r>
          </a:p>
          <a:p>
            <a:pPr lvl="1"/>
            <a:r>
              <a:rPr lang="en-US" dirty="0" smtClean="0"/>
              <a:t>Enable crossbred or synthetic breed selection</a:t>
            </a:r>
          </a:p>
          <a:p>
            <a:pPr lvl="1"/>
            <a:r>
              <a:rPr lang="en-US" dirty="0" smtClean="0"/>
              <a:t>Identify favorable alleles in other breeds not yet present in Holstein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 - 2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Data collected should be exchanged to increase return on investment</a:t>
            </a:r>
          </a:p>
          <a:p>
            <a:pPr lvl="1"/>
            <a:r>
              <a:rPr lang="en-US" dirty="0" smtClean="0"/>
              <a:t>Reduce costs via experimental design</a:t>
            </a:r>
          </a:p>
          <a:p>
            <a:pPr lvl="1"/>
            <a:r>
              <a:rPr lang="en-US" dirty="0" smtClean="0"/>
              <a:t>Cow genotypes are useful if numbers of bulls are small</a:t>
            </a:r>
          </a:p>
          <a:p>
            <a:r>
              <a:rPr lang="en-US" dirty="0" smtClean="0"/>
              <a:t>Accurate imputation key to success:</a:t>
            </a:r>
          </a:p>
          <a:p>
            <a:pPr lvl="1"/>
            <a:r>
              <a:rPr lang="en-US" dirty="0" smtClean="0"/>
              <a:t>Can impute between two different 600K chips within breed</a:t>
            </a:r>
          </a:p>
          <a:p>
            <a:pPr lvl="1"/>
            <a:r>
              <a:rPr lang="en-US" dirty="0" smtClean="0"/>
              <a:t>Need </a:t>
            </a:r>
            <a:r>
              <a:rPr lang="en-US" dirty="0" smtClean="0">
                <a:solidFill>
                  <a:srgbClr val="00FF00"/>
                </a:solidFill>
              </a:rPr>
              <a:t>~1000 </a:t>
            </a:r>
            <a:r>
              <a:rPr lang="en-US" dirty="0" smtClean="0"/>
              <a:t>higher density genotypes in each breed</a:t>
            </a:r>
          </a:p>
          <a:p>
            <a:r>
              <a:rPr lang="en-US" dirty="0" smtClean="0"/>
              <a:t>Recessive defects found in each breed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 - 1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Current status of dairy genomics</a:t>
            </a:r>
          </a:p>
          <a:p>
            <a:pPr lvl="1"/>
            <a:r>
              <a:rPr lang="en-US" dirty="0" smtClean="0"/>
              <a:t>Data available within each breed</a:t>
            </a:r>
          </a:p>
          <a:p>
            <a:pPr lvl="1"/>
            <a:r>
              <a:rPr lang="en-US" dirty="0" smtClean="0"/>
              <a:t>Potential of cow reference genotypes</a:t>
            </a:r>
          </a:p>
          <a:p>
            <a:pPr lvl="1"/>
            <a:r>
              <a:rPr lang="en-US" dirty="0" smtClean="0"/>
              <a:t>National vs. international evaluation</a:t>
            </a:r>
          </a:p>
          <a:p>
            <a:r>
              <a:rPr lang="en-US" dirty="0" smtClean="0"/>
              <a:t>Future strategies</a:t>
            </a:r>
          </a:p>
          <a:p>
            <a:pPr lvl="1"/>
            <a:r>
              <a:rPr lang="en-US" dirty="0" smtClean="0"/>
              <a:t>All-breed and crossbred evaluation</a:t>
            </a:r>
          </a:p>
          <a:p>
            <a:pPr lvl="1"/>
            <a:r>
              <a:rPr lang="en-US" dirty="0" smtClean="0"/>
              <a:t>Higher density marker sets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Dan Null, Katie Olson, and Jana Hutchison for discovering harmful recessive </a:t>
            </a:r>
            <a:r>
              <a:rPr lang="en-US" smtClean="0"/>
              <a:t>haplotypes</a:t>
            </a:r>
            <a:endParaRPr lang="en-US" dirty="0" smtClean="0"/>
          </a:p>
          <a:p>
            <a:r>
              <a:rPr lang="en-US" dirty="0" smtClean="0"/>
              <a:t>George Wiggans for testing 6K marker sets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 - 2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Potential for genotype imputation</a:t>
            </a:r>
          </a:p>
          <a:p>
            <a:pPr lvl="1"/>
            <a:r>
              <a:rPr lang="en-US" dirty="0" smtClean="0"/>
              <a:t>Number of high density genotypes required per breed</a:t>
            </a:r>
          </a:p>
          <a:p>
            <a:pPr lvl="1"/>
            <a:r>
              <a:rPr lang="en-US" dirty="0" smtClean="0"/>
              <a:t>Impute 1.2 million from 2 different 600K chips</a:t>
            </a:r>
          </a:p>
          <a:p>
            <a:pPr lvl="1"/>
            <a:r>
              <a:rPr lang="en-US" dirty="0" smtClean="0"/>
              <a:t>Impute 3K and 6K together</a:t>
            </a:r>
          </a:p>
          <a:p>
            <a:pPr lvl="1"/>
            <a:r>
              <a:rPr lang="en-US" dirty="0" smtClean="0"/>
              <a:t>Impute sequence from high density</a:t>
            </a:r>
            <a:endParaRPr lang="en-US" dirty="0"/>
          </a:p>
          <a:p>
            <a:r>
              <a:rPr lang="en-US" dirty="0" smtClean="0"/>
              <a:t>New recessive defects discovered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185738" y="182562"/>
            <a:ext cx="8958262" cy="884237"/>
          </a:xfrm>
        </p:spPr>
        <p:txBody>
          <a:bodyPr/>
          <a:lstStyle/>
          <a:p>
            <a:r>
              <a:rPr lang="en-US" dirty="0" smtClean="0"/>
              <a:t>Dairy Breeds and Crosses</a:t>
            </a:r>
            <a:endParaRPr lang="en-US" dirty="0"/>
          </a:p>
        </p:txBody>
      </p:sp>
      <p:pic>
        <p:nvPicPr>
          <p:cNvPr id="1337348" name="Picture 4" descr="bwissco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7400" y="1676400"/>
            <a:ext cx="2362200" cy="1623537"/>
          </a:xfrm>
          <a:prstGeom prst="rect">
            <a:avLst/>
          </a:prstGeom>
          <a:noFill/>
        </p:spPr>
      </p:pic>
      <p:pic>
        <p:nvPicPr>
          <p:cNvPr id="1337349" name="Picture 5" descr="holsteincow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58211" y="2667000"/>
            <a:ext cx="2816691" cy="1981200"/>
          </a:xfrm>
          <a:prstGeom prst="rect">
            <a:avLst/>
          </a:prstGeom>
          <a:noFill/>
        </p:spPr>
      </p:pic>
      <p:pic>
        <p:nvPicPr>
          <p:cNvPr id="697346" name="Picture 2" descr="swedish red holstein crosses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38200" y="4168987"/>
            <a:ext cx="2209800" cy="1571414"/>
          </a:xfrm>
          <a:prstGeom prst="rect">
            <a:avLst/>
          </a:prstGeom>
          <a:noFill/>
        </p:spPr>
      </p:pic>
      <p:pic>
        <p:nvPicPr>
          <p:cNvPr id="697348" name="Picture 4" descr="three way crosses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867400" y="4114801"/>
            <a:ext cx="2286000" cy="1625602"/>
          </a:xfrm>
          <a:prstGeom prst="rect">
            <a:avLst/>
          </a:prstGeom>
          <a:noFill/>
        </p:spPr>
      </p:pic>
      <p:sp>
        <p:nvSpPr>
          <p:cNvPr id="697350" name="AutoShape 6" descr="data:image/jpg;base64,/9j/4AAQSkZJRgABAQAAAQABAAD/2wBDAAkGBwgHBgkIBwgKCgkLDRYPDQwMDRsUFRAWIB0iIiAdHx8kKDQsJCYxJx8fLT0tMTU3Ojo6Iys/RD84QzQ5Ojf/2wBDAQoKCg0MDRoPDxo3JR8lNzc3Nzc3Nzc3Nzc3Nzc3Nzc3Nzc3Nzc3Nzc3Nzc3Nzc3Nzc3Nzc3Nzc3Nzc3Nzc3Nzf/wAARCABSAHwDASIAAhEBAxEB/8QAGwAAAgMBAQEAAAAAAAAAAAAABQYCAwQAAQf/xAA5EAACAQIEBAMGBQMDBQAAAAABAgMEEQAFEiEGMUFREyJhFHGBkaGxFSMyQvDB0fEWUlMHJERykv/EABgBAAMBAQAAAAAAAAAAAAAAAAABAgME/8QAJREAAgIBBAEEAwEAAAAAAAAAAAECEQMSITFBUQQTMlIUQmGB/9oADAMBAAIRAxEAPwBEpnaSNZCSr8iOx/lsaUrJoyFYkg7BrYAUmYq6qi35geGVvfsNhhuy7h3M8wgWeCjIRrENIQmrva5F/fbGMpKPyIUW+DG1ZPrB12K76emLxmksTEx3uBtY8j7xyxtThLiJ6hV/DQq8tbTppA9+r+XxOr4O4gpY9YollKjVdJVa/pYG/wBMT7kbH7cvBWvEFaFGmrqY722MpIGNkHFmZxgKZ0f/AN1DfXA2bIszRLmgrLHkfAYg/IYzPl9dEv5lJUi3UwsPuMaxn4ZDj/Bmj45qIpAKmjjkUDzFCVN7+t+l/pgpFxtls00SJT1OlzpJOm4PTa/82wgLTzNYJDKx9IzjxoakHQIX1X3Gk3+VsarLLyGn+H0mv4lSndvZ6YSxIgdnebQTcH9ItvY7HAefj6QKfBy3TddmkkuA3rtywsjKOIJoyIcvrpQ1ho8MhQOWxNh/jEIuFOJoIxL+G1h1XBtYNbe/lv8Ay+Ied+R6H0hsh48l8NDLRIxAs5SaxJ9ARsPnjpePKhAgFFCjc2LSlgR2FuuFimyrOK+Y0s9FURNECQ8osPna5ww5TwnT06iTN5BUP+2FCQt/U8z9MS/UpLdlxwyfRpyzinOsydnSOjp6UDeeRWCgj1J3Pp6YwVPHGcxl4CKMSKbeLHGSPqbfTA7iiqznKaeCJqtjlltFOXALaV/a/rva45gXOBAWumoY66Oijem1EPNEx1cyN7mxHKxGCOSTlfRbxxUa7Dn+tc8AsamPl/wL/bE34xztzf2mNfQQrhfVldSSpGnY+n8tj0Rqb729CbY01MwewR4V4cWGSolzvIaiNTTsYtcEiDVf9Rt0Fjz237HDPFxHNTxxR1UZCctTA+Xt8LWw+Q5mOJ8oiqIVaGKpp5CoY7jcrvY+h+eEbNqP8Rip2mkEiy0cYAB3QgWt8Db545s8FpOvA6dBKl4ipWiL61dVHTn7rYwVPF8kpKUtIyr/AMj7AfDCflL/AIbmDw1p3vYP37HB7MZg8IJtrXqOoxxuNcHUqGHLJnqYiyS6ZWsTe43+GNgjrywVm21C9pidvlhX4fq3SUHpyI7jDzE6tEtm3IxKVhLYHSQTByfFkbfmXJxqpvaozZS23UscaSF/acXoV6ncYahuS5HiySCPzLYkYreQupBPLmO2NRddBbY2wJqZhHL4ujynaS3XscW9iVuUVEN3ZS1lYXJGx92BvgTQ1JEkmsXBBtbSMFKmURgTXDJa/wAMZKmugWBpXsIgLseoxKVjtpGGqzSkpRNSZzDE9LJIdDOAQARtccx1FxhTzCmySly1koKsKA7O8ULsPFFyQDzUkbWYf4hnlVUZnmoMGS11T+WAjx05cEHsR0HfFDZfmEVS0RyKsEivY+HSs92AvYFAQfgemO6GJ1dnFPM4ypRs304yaXL6wRSxxZg4KUyzRM63uN99ht3ba98MOV/9NFr6RaiPPaezE3Cw3sf/AKx87omabOJ5HglQK3hKzxMFQ8rHbY8zv3x9ZyDirLMqyyOllgMUq7uFUkE9+uNlBrhiUlPlUaZssojQrWCGnDhWLxrGsfK/ZSen1GJUkMNTwtGkSASw7g8r33+9sJ01dHSitro0QExEO3Ui3L6AY84E4gmmypI2uxVmVlvfWurmPUX+mMMj1Jvo1xNf6V8RZE1QHqIGXxxuFJ54D0cdbVeHCtPONQ8zAX0gd+2+GXianqRKWguLNv78GuFZKXL6BmnZQZbrKxOz2uCL/wC3n7zfpbHNBNqjplKgDBTSUhUTKAwFjtvt3wfo6q0YUm1hthczLO6eGpqKKdi4Riaao5lk6Bj1sNr+mM1FncJNg+k+/niJY2mNTUh2WpdX3Hl6Ym1UdgDYnC0mdQqvmkUL6nEDxHRKSRKCSeXPCqQOhnlqpWWy7kjpjK9YtPaKS12GwOKcqzSgnj9oaWMIp5s25A+w5nA/OlppZpJFqUjYMShNzf8AsMEk9ghTZXXZsIovZI4JJBK2lNx5STy+eJ1fD9dnOiCrr4aClJ0o5t+ZJ3tfcDt1+0MoyaKqzmOqkqFEEFnN2BYtfbbpc9fQ+mLuNNGYV9HSQSXigDK930KGNjuSbHG2KG6M5yN2ZcP1dHlMcWX5pHJNEHkl1Fo2lBswCm55DVt1uO2Fyq9oyjiKCiFXPXQhmJZ5CrDxIzbVpJG11tY77XGM8vEdRWZbDltBVlqc6UeoeO0khDEMovyTY+psL2uRjJxCtdVUlNnNRmP5rTLDbQA8jAahbSLXCkc+wGO6MXotnKmrNOV5XnUhephrcwEdVJ47JHKyrYk2uB10qAR6W54tk4aziyHwKxiVvdQTfc8+x9MH+Dc6SSjp6d5xLHojYCwBUkEFR8FB9dYxrzR566qLQ1S0yx3j0u63Y6idXMd8ZVfydA1Yg8Y18sWW+BJOypKbP5QTYb25d7YAcJtUytSw0zlSsulCosSzML4P8UQJmEUCKNRMgC+uxJ+2C+X5bHk2XZJXUyw+0icqVdT5kJYhyPQX+mMcWRe3T5HDkbs/VYqKpndTdYmk+Ntv6Y+fUy5lmOXQiSZKeFo10rGpLEW674+gcSVtNX0ZjKvG8ciqV5K+x+eFuOmSMKkYIRVsNJNgO2Oec9O0S8k2tkBZ+HqWXL0BnmWojuEtITqvubqRYAbnbnfruQGrOGK7SXimjmjXk+rQTtf9J/p6d8O0SLpOvUouOfPEDTqWA1n3YlZ5GSnISTwxnZi06onXoDKpt6400vBVXKVNTWonIlUQubde2Gv2U2urHY97WxIUshsxLXtzvth/kTBzkBJuHxRUE0tNWzNohfVdCL+U7fp/rieazy1GQ0dRylaNAxBtqOw+9/ngjV08zwSIqSMXQqANyb7WtjFmIij4SpC0gWY1SwhB+okSbj32xcG5q2a4pvezXw7l7pE1RmM+p9bflpIAqkGxJIO7Hl6e/k4V9dk9ZFTrLQWKA+EymMA9D172vhVWZ1eRxI4LG51C4viVRVzTTLKxjOgWTykAC1re7/OBZ6doyc2+TLSZFNHUvMoi3YuojUkKSWJsD08238vrGVymkSmlIkiDagJIV0glbEgEczbnj2NWYWZYl7kjYHFsNKwNzPT7j9ktvtgl6mclTZKT5K3ppRoZJlV1IFwqA6QB5eXLb6nEninZy0bhVO9hbbE3fRf89ztYaJ2uD7sU+0qdy0pv1JB+4xDyt/sDMMkOnw2dCbXswPI/4++GDOCqcKZQGcBGYgknbk1sA5oJ5INA8NiPW3xxmzIVVbkn4XWCRTTv/wBs0VtNj/uvuSN9v64WOnabLj2M2ZpHPw3FXiTYkeI2ra48p+v3wvvLoQES+Ub7nFeTVU1JwvmPDeYIWaodzSym+hrqL79Lab798BIuGpZYkcZg7IL3RVa4I7Akcj/O+k4Re9hLemMSzl3UBxZjbnb449Z5eQm63sBzwuvw1OsRBr5dRIt2O3bpjhwxmCPc5iUW/ViDb++I0Q+xAxNJOTpWdmB6kcsWLUSElGc3HVLYXWyHMF8kWbMUJ2GtrDljz/T0i/8Amy9z5iLjtvhaIfYBxyaUT5tSRgc5lBN+gN/6YHZxBAEV9C2XPJTYna92sbfL5YCUtBmGX1cNTS10wkie6iQ3HY9e18ezUtVLDU0h8eSN6o1KSXFyTYFSTa3K98a41FKky41QfNVEigEWueYGPDWRkqq2sBc7YCw5axAZJplvYHU5JFsVnKAQVlkqTcbt4mMNMb5IDy1cNiWsNrAA3xHx4RJpLLbsowBgyiONo5A8/l2AL9e22LvYpy4aeVmVTtY2v3JwOMfIBOeVYkMjeGLDcl+WKUzygC2aSIEHkWxlmpxKjR+I9w1zc2vjHJlNOWu2XyTMdyyygfO554cYx7FQ1L+0dLN9OWKpjdbHl/nHY7HOUiyFjpG5+fvxXMACLAbcvnjsdjToC0geK4ttq5Yoqv1AdAV2x2OwIGRUAXIG5jBviLMxQXJ/V3x2Ow2IhUbI5HO2NUAF7W21DHY7B0NFpRdS+Ucr8vfgfUElhc9BjsdgQyqAfmt/OhxortjYcjzHwOOx2GIzxG7tffbEQx7nHY7AB//Z">
            <a:hlinkClick r:id="rId8"/>
          </p:cNvPr>
          <p:cNvSpPr>
            <a:spLocks noChangeAspect="1" noChangeArrowheads="1"/>
          </p:cNvSpPr>
          <p:nvPr/>
        </p:nvSpPr>
        <p:spPr bwMode="auto">
          <a:xfrm>
            <a:off x="93663" y="-373063"/>
            <a:ext cx="1181100" cy="7810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7352" name="AutoShape 8" descr="data:image/jpg;base64,/9j/4AAQSkZJRgABAQAAAQABAAD/2wBDAAkGBwgHBgkIBwgKCgkLDRYPDQwMDRsUFRAWIB0iIiAdHx8kKDQsJCYxJx8fLT0tMTU3Ojo6Iys/RD84QzQ5Ojf/2wBDAQoKCg0MDRoPDxo3JR8lNzc3Nzc3Nzc3Nzc3Nzc3Nzc3Nzc3Nzc3Nzc3Nzc3Nzc3Nzc3Nzc3Nzc3Nzc3Nzc3Nzf/wAARCABSAHwDASIAAhEBAxEB/8QAGwAAAgMBAQEAAAAAAAAAAAAABQYCAwQAAQf/xAA5EAACAQIEBAMGBQMDBQAAAAABAgMEEQAFEiEGMUFREyJhFHGBkaGxFSMyQvDB0fEWUlMHJERykv/EABgBAAMBAQAAAAAAAAAAAAAAAAABAgME/8QAJREAAgIBBAEEAwEAAAAAAAAAAAECEQMSITFBUQQTMlIUQmGB/9oADAMBAAIRAxEAPwBEpnaSNZCSr8iOx/lsaUrJoyFYkg7BrYAUmYq6qi35geGVvfsNhhuy7h3M8wgWeCjIRrENIQmrva5F/fbGMpKPyIUW+DG1ZPrB12K76emLxmksTEx3uBtY8j7xyxtThLiJ6hV/DQq8tbTppA9+r+XxOr4O4gpY9YollKjVdJVa/pYG/wBMT7kbH7cvBWvEFaFGmrqY722MpIGNkHFmZxgKZ0f/AN1DfXA2bIszRLmgrLHkfAYg/IYzPl9dEv5lJUi3UwsPuMaxn4ZDj/Bmj45qIpAKmjjkUDzFCVN7+t+l/pgpFxtls00SJT1OlzpJOm4PTa/82wgLTzNYJDKx9IzjxoakHQIX1X3Gk3+VsarLLyGn+H0mv4lSndvZ6YSxIgdnebQTcH9ItvY7HAefj6QKfBy3TddmkkuA3rtywsjKOIJoyIcvrpQ1ho8MhQOWxNh/jEIuFOJoIxL+G1h1XBtYNbe/lv8Ay+Ied+R6H0hsh48l8NDLRIxAs5SaxJ9ARsPnjpePKhAgFFCjc2LSlgR2FuuFimyrOK+Y0s9FURNECQ8osPna5ww5TwnT06iTN5BUP+2FCQt/U8z9MS/UpLdlxwyfRpyzinOsydnSOjp6UDeeRWCgj1J3Pp6YwVPHGcxl4CKMSKbeLHGSPqbfTA7iiqznKaeCJqtjlltFOXALaV/a/rva45gXOBAWumoY66Oijem1EPNEx1cyN7mxHKxGCOSTlfRbxxUa7Dn+tc8AsamPl/wL/bE34xztzf2mNfQQrhfVldSSpGnY+n8tj0Rqb729CbY01MwewR4V4cWGSolzvIaiNTTsYtcEiDVf9Rt0Fjz237HDPFxHNTxxR1UZCctTA+Xt8LWw+Q5mOJ8oiqIVaGKpp5CoY7jcrvY+h+eEbNqP8Rip2mkEiy0cYAB3QgWt8Db545s8FpOvA6dBKl4ipWiL61dVHTn7rYwVPF8kpKUtIyr/AMj7AfDCflL/AIbmDw1p3vYP37HB7MZg8IJtrXqOoxxuNcHUqGHLJnqYiyS6ZWsTe43+GNgjrywVm21C9pidvlhX4fq3SUHpyI7jDzE6tEtm3IxKVhLYHSQTByfFkbfmXJxqpvaozZS23UscaSF/acXoV6ncYahuS5HiySCPzLYkYreQupBPLmO2NRddBbY2wJqZhHL4ujynaS3XscW9iVuUVEN3ZS1lYXJGx92BvgTQ1JEkmsXBBtbSMFKmURgTXDJa/wAMZKmugWBpXsIgLseoxKVjtpGGqzSkpRNSZzDE9LJIdDOAQARtccx1FxhTzCmySly1koKsKA7O8ULsPFFyQDzUkbWYf4hnlVUZnmoMGS11T+WAjx05cEHsR0HfFDZfmEVS0RyKsEivY+HSs92AvYFAQfgemO6GJ1dnFPM4ypRs304yaXL6wRSxxZg4KUyzRM63uN99ht3ba98MOV/9NFr6RaiPPaezE3Cw3sf/AKx87omabOJ5HglQK3hKzxMFQ8rHbY8zv3x9ZyDirLMqyyOllgMUq7uFUkE9+uNlBrhiUlPlUaZssojQrWCGnDhWLxrGsfK/ZSen1GJUkMNTwtGkSASw7g8r33+9sJ01dHSitro0QExEO3Ui3L6AY84E4gmmypI2uxVmVlvfWurmPUX+mMMj1Jvo1xNf6V8RZE1QHqIGXxxuFJ54D0cdbVeHCtPONQ8zAX0gd+2+GXianqRKWguLNv78GuFZKXL6BmnZQZbrKxOz2uCL/wC3n7zfpbHNBNqjplKgDBTSUhUTKAwFjtvt3wfo6q0YUm1hthczLO6eGpqKKdi4Riaao5lk6Bj1sNr+mM1FncJNg+k+/niJY2mNTUh2WpdX3Hl6Ym1UdgDYnC0mdQqvmkUL6nEDxHRKSRKCSeXPCqQOhnlqpWWy7kjpjK9YtPaKS12GwOKcqzSgnj9oaWMIp5s25A+w5nA/OlppZpJFqUjYMShNzf8AsMEk9ghTZXXZsIovZI4JJBK2lNx5STy+eJ1fD9dnOiCrr4aClJ0o5t+ZJ3tfcDt1+0MoyaKqzmOqkqFEEFnN2BYtfbbpc9fQ+mLuNNGYV9HSQSXigDK930KGNjuSbHG2KG6M5yN2ZcP1dHlMcWX5pHJNEHkl1Fo2lBswCm55DVt1uO2Fyq9oyjiKCiFXPXQhmJZ5CrDxIzbVpJG11tY77XGM8vEdRWZbDltBVlqc6UeoeO0khDEMovyTY+psL2uRjJxCtdVUlNnNRmP5rTLDbQA8jAahbSLXCkc+wGO6MXotnKmrNOV5XnUhephrcwEdVJ47JHKyrYk2uB10qAR6W54tk4aziyHwKxiVvdQTfc8+x9MH+Dc6SSjp6d5xLHojYCwBUkEFR8FB9dYxrzR566qLQ1S0yx3j0u63Y6idXMd8ZVfydA1Yg8Y18sWW+BJOypKbP5QTYb25d7YAcJtUytSw0zlSsulCosSzML4P8UQJmEUCKNRMgC+uxJ+2C+X5bHk2XZJXUyw+0icqVdT5kJYhyPQX+mMcWRe3T5HDkbs/VYqKpndTdYmk+Ntv6Y+fUy5lmOXQiSZKeFo10rGpLEW674+gcSVtNX0ZjKvG8ciqV5K+x+eFuOmSMKkYIRVsNJNgO2Oec9O0S8k2tkBZ+HqWXL0BnmWojuEtITqvubqRYAbnbnfruQGrOGK7SXimjmjXk+rQTtf9J/p6d8O0SLpOvUouOfPEDTqWA1n3YlZ5GSnISTwxnZi06onXoDKpt6400vBVXKVNTWonIlUQubde2Gv2U2urHY97WxIUshsxLXtzvth/kTBzkBJuHxRUE0tNWzNohfVdCL+U7fp/rieazy1GQ0dRylaNAxBtqOw+9/ngjV08zwSIqSMXQqANyb7WtjFmIij4SpC0gWY1SwhB+okSbj32xcG5q2a4pvezXw7l7pE1RmM+p9bflpIAqkGxJIO7Hl6e/k4V9dk9ZFTrLQWKA+EymMA9D172vhVWZ1eRxI4LG51C4viVRVzTTLKxjOgWTykAC1re7/OBZ6doyc2+TLSZFNHUvMoi3YuojUkKSWJsD08238vrGVymkSmlIkiDagJIV0glbEgEczbnj2NWYWZYl7kjYHFsNKwNzPT7j9ktvtgl6mclTZKT5K3ppRoZJlV1IFwqA6QB5eXLb6nEninZy0bhVO9hbbE3fRf89ztYaJ2uD7sU+0qdy0pv1JB+4xDyt/sDMMkOnw2dCbXswPI/4++GDOCqcKZQGcBGYgknbk1sA5oJ5INA8NiPW3xxmzIVVbkn4XWCRTTv/wBs0VtNj/uvuSN9v64WOnabLj2M2ZpHPw3FXiTYkeI2ra48p+v3wvvLoQES+Ub7nFeTVU1JwvmPDeYIWaodzSym+hrqL79Lab798BIuGpZYkcZg7IL3RVa4I7Akcj/O+k4Re9hLemMSzl3UBxZjbnb449Z5eQm63sBzwuvw1OsRBr5dRIt2O3bpjhwxmCPc5iUW/ViDb++I0Q+xAxNJOTpWdmB6kcsWLUSElGc3HVLYXWyHMF8kWbMUJ2GtrDljz/T0i/8Amy9z5iLjtvhaIfYBxyaUT5tSRgc5lBN+gN/6YHZxBAEV9C2XPJTYna92sbfL5YCUtBmGX1cNTS10wkie6iQ3HY9e18ezUtVLDU0h8eSN6o1KSXFyTYFSTa3K98a41FKky41QfNVEigEWueYGPDWRkqq2sBc7YCw5axAZJplvYHU5JFsVnKAQVlkqTcbt4mMNMb5IDy1cNiWsNrAA3xHx4RJpLLbsowBgyiONo5A8/l2AL9e22LvYpy4aeVmVTtY2v3JwOMfIBOeVYkMjeGLDcl+WKUzygC2aSIEHkWxlmpxKjR+I9w1zc2vjHJlNOWu2XyTMdyyygfO554cYx7FQ1L+0dLN9OWKpjdbHl/nHY7HOUiyFjpG5+fvxXMACLAbcvnjsdjToC0geK4ttq5Yoqv1AdAV2x2OwIGRUAXIG5jBviLMxQXJ/V3x2Ow2IhUbI5HO2NUAF7W21DHY7B0NFpRdS+Ucr8vfgfUElhc9BjsdgQyqAfmt/OhxortjYcjzHwOOx2GIzxG7tffbEQx7nHY7AB//Z">
            <a:hlinkClick r:id="rId8"/>
          </p:cNvPr>
          <p:cNvSpPr>
            <a:spLocks noChangeAspect="1" noChangeArrowheads="1"/>
          </p:cNvSpPr>
          <p:nvPr/>
        </p:nvSpPr>
        <p:spPr bwMode="auto">
          <a:xfrm>
            <a:off x="93663" y="-373063"/>
            <a:ext cx="1181100" cy="7810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97354" name="Picture 10" descr="Ratliff Price Alicia">
            <a:hlinkClick r:id="rId9" tooltip="Grand Champion Jerseys - All-American Jersey Show"/>
          </p:cNvPr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914400" y="1676400"/>
            <a:ext cx="2133600" cy="1529080"/>
          </a:xfrm>
          <a:prstGeom prst="rect">
            <a:avLst/>
          </a:prstGeom>
          <a:noFill/>
        </p:spPr>
      </p:pic>
      <p:pic>
        <p:nvPicPr>
          <p:cNvPr id="13314" name="Picture 2" descr="Guernsey News">
            <a:hlinkClick r:id="rId11"/>
          </p:cNvPr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3810000" y="5410200"/>
            <a:ext cx="1333500" cy="952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 Bulls by Breed</a:t>
            </a:r>
            <a:endParaRPr lang="en-US" dirty="0"/>
          </a:p>
        </p:txBody>
      </p:sp>
      <p:graphicFrame>
        <p:nvGraphicFramePr>
          <p:cNvPr id="4" name="Table Placeholder 3"/>
          <p:cNvGraphicFramePr>
            <a:graphicFrameLocks noGrp="1"/>
          </p:cNvGraphicFramePr>
          <p:nvPr>
            <p:ph type="tbl" idx="1"/>
          </p:nvPr>
        </p:nvGraphicFramePr>
        <p:xfrm>
          <a:off x="914400" y="1600200"/>
          <a:ext cx="7315200" cy="3977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81200"/>
                <a:gridCol w="914400"/>
                <a:gridCol w="4419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i="0" baseline="0" dirty="0" smtClean="0">
                          <a:solidFill>
                            <a:srgbClr val="00FF00"/>
                          </a:solidFill>
                        </a:rPr>
                        <a:t>Breed</a:t>
                      </a:r>
                      <a:endParaRPr lang="en-US" b="1" i="0" baseline="0" dirty="0">
                        <a:solidFill>
                          <a:srgbClr val="00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i="0" baseline="0" dirty="0" smtClean="0">
                          <a:solidFill>
                            <a:srgbClr val="00FF00"/>
                          </a:solidFill>
                        </a:rPr>
                        <a:t>Bulls</a:t>
                      </a:r>
                      <a:endParaRPr lang="en-US" b="1" i="0" baseline="0" dirty="0">
                        <a:solidFill>
                          <a:srgbClr val="00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>
                          <a:solidFill>
                            <a:srgbClr val="00FF00"/>
                          </a:solidFill>
                        </a:rPr>
                        <a:t>Database</a:t>
                      </a:r>
                      <a:endParaRPr lang="en-US" b="1" i="0" baseline="0" dirty="0">
                        <a:solidFill>
                          <a:srgbClr val="00FF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Holstein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16,000</a:t>
                      </a:r>
                      <a:r>
                        <a:rPr lang="en-US" b="1" baseline="0" dirty="0" smtClean="0"/>
                        <a:t>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baseline="0" dirty="0" smtClean="0"/>
                        <a:t>North America+ (USA-CAN-ITA-GBR) 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18,000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EuroGenomics</a:t>
                      </a:r>
                      <a:r>
                        <a:rPr lang="en-US" b="1" dirty="0" smtClean="0"/>
                        <a:t> (DEU-FRA-NLD-DFS)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10,000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Not yet merged (many other countries)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Red Dairy Cattle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8,000</a:t>
                      </a: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1,000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Scandinavia</a:t>
                      </a:r>
                      <a:r>
                        <a:rPr lang="en-US" b="1" baseline="0" dirty="0" smtClean="0"/>
                        <a:t> </a:t>
                      </a:r>
                      <a:r>
                        <a:rPr lang="en-US" b="1" dirty="0" smtClean="0"/>
                        <a:t>(DNK-FIN-SWE-NOR)</a:t>
                      </a:r>
                    </a:p>
                    <a:p>
                      <a:r>
                        <a:rPr lang="en-US" b="1" dirty="0" smtClean="0"/>
                        <a:t>Not yet merged (CAN, NZL)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Jersey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6,000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Not yet merged (USA, DNK, NZL)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Brown Swiss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5,000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Interbull</a:t>
                      </a:r>
                      <a:r>
                        <a:rPr lang="en-US" b="1" dirty="0" smtClean="0"/>
                        <a:t> (DEU-CHE-ITA-USA-FRA-SLV)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err="1" smtClean="0"/>
                        <a:t>Fleckvieh</a:t>
                      </a:r>
                      <a:endParaRPr lang="en-US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3,000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(DEU-AUT)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err="1" smtClean="0"/>
                        <a:t>Montbeliarde</a:t>
                      </a:r>
                      <a:endParaRPr lang="en-US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2,000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(FRA)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Others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Not started yet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Gain in Genomic Reliability</a:t>
            </a:r>
            <a:br>
              <a:rPr lang="en-US" dirty="0" smtClean="0"/>
            </a:br>
            <a:r>
              <a:rPr lang="en-US" sz="2400" dirty="0" smtClean="0">
                <a:solidFill>
                  <a:schemeClr val="accent1"/>
                </a:solidFill>
              </a:rPr>
              <a:t>for young animals</a:t>
            </a:r>
            <a:endParaRPr lang="en-US" sz="2400" dirty="0">
              <a:solidFill>
                <a:schemeClr val="accent1"/>
              </a:solidFill>
            </a:endParaRPr>
          </a:p>
        </p:txBody>
      </p:sp>
      <p:graphicFrame>
        <p:nvGraphicFramePr>
          <p:cNvPr id="4" name="Table Placeholder 3"/>
          <p:cNvGraphicFramePr>
            <a:graphicFrameLocks noGrp="1"/>
          </p:cNvGraphicFramePr>
          <p:nvPr>
            <p:ph type="tbl" idx="1"/>
          </p:nvPr>
        </p:nvGraphicFramePr>
        <p:xfrm>
          <a:off x="914400" y="1600200"/>
          <a:ext cx="7315200" cy="457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67000"/>
                <a:gridCol w="1676400"/>
                <a:gridCol w="1066800"/>
                <a:gridCol w="1905000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 smtClean="0">
                          <a:solidFill>
                            <a:srgbClr val="00FF00"/>
                          </a:solidFill>
                        </a:rPr>
                        <a:t>Reference</a:t>
                      </a:r>
                      <a:endParaRPr lang="en-US" sz="2400" b="1" dirty="0">
                        <a:solidFill>
                          <a:srgbClr val="00FF00"/>
                        </a:solidFill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FF00"/>
                          </a:solidFill>
                        </a:rPr>
                        <a:t>Heritability</a:t>
                      </a:r>
                      <a:endParaRPr lang="en-US" sz="2400" b="1" dirty="0">
                        <a:solidFill>
                          <a:srgbClr val="00FF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 smtClean="0">
                          <a:solidFill>
                            <a:srgbClr val="00FF00"/>
                          </a:solidFill>
                        </a:rPr>
                        <a:t>Bulls</a:t>
                      </a:r>
                      <a:endParaRPr lang="en-US" sz="2400" b="1" dirty="0">
                        <a:solidFill>
                          <a:srgbClr val="00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FF00"/>
                          </a:solidFill>
                        </a:rPr>
                        <a:t>.30</a:t>
                      </a:r>
                      <a:endParaRPr lang="en-US" sz="2400" b="1" dirty="0">
                        <a:solidFill>
                          <a:srgbClr val="00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FF00"/>
                          </a:solidFill>
                        </a:rPr>
                        <a:t>.10</a:t>
                      </a:r>
                      <a:endParaRPr lang="en-US" sz="2400" b="1" dirty="0">
                        <a:solidFill>
                          <a:srgbClr val="00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FF00"/>
                          </a:solidFill>
                        </a:rPr>
                        <a:t>.03</a:t>
                      </a:r>
                      <a:endParaRPr lang="en-US" sz="2400" b="1" dirty="0">
                        <a:solidFill>
                          <a:srgbClr val="00FF00"/>
                        </a:solidFill>
                      </a:endParaRPr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 smtClean="0"/>
                        <a:t>50,000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+49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+50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+52</a:t>
                      </a:r>
                      <a:endParaRPr lang="en-US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 smtClean="0"/>
                        <a:t>15,000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+35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+34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+34</a:t>
                      </a:r>
                      <a:endParaRPr lang="en-US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 smtClean="0"/>
                        <a:t>5,000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+20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+18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+17</a:t>
                      </a:r>
                      <a:endParaRPr lang="en-US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 smtClean="0"/>
                        <a:t>1,500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+8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+7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+6</a:t>
                      </a:r>
                      <a:endParaRPr lang="en-US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 smtClean="0"/>
                        <a:t>500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+3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+2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+</a:t>
                      </a:r>
                      <a:r>
                        <a:rPr lang="en-US" sz="2400" b="1" dirty="0" smtClean="0"/>
                        <a:t>2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400" b="1" baseline="0" dirty="0" smtClean="0">
                          <a:solidFill>
                            <a:schemeClr val="accent1"/>
                          </a:solidFill>
                        </a:rPr>
                        <a:t>Parent </a:t>
                      </a:r>
                      <a:r>
                        <a:rPr lang="en-US" sz="2400" b="1" baseline="0" dirty="0" err="1" smtClean="0">
                          <a:solidFill>
                            <a:schemeClr val="accent1"/>
                          </a:solidFill>
                        </a:rPr>
                        <a:t>Avg</a:t>
                      </a:r>
                      <a:r>
                        <a:rPr lang="en-US" sz="2400" b="1" baseline="0" dirty="0" smtClean="0">
                          <a:solidFill>
                            <a:schemeClr val="accent1"/>
                          </a:solidFill>
                        </a:rPr>
                        <a:t> REL</a:t>
                      </a:r>
                      <a:endParaRPr lang="en-US" sz="2400" b="1" baseline="0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chemeClr val="accent1"/>
                          </a:solidFill>
                        </a:rPr>
                        <a:t>37</a:t>
                      </a:r>
                      <a:endParaRPr lang="en-US" sz="2400" b="1" baseline="0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chemeClr val="accent1"/>
                          </a:solidFill>
                        </a:rPr>
                        <a:t>34</a:t>
                      </a:r>
                      <a:endParaRPr lang="en-US" sz="2400" b="1" baseline="0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chemeClr val="accent1"/>
                          </a:solidFill>
                        </a:rPr>
                        <a:t>30</a:t>
                      </a:r>
                      <a:endParaRPr lang="en-US" sz="2400" b="1" baseline="0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400" b="1" baseline="0" dirty="0" smtClean="0">
                          <a:solidFill>
                            <a:schemeClr val="accent1"/>
                          </a:solidFill>
                        </a:rPr>
                        <a:t>Traditional REL</a:t>
                      </a:r>
                      <a:endParaRPr lang="en-US" sz="2400" b="1" baseline="0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chemeClr val="accent1"/>
                          </a:solidFill>
                        </a:rPr>
                        <a:t>90</a:t>
                      </a:r>
                      <a:endParaRPr lang="en-US" sz="2400" b="1" baseline="0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chemeClr val="accent1"/>
                          </a:solidFill>
                        </a:rPr>
                        <a:t>75</a:t>
                      </a:r>
                      <a:endParaRPr lang="en-US" sz="2400" b="1" baseline="0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chemeClr val="accent1"/>
                          </a:solidFill>
                        </a:rPr>
                        <a:t>65</a:t>
                      </a:r>
                      <a:endParaRPr lang="en-US" sz="2400" b="1" baseline="0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Cows in Reference Population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/>
          <a:lstStyle/>
          <a:p>
            <a:r>
              <a:rPr lang="en-US" dirty="0" smtClean="0"/>
              <a:t>More females than males are being genotyped and will get phenotypes</a:t>
            </a:r>
          </a:p>
          <a:p>
            <a:pPr lvl="1"/>
            <a:r>
              <a:rPr lang="en-US" dirty="0" smtClean="0">
                <a:solidFill>
                  <a:srgbClr val="00FF00"/>
                </a:solidFill>
              </a:rPr>
              <a:t>70,687</a:t>
            </a:r>
            <a:r>
              <a:rPr lang="en-US" dirty="0" smtClean="0"/>
              <a:t> females as of July 2011</a:t>
            </a:r>
          </a:p>
          <a:p>
            <a:pPr lvl="1"/>
            <a:r>
              <a:rPr lang="en-US" dirty="0" smtClean="0">
                <a:solidFill>
                  <a:srgbClr val="00FF00"/>
                </a:solidFill>
              </a:rPr>
              <a:t>50,393</a:t>
            </a:r>
            <a:r>
              <a:rPr lang="en-US" dirty="0" smtClean="0"/>
              <a:t> males, most will be culled</a:t>
            </a:r>
            <a:endParaRPr lang="en-US" dirty="0"/>
          </a:p>
          <a:p>
            <a:r>
              <a:rPr lang="en-US" dirty="0" smtClean="0"/>
              <a:t>1-step method will include cows</a:t>
            </a:r>
          </a:p>
          <a:p>
            <a:r>
              <a:rPr lang="en-US" dirty="0" smtClean="0"/>
              <a:t>Test reliability from cow genotypes</a:t>
            </a:r>
          </a:p>
          <a:p>
            <a:r>
              <a:rPr lang="en-US" dirty="0" smtClean="0"/>
              <a:t>Cows only, Bulls only, </a:t>
            </a:r>
            <a:r>
              <a:rPr lang="en-US" dirty="0" err="1" smtClean="0"/>
              <a:t>Cows+Bulls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Correlations with Bull-Only GPTA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914400" y="1600200"/>
          <a:ext cx="7315200" cy="4358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86000"/>
                <a:gridCol w="1600200"/>
                <a:gridCol w="1600200"/>
                <a:gridCol w="1828800"/>
              </a:tblGrid>
              <a:tr h="370840">
                <a:tc>
                  <a:txBody>
                    <a:bodyPr/>
                    <a:lstStyle/>
                    <a:p>
                      <a:endParaRPr lang="en-US" sz="2000" b="1" dirty="0">
                        <a:solidFill>
                          <a:srgbClr val="00FF00"/>
                        </a:solidFill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FF00"/>
                          </a:solidFill>
                        </a:rPr>
                        <a:t>Genetic Evaluation From:</a:t>
                      </a:r>
                      <a:endParaRPr lang="en-US" sz="2000" b="1" dirty="0">
                        <a:solidFill>
                          <a:srgbClr val="00FF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00FF00"/>
                          </a:solidFill>
                        </a:rPr>
                        <a:t>Trait</a:t>
                      </a:r>
                      <a:endParaRPr lang="en-US" sz="2000" b="1" dirty="0">
                        <a:solidFill>
                          <a:srgbClr val="00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FF00"/>
                          </a:solidFill>
                        </a:rPr>
                        <a:t>Traditional</a:t>
                      </a:r>
                      <a:endParaRPr lang="en-US" sz="2000" b="1" dirty="0">
                        <a:solidFill>
                          <a:srgbClr val="00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FF00"/>
                          </a:solidFill>
                        </a:rPr>
                        <a:t>Cows Only</a:t>
                      </a:r>
                      <a:endParaRPr lang="en-US" sz="2000" b="1" dirty="0">
                        <a:solidFill>
                          <a:srgbClr val="00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FF00"/>
                          </a:solidFill>
                        </a:rPr>
                        <a:t>Cows + Bulls</a:t>
                      </a:r>
                      <a:endParaRPr lang="en-US" sz="2000" b="1" dirty="0">
                        <a:solidFill>
                          <a:srgbClr val="00FF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Milk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.73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.81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.97</a:t>
                      </a:r>
                      <a:endParaRPr lang="en-US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Protein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.76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.79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.96</a:t>
                      </a:r>
                      <a:endParaRPr lang="en-US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Fat Percent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.62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.90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.98</a:t>
                      </a:r>
                      <a:endParaRPr lang="en-US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Productive Life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.67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.75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.97</a:t>
                      </a:r>
                      <a:endParaRPr lang="en-US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Som.</a:t>
                      </a:r>
                      <a:r>
                        <a:rPr lang="en-US" sz="2000" b="1" baseline="0" dirty="0" smtClean="0"/>
                        <a:t> C</a:t>
                      </a:r>
                      <a:r>
                        <a:rPr lang="en-US" sz="2000" b="1" dirty="0" smtClean="0"/>
                        <a:t>ell Score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.56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.75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.97</a:t>
                      </a:r>
                      <a:endParaRPr lang="en-US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err="1" smtClean="0"/>
                        <a:t>Dtr</a:t>
                      </a:r>
                      <a:r>
                        <a:rPr lang="en-US" sz="2000" b="1" dirty="0" smtClean="0"/>
                        <a:t> </a:t>
                      </a:r>
                      <a:r>
                        <a:rPr lang="en-US" sz="2000" b="1" dirty="0" err="1" smtClean="0"/>
                        <a:t>Preg</a:t>
                      </a:r>
                      <a:r>
                        <a:rPr lang="en-US" sz="2000" b="1" dirty="0" smtClean="0"/>
                        <a:t> Rate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baseline="0" dirty="0" smtClean="0">
                          <a:solidFill>
                            <a:srgbClr val="FFFF00"/>
                          </a:solidFill>
                        </a:rPr>
                        <a:t>.66</a:t>
                      </a:r>
                      <a:endParaRPr lang="en-US" sz="2000" b="1" baseline="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baseline="0" dirty="0" smtClean="0">
                          <a:solidFill>
                            <a:srgbClr val="FFFF00"/>
                          </a:solidFill>
                        </a:rPr>
                        <a:t>.61</a:t>
                      </a:r>
                      <a:endParaRPr lang="en-US" sz="2000" b="1" baseline="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.96</a:t>
                      </a:r>
                      <a:endParaRPr lang="en-US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Final Score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.78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.85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.96</a:t>
                      </a:r>
                      <a:endParaRPr lang="en-US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Stature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.75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.87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.98</a:t>
                      </a:r>
                      <a:endParaRPr lang="en-US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Udder Depth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.58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.78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.98</a:t>
                      </a:r>
                      <a:endParaRPr lang="en-US" sz="20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National vs. International Delivery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620000" cy="4191000"/>
          </a:xfrm>
        </p:spPr>
        <p:txBody>
          <a:bodyPr/>
          <a:lstStyle/>
          <a:p>
            <a:r>
              <a:rPr lang="en-US" dirty="0" smtClean="0"/>
              <a:t>Simple genotype exchange</a:t>
            </a:r>
          </a:p>
          <a:p>
            <a:pPr lvl="1"/>
            <a:r>
              <a:rPr lang="en-US" dirty="0" smtClean="0"/>
              <a:t>&lt; 6 months to deliver results</a:t>
            </a:r>
          </a:p>
          <a:p>
            <a:pPr lvl="1"/>
            <a:r>
              <a:rPr lang="en-US" dirty="0" smtClean="0"/>
              <a:t>Flexible implementation by countries</a:t>
            </a:r>
          </a:p>
          <a:p>
            <a:pPr lvl="1"/>
            <a:r>
              <a:rPr lang="en-US" dirty="0" smtClean="0"/>
              <a:t>Same schedule + monthly updates</a:t>
            </a:r>
            <a:endParaRPr lang="en-US" dirty="0"/>
          </a:p>
          <a:p>
            <a:r>
              <a:rPr lang="en-US" dirty="0" err="1" smtClean="0"/>
              <a:t>Interbull</a:t>
            </a:r>
            <a:r>
              <a:rPr lang="en-US" dirty="0" smtClean="0"/>
              <a:t> Brown Swiss project</a:t>
            </a:r>
          </a:p>
          <a:p>
            <a:pPr lvl="1"/>
            <a:r>
              <a:rPr lang="en-US" dirty="0" smtClean="0"/>
              <a:t>&gt; 2 years to deliver results, no monthly</a:t>
            </a:r>
          </a:p>
          <a:p>
            <a:pPr lvl="1"/>
            <a:r>
              <a:rPr lang="en-US" dirty="0" smtClean="0"/>
              <a:t>Poor schedule, no 3K predictions</a:t>
            </a:r>
          </a:p>
          <a:p>
            <a:pPr lvl="1"/>
            <a:r>
              <a:rPr lang="en-US" dirty="0" smtClean="0"/>
              <a:t>Disconnected from other breeds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vr02">
  <a:themeElements>
    <a:clrScheme name="pvr02 9">
      <a:dk1>
        <a:srgbClr val="6871B2"/>
      </a:dk1>
      <a:lt1>
        <a:srgbClr val="FFFFFF"/>
      </a:lt1>
      <a:dk2>
        <a:srgbClr val="000099"/>
      </a:dk2>
      <a:lt2>
        <a:srgbClr val="FFFFFF"/>
      </a:lt2>
      <a:accent1>
        <a:srgbClr val="66CCFF"/>
      </a:accent1>
      <a:accent2>
        <a:srgbClr val="0000CC"/>
      </a:accent2>
      <a:accent3>
        <a:srgbClr val="AAAACA"/>
      </a:accent3>
      <a:accent4>
        <a:srgbClr val="DADADA"/>
      </a:accent4>
      <a:accent5>
        <a:srgbClr val="B8E2FF"/>
      </a:accent5>
      <a:accent6>
        <a:srgbClr val="0000B9"/>
      </a:accent6>
      <a:hlink>
        <a:srgbClr val="00FF00"/>
      </a:hlink>
      <a:folHlink>
        <a:srgbClr val="99FFCC"/>
      </a:folHlink>
    </a:clrScheme>
    <a:fontScheme name="pvr0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vr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vr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vr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vr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vr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vr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vr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vr02 8">
        <a:dk1>
          <a:srgbClr val="FFFFFF"/>
        </a:dk1>
        <a:lt1>
          <a:srgbClr val="FFFFFF"/>
        </a:lt1>
        <a:dk2>
          <a:srgbClr val="FFFFFF"/>
        </a:dk2>
        <a:lt2>
          <a:srgbClr val="6871B2"/>
        </a:lt2>
        <a:accent1>
          <a:srgbClr val="66CCFF"/>
        </a:accent1>
        <a:accent2>
          <a:srgbClr val="0000CC"/>
        </a:accent2>
        <a:accent3>
          <a:srgbClr val="FFFFFF"/>
        </a:accent3>
        <a:accent4>
          <a:srgbClr val="DADADA"/>
        </a:accent4>
        <a:accent5>
          <a:srgbClr val="B8E2FF"/>
        </a:accent5>
        <a:accent6>
          <a:srgbClr val="0000B9"/>
        </a:accent6>
        <a:hlink>
          <a:srgbClr val="00FF00"/>
        </a:hlink>
        <a:folHlink>
          <a:srgbClr val="99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vr02 9">
        <a:dk1>
          <a:srgbClr val="6871B2"/>
        </a:dk1>
        <a:lt1>
          <a:srgbClr val="FFFFFF"/>
        </a:lt1>
        <a:dk2>
          <a:srgbClr val="000099"/>
        </a:dk2>
        <a:lt2>
          <a:srgbClr val="FFFFFF"/>
        </a:lt2>
        <a:accent1>
          <a:srgbClr val="66CCFF"/>
        </a:accent1>
        <a:accent2>
          <a:srgbClr val="0000CC"/>
        </a:accent2>
        <a:accent3>
          <a:srgbClr val="AAAACA"/>
        </a:accent3>
        <a:accent4>
          <a:srgbClr val="DADADA"/>
        </a:accent4>
        <a:accent5>
          <a:srgbClr val="B8E2FF"/>
        </a:accent5>
        <a:accent6>
          <a:srgbClr val="0000B9"/>
        </a:accent6>
        <a:hlink>
          <a:srgbClr val="00FF00"/>
        </a:hlink>
        <a:folHlink>
          <a:srgbClr val="99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vr02 10">
        <a:dk1>
          <a:srgbClr val="000000"/>
        </a:dk1>
        <a:lt1>
          <a:srgbClr val="FFFFFF"/>
        </a:lt1>
        <a:dk2>
          <a:srgbClr val="000099"/>
        </a:dk2>
        <a:lt2>
          <a:srgbClr val="808080"/>
        </a:lt2>
        <a:accent1>
          <a:srgbClr val="003399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0000E7"/>
        </a:accent6>
        <a:hlink>
          <a:srgbClr val="0000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vr02 11">
        <a:dk1>
          <a:srgbClr val="000000"/>
        </a:dk1>
        <a:lt1>
          <a:srgbClr val="FFFFFF"/>
        </a:lt1>
        <a:dk2>
          <a:srgbClr val="000099"/>
        </a:dk2>
        <a:lt2>
          <a:srgbClr val="808080"/>
        </a:lt2>
        <a:accent1>
          <a:srgbClr val="003399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0000E7"/>
        </a:accent6>
        <a:hlink>
          <a:srgbClr val="0000FF"/>
        </a:hlink>
        <a:folHlink>
          <a:srgbClr val="00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vr02 12">
        <a:dk1>
          <a:srgbClr val="000000"/>
        </a:dk1>
        <a:lt1>
          <a:srgbClr val="FFFFFF"/>
        </a:lt1>
        <a:dk2>
          <a:srgbClr val="000000"/>
        </a:dk2>
        <a:lt2>
          <a:srgbClr val="4D4D4D"/>
        </a:lt2>
        <a:accent1>
          <a:srgbClr val="4D4D4D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B2B2B2"/>
        </a:accent5>
        <a:accent6>
          <a:srgbClr val="000000"/>
        </a:accent6>
        <a:hlink>
          <a:srgbClr val="000000"/>
        </a:hlink>
        <a:folHlink>
          <a:srgbClr val="3333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4D4D4D"/>
      </a:lt2>
      <a:accent1>
        <a:srgbClr val="4D4D4D"/>
      </a:accent1>
      <a:accent2>
        <a:srgbClr val="000000"/>
      </a:accent2>
      <a:accent3>
        <a:srgbClr val="FFFFFF"/>
      </a:accent3>
      <a:accent4>
        <a:srgbClr val="000000"/>
      </a:accent4>
      <a:accent5>
        <a:srgbClr val="B2B2B2"/>
      </a:accent5>
      <a:accent6>
        <a:srgbClr val="000000"/>
      </a:accent6>
      <a:hlink>
        <a:srgbClr val="000000"/>
      </a:hlink>
      <a:folHlink>
        <a:srgbClr val="333333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Settings\asanders\Application Data\Microsoft\Templates\pvr02.pot</Template>
  <TotalTime>57529</TotalTime>
  <Words>897</Words>
  <Application>Microsoft Office PowerPoint</Application>
  <PresentationFormat>On-screen Show (4:3)</PresentationFormat>
  <Paragraphs>267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Arial</vt:lpstr>
      <vt:lpstr>Wingdings</vt:lpstr>
      <vt:lpstr>pvr02</vt:lpstr>
      <vt:lpstr>Overview of current genomic selection in dairy cattle populations</vt:lpstr>
      <vt:lpstr>Topics - 1</vt:lpstr>
      <vt:lpstr>Topics - 2</vt:lpstr>
      <vt:lpstr>Dairy Breeds and Crosses</vt:lpstr>
      <vt:lpstr>Reference Bulls by Breed</vt:lpstr>
      <vt:lpstr>Gain in Genomic Reliability for young animals</vt:lpstr>
      <vt:lpstr>Cows in Reference Population</vt:lpstr>
      <vt:lpstr>Correlations with Bull-Only GPTA</vt:lpstr>
      <vt:lpstr>National vs. International Delivery</vt:lpstr>
      <vt:lpstr>All-Breed Genomic Evaluation</vt:lpstr>
      <vt:lpstr>Accuracy of Imputing High Density  HD genotypes simulated within each breed</vt:lpstr>
      <vt:lpstr>High Density Imputation</vt:lpstr>
      <vt:lpstr>Imputation with Two 600K Chips</vt:lpstr>
      <vt:lpstr>Simulated Sequences</vt:lpstr>
      <vt:lpstr>Imputation with 3K and 6K</vt:lpstr>
      <vt:lpstr>Recessive Defect Discovery</vt:lpstr>
      <vt:lpstr>Potential Recessive Lethals</vt:lpstr>
      <vt:lpstr>Conclusions - 1</vt:lpstr>
      <vt:lpstr>Conclusions - 2</vt:lpstr>
      <vt:lpstr>Acknowledgments</vt:lpstr>
    </vt:vector>
  </TitlesOfParts>
  <Manager>ahs</Manager>
  <Company>AIPL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Genomic Prediction Results</dc:title>
  <dc:subject>International Dairy Sire Proofs</dc:subject>
  <dc:creator>Admin</dc:creator>
  <cp:keywords>Dairy, International, Sire evaluations</cp:keywords>
  <cp:lastModifiedBy>paul vanraden</cp:lastModifiedBy>
  <cp:revision>1273</cp:revision>
  <cp:lastPrinted>2001-08-24T14:44:42Z</cp:lastPrinted>
  <dcterms:created xsi:type="dcterms:W3CDTF">2002-07-16T13:01:30Z</dcterms:created>
  <dcterms:modified xsi:type="dcterms:W3CDTF">2011-07-06T20:23:32Z</dcterms:modified>
  <cp:category>Interbull</cp:category>
</cp:coreProperties>
</file>