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73" r:id="rId5"/>
    <p:sldId id="265" r:id="rId6"/>
    <p:sldId id="281" r:id="rId7"/>
    <p:sldId id="285" r:id="rId8"/>
    <p:sldId id="277" r:id="rId9"/>
    <p:sldId id="286" r:id="rId10"/>
    <p:sldId id="267" r:id="rId11"/>
    <p:sldId id="287" r:id="rId12"/>
    <p:sldId id="271" r:id="rId13"/>
    <p:sldId id="272" r:id="rId14"/>
    <p:sldId id="288" r:id="rId15"/>
  </p:sldIdLst>
  <p:sldSz cx="9144000" cy="6858000" type="screen4x3"/>
  <p:notesSz cx="7010400" cy="9296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otype Sorts"/>
      <p:regular r:id="rId22"/>
    </p:embeddedFon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SymbolProp BT" pitchFamily="18" charset="2"/>
      <p:regular r:id="rId27"/>
    </p:embeddedFont>
    <p:embeddedFont>
      <p:font typeface="Humnst777 BT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200"/>
    <a:srgbClr val="002D00"/>
    <a:srgbClr val="002800"/>
    <a:srgbClr val="002100"/>
    <a:srgbClr val="002200"/>
    <a:srgbClr val="002000"/>
    <a:srgbClr val="002600"/>
    <a:srgbClr val="8AAE72"/>
    <a:srgbClr val="71C65A"/>
    <a:srgbClr val="001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39" autoAdjust="0"/>
  </p:normalViewPr>
  <p:slideViewPr>
    <p:cSldViewPr>
      <p:cViewPr>
        <p:scale>
          <a:sx n="99" d="100"/>
          <a:sy n="99" d="100"/>
        </p:scale>
        <p:origin x="-58" y="528"/>
      </p:cViewPr>
      <p:guideLst>
        <p:guide orient="horz" pos="2160"/>
        <p:guide orient="horz" pos="35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8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t" anchorCtr="0" compatLnSpc="1">
            <a:prstTxWarp prst="textNoShape">
              <a:avLst/>
            </a:prstTxWarp>
          </a:bodyPr>
          <a:lstStyle>
            <a:lvl1pPr algn="l" defTabSz="9271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t" anchorCtr="0" compatLnSpc="1">
            <a:prstTxWarp prst="textNoShape">
              <a:avLst/>
            </a:prstTxWarp>
          </a:bodyPr>
          <a:lstStyle>
            <a:lvl1pPr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b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b" anchorCtr="0" compatLnSpc="1">
            <a:prstTxWarp prst="textNoShape">
              <a:avLst/>
            </a:prstTxWarp>
          </a:bodyPr>
          <a:lstStyle>
            <a:lvl1pPr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19296559-42CB-48FE-A584-980F4D202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33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t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t" anchorCtr="0" compatLnSpc="1">
            <a:prstTxWarp prst="textNoShape">
              <a:avLst/>
            </a:prstTxWarp>
          </a:bodyPr>
          <a:lstStyle>
            <a:lvl1pPr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b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4" tIns="46372" rIns="92744" bIns="46372" numCol="1" anchor="b" anchorCtr="0" compatLnSpc="1">
            <a:prstTxWarp prst="textNoShape">
              <a:avLst/>
            </a:prstTxWarp>
          </a:bodyPr>
          <a:lstStyle>
            <a:lvl1pPr defTabSz="927100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B40EA356-2E38-48BB-A132-316FC2E0E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20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B4405-137C-48C9-A6E2-5EB13B196D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3670A-B4A8-4222-A238-66821C5F871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8A563-60CE-4A65-9917-1805E88078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B9375-F74C-4C02-8494-7002E21ECB1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C1F2E-DAE2-4524-9058-D65AABAF8CA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F16FC-0A2C-47D0-8E9F-FE97C471BD8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546D6-CADC-4110-9BCA-16F4EF1A273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285B-C5D4-4E4C-9CE0-119A3D19F5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47E25-AED4-4649-B1C6-72D695EB25D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5115C-9574-43EF-ABFE-0F8E91903C2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D0C6-AA06-4693-BD2C-2B3F71F63B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8A563-60CE-4A65-9917-1805E88078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8A563-60CE-4A65-9917-1805E880784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2606040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613"/>
            <a:ext cx="6400800" cy="553998"/>
          </a:xfrm>
        </p:spPr>
        <p:txBody>
          <a:bodyPr/>
          <a:lstStyle>
            <a:lvl1pPr>
              <a:defRPr sz="3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150th-logo.jpg"/>
          <p:cNvPicPr>
            <a:picLocks noChangeAspect="1"/>
          </p:cNvPicPr>
          <p:nvPr/>
        </p:nvPicPr>
        <p:blipFill>
          <a:blip r:embed="rId2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pic>
        <p:nvPicPr>
          <p:cNvPr id="15" name="Picture 14" descr="ARSlogo-bw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6286322"/>
            <a:ext cx="351692" cy="228600"/>
          </a:xfrm>
          <a:prstGeom prst="rect">
            <a:avLst/>
          </a:prstGeom>
        </p:spPr>
      </p:pic>
      <p:sp>
        <p:nvSpPr>
          <p:cNvPr id="18" name="Text Box 51"/>
          <p:cNvSpPr txBox="1">
            <a:spLocks noChangeArrowheads="1"/>
          </p:cNvSpPr>
          <p:nvPr userDrawn="1"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2012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 ADSA-AMPA-ASAS-CSAS-WSASAS joint annual meeting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 userDrawn="1"/>
        </p:nvSpPr>
        <p:spPr bwMode="ltGray">
          <a:xfrm>
            <a:off x="7717536" y="6561674"/>
            <a:ext cx="5225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Norman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297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297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1325" y="1227138"/>
            <a:ext cx="7239000" cy="374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19088"/>
            <a:ext cx="82264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598613"/>
            <a:ext cx="7769225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2012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 ADSA-AMPA-ASAS-CSAS-WSASAS joint annual meeting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150th-logo.jpg"/>
          <p:cNvPicPr>
            <a:picLocks noChangeAspect="1"/>
          </p:cNvPicPr>
          <p:nvPr/>
        </p:nvPicPr>
        <p:blipFill>
          <a:blip r:embed="rId17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pic>
        <p:nvPicPr>
          <p:cNvPr id="22" name="Picture 21" descr="ARSlogo-bw.tif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6286322"/>
            <a:ext cx="351692" cy="228600"/>
          </a:xfrm>
          <a:prstGeom prst="rect">
            <a:avLst/>
          </a:prstGeom>
        </p:spPr>
      </p:pic>
      <p:sp>
        <p:nvSpPr>
          <p:cNvPr id="23" name="Text Box 50"/>
          <p:cNvSpPr txBox="1">
            <a:spLocks noChangeArrowheads="1"/>
          </p:cNvSpPr>
          <p:nvPr userDrawn="1"/>
        </p:nvSpPr>
        <p:spPr bwMode="ltGray">
          <a:xfrm>
            <a:off x="7717536" y="6561674"/>
            <a:ext cx="5225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Norman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FFFF"/>
        </a:buClr>
        <a:buSzPct val="67000"/>
        <a:buFont typeface="Monotype Sorts" pitchFamily="2" charset="2"/>
        <a:buChar char="l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FFFF"/>
        </a:buClr>
        <a:buSzPct val="80000"/>
        <a:buFont typeface="Monotype Sorts" pitchFamily="2" charset="2"/>
        <a:buChar char="w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7200" y="457201"/>
            <a:ext cx="6477000" cy="1754326"/>
          </a:xfrm>
          <a:noFill/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dirty="0" smtClean="0"/>
              <a:t>Comparison of daughter performance of New Zealand and North American sires in US herds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457200" y="2971800"/>
            <a:ext cx="8229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H.D. Norman,*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J.R. Wright,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R.L. Powell,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T.J. Lawlor,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and C.W. Wolfe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ts val="2700"/>
              </a:lnSpc>
              <a:defRPr/>
            </a:pP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Animal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Improvement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Programs, Agricultural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Research Service,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USDA, Beltsville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MD</a:t>
            </a:r>
          </a:p>
          <a:p>
            <a:pPr algn="l">
              <a:lnSpc>
                <a:spcPts val="2700"/>
              </a:lnSpc>
              <a:spcBef>
                <a:spcPts val="300"/>
              </a:spcBef>
              <a:defRPr/>
            </a:pP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Holstein Association USA Inc., Brattleboro, VT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ts val="2700"/>
              </a:lnSpc>
              <a:spcBef>
                <a:spcPts val="300"/>
              </a:spcBef>
              <a:spcAft>
                <a:spcPct val="50000"/>
              </a:spcAft>
              <a:defRPr/>
            </a:pP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American Jersey Cattle Association, Reynoldsville, OH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duane.norman@ars.usda.gov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315200" y="381000"/>
            <a:ext cx="1600200" cy="1371600"/>
            <a:chOff x="7162800" y="685800"/>
            <a:chExt cx="1600200" cy="1371600"/>
          </a:xfrm>
        </p:grpSpPr>
        <p:pic>
          <p:nvPicPr>
            <p:cNvPr id="6" name="Picture 5" descr="Jersey-Holstein grazing_ARS.jpg"/>
            <p:cNvPicPr>
              <a:picLocks noChangeAspect="1"/>
            </p:cNvPicPr>
            <p:nvPr/>
          </p:nvPicPr>
          <p:blipFill>
            <a:blip r:embed="rId3" cstate="print"/>
            <a:srcRect l="26250" t="40383" r="58750" b="25544"/>
            <a:stretch>
              <a:fillRect/>
            </a:stretch>
          </p:blipFill>
          <p:spPr>
            <a:xfrm>
              <a:off x="7848600" y="685800"/>
              <a:ext cx="914400" cy="1371600"/>
            </a:xfrm>
            <a:prstGeom prst="rect">
              <a:avLst/>
            </a:prstGeom>
            <a:blipFill dpi="0" rotWithShape="1">
              <a:blip r:embed="rId4" cstate="print">
                <a:alphaModFix amt="22000"/>
              </a:blip>
              <a:srcRect/>
              <a:stretch>
                <a:fillRect/>
              </a:stretch>
            </a:blipFill>
          </p:spPr>
        </p:pic>
        <p:pic>
          <p:nvPicPr>
            <p:cNvPr id="7" name="Picture 6" descr="Jersey-Holstein grazing_ARS.jpg"/>
            <p:cNvPicPr>
              <a:picLocks noChangeAspect="1"/>
            </p:cNvPicPr>
            <p:nvPr/>
          </p:nvPicPr>
          <p:blipFill>
            <a:blip r:embed="rId3" cstate="print"/>
            <a:srcRect l="6250" t="40383" r="82500" b="25544"/>
            <a:stretch>
              <a:fillRect/>
            </a:stretch>
          </p:blipFill>
          <p:spPr>
            <a:xfrm>
              <a:off x="7162800" y="685800"/>
              <a:ext cx="685800" cy="1371600"/>
            </a:xfrm>
            <a:prstGeom prst="rect">
              <a:avLst/>
            </a:prstGeom>
            <a:blipFill dpi="0" rotWithShape="1">
              <a:blip r:embed="rId4" cstate="print">
                <a:alphaModFix amt="22000"/>
              </a:blip>
              <a:srcRect/>
              <a:stretch>
                <a:fillRect/>
              </a:stretch>
            </a:blipFill>
          </p:spPr>
        </p:pic>
        <p:pic>
          <p:nvPicPr>
            <p:cNvPr id="8" name="Picture 7" descr="Jersey-Holstein grazing_ARS.jpg"/>
            <p:cNvPicPr>
              <a:picLocks noChangeAspect="1"/>
            </p:cNvPicPr>
            <p:nvPr/>
          </p:nvPicPr>
          <p:blipFill>
            <a:blip r:embed="rId5" cstate="print"/>
            <a:srcRect l="21250" t="63098" r="72500" b="25544"/>
            <a:stretch>
              <a:fillRect/>
            </a:stretch>
          </p:blipFill>
          <p:spPr>
            <a:xfrm>
              <a:off x="7543800" y="1600200"/>
              <a:ext cx="381000" cy="457200"/>
            </a:xfrm>
            <a:prstGeom prst="rect">
              <a:avLst/>
            </a:prstGeom>
            <a:blipFill dpi="0" rotWithShape="1">
              <a:blip r:embed="rId4" cstate="print">
                <a:alphaModFix amt="22000"/>
              </a:blip>
              <a:srcRect/>
              <a:stretch>
                <a:fillRect/>
              </a:stretch>
            </a:blipFill>
          </p:spPr>
        </p:pic>
      </p:grpSp>
      <p:sp>
        <p:nvSpPr>
          <p:cNvPr id="10" name="TextBox 9"/>
          <p:cNvSpPr txBox="1"/>
          <p:nvPr/>
        </p:nvSpPr>
        <p:spPr>
          <a:xfrm>
            <a:off x="7086600" y="1900535"/>
            <a:ext cx="182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Abstr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714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Seasonal subset</a:t>
            </a:r>
          </a:p>
        </p:txBody>
      </p:sp>
      <p:sp>
        <p:nvSpPr>
          <p:cNvPr id="3788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4838" cy="4829527"/>
          </a:xfrm>
          <a:noFill/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900" dirty="0" smtClean="0"/>
              <a:t>Herds with seasonal calving</a:t>
            </a:r>
          </a:p>
          <a:p>
            <a:pPr lvl="1">
              <a:lnSpc>
                <a:spcPts val="32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900" dirty="0" smtClean="0">
                <a:sym typeface="SymbolProp BT" pitchFamily="18" charset="2"/>
              </a:rPr>
              <a:t></a:t>
            </a:r>
            <a:r>
              <a:rPr lang="en-US" sz="2900" dirty="0" smtClean="0"/>
              <a:t>25 </a:t>
            </a:r>
            <a:r>
              <a:rPr lang="en-US" sz="2900" dirty="0" err="1" smtClean="0"/>
              <a:t>calvings</a:t>
            </a:r>
            <a:r>
              <a:rPr lang="en-US" sz="2900" dirty="0" smtClean="0"/>
              <a:t>/year </a:t>
            </a:r>
          </a:p>
          <a:p>
            <a:pPr lvl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 smtClean="0">
                <a:sym typeface="SymbolProp BT" pitchFamily="18" charset="2"/>
              </a:rPr>
              <a:t></a:t>
            </a:r>
            <a:r>
              <a:rPr lang="en-US" sz="2900" dirty="0" smtClean="0"/>
              <a:t>60% of </a:t>
            </a:r>
            <a:r>
              <a:rPr lang="en-US" sz="2900" dirty="0" err="1" smtClean="0"/>
              <a:t>calvings</a:t>
            </a:r>
            <a:r>
              <a:rPr lang="en-US" sz="2900" dirty="0" smtClean="0"/>
              <a:t> in any consecutive 3 mo from January to June </a:t>
            </a:r>
          </a:p>
          <a:p>
            <a:pPr lvl="1">
              <a:lnSpc>
                <a:spcPts val="32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lang="en-US" sz="2900" dirty="0" smtClean="0">
                <a:solidFill>
                  <a:srgbClr val="55FDFF"/>
                </a:solidFill>
              </a:rPr>
              <a:t>	(Jan</a:t>
            </a:r>
            <a:r>
              <a:rPr lang="en-US" sz="2900" dirty="0" smtClean="0">
                <a:solidFill>
                  <a:srgbClr val="55FDFF"/>
                </a:solidFill>
                <a:latin typeface="Calibri"/>
                <a:cs typeface="Calibri"/>
              </a:rPr>
              <a:t>–</a:t>
            </a:r>
            <a:r>
              <a:rPr lang="en-US" sz="2900" dirty="0" smtClean="0">
                <a:solidFill>
                  <a:srgbClr val="55FDFF"/>
                </a:solidFill>
              </a:rPr>
              <a:t>Mar, Feb</a:t>
            </a:r>
            <a:r>
              <a:rPr lang="en-US" sz="2900" dirty="0" smtClean="0">
                <a:solidFill>
                  <a:srgbClr val="55FDFF"/>
                </a:solidFill>
                <a:latin typeface="Calibri"/>
                <a:cs typeface="Calibri"/>
              </a:rPr>
              <a:t>–</a:t>
            </a:r>
            <a:r>
              <a:rPr lang="en-US" sz="2900" dirty="0" smtClean="0">
                <a:solidFill>
                  <a:srgbClr val="55FDFF"/>
                </a:solidFill>
              </a:rPr>
              <a:t>Apr, Mar</a:t>
            </a:r>
            <a:r>
              <a:rPr lang="en-US" sz="2900" dirty="0" smtClean="0">
                <a:solidFill>
                  <a:srgbClr val="55FDFF"/>
                </a:solidFill>
                <a:latin typeface="Calibri"/>
                <a:cs typeface="Calibri"/>
              </a:rPr>
              <a:t>–</a:t>
            </a:r>
            <a:r>
              <a:rPr lang="en-US" sz="2900" dirty="0" smtClean="0">
                <a:solidFill>
                  <a:srgbClr val="55FDFF"/>
                </a:solidFill>
              </a:rPr>
              <a:t>May, or Apr</a:t>
            </a:r>
            <a:r>
              <a:rPr lang="en-US" sz="2900" dirty="0" smtClean="0">
                <a:solidFill>
                  <a:srgbClr val="55FDFF"/>
                </a:solidFill>
                <a:latin typeface="Calibri"/>
                <a:cs typeface="Calibri"/>
              </a:rPr>
              <a:t>–</a:t>
            </a:r>
            <a:r>
              <a:rPr lang="en-US" sz="2900" dirty="0" smtClean="0">
                <a:solidFill>
                  <a:srgbClr val="55FDFF"/>
                </a:solidFill>
              </a:rPr>
              <a:t>Jun)</a:t>
            </a:r>
          </a:p>
          <a:p>
            <a:pPr>
              <a:lnSpc>
                <a:spcPts val="33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900" dirty="0" smtClean="0">
                <a:solidFill>
                  <a:srgbClr val="FFFF00"/>
                </a:solidFill>
              </a:rPr>
              <a:t>Holstein:</a:t>
            </a:r>
            <a:r>
              <a:rPr lang="en-US" sz="2900" dirty="0" smtClean="0"/>
              <a:t> 22 US herds with 199 daughters of 23 NZ bulls and 2,216 contemporaries by 166 NA bulls</a:t>
            </a:r>
          </a:p>
          <a:p>
            <a:pPr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dirty="0" smtClean="0">
                <a:solidFill>
                  <a:srgbClr val="FFFF00"/>
                </a:solidFill>
              </a:rPr>
              <a:t>Jersey: </a:t>
            </a:r>
            <a:r>
              <a:rPr lang="en-US" sz="2900" dirty="0" smtClean="0"/>
              <a:t>26 US herds with 271 daughters of 22 NZ bulls and 4,549 contemporaries by 194 NA bulls</a:t>
            </a:r>
            <a:endParaRPr lang="en-US" sz="2900" dirty="0" smtClean="0">
              <a:solidFill>
                <a:srgbClr val="55FD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1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Daughter performance </a:t>
            </a:r>
            <a:r>
              <a:rPr lang="en-US" dirty="0" smtClean="0">
                <a:solidFill>
                  <a:srgbClr val="FFFF00"/>
                </a:solidFill>
              </a:rPr>
              <a:t>(seasonal herds)</a:t>
            </a:r>
          </a:p>
        </p:txBody>
      </p:sp>
      <p:sp>
        <p:nvSpPr>
          <p:cNvPr id="12291" name="Rectangle 136"/>
          <p:cNvSpPr>
            <a:spLocks noChangeArrowheads="1"/>
          </p:cNvSpPr>
          <p:nvPr/>
        </p:nvSpPr>
        <p:spPr bwMode="auto">
          <a:xfrm>
            <a:off x="3505200" y="51816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600" b="1" i="1" dirty="0">
              <a:solidFill>
                <a:srgbClr val="FFFF00"/>
              </a:solidFill>
            </a:endParaRPr>
          </a:p>
          <a:p>
            <a:pPr algn="l"/>
            <a:r>
              <a:rPr lang="en-US" sz="2600" b="1" dirty="0" smtClean="0">
                <a:solidFill>
                  <a:srgbClr val="FFFF00"/>
                </a:solidFill>
              </a:rPr>
              <a:t>*</a:t>
            </a:r>
            <a:r>
              <a:rPr lang="en-US" sz="2600" b="1" i="1" dirty="0" smtClean="0">
                <a:solidFill>
                  <a:srgbClr val="FFFF00"/>
                </a:solidFill>
              </a:rPr>
              <a:t>P </a:t>
            </a:r>
            <a:r>
              <a:rPr lang="en-US" sz="2600" b="1" dirty="0" smtClean="0">
                <a:solidFill>
                  <a:srgbClr val="FFFF00"/>
                </a:solidFill>
              </a:rPr>
              <a:t>&lt; 0.05;</a:t>
            </a:r>
            <a:r>
              <a:rPr lang="en-US" sz="2600" b="1" i="1" dirty="0" smtClean="0">
                <a:solidFill>
                  <a:srgbClr val="FFFF00"/>
                </a:solidFill>
              </a:rPr>
              <a:t>  ***P </a:t>
            </a:r>
            <a:r>
              <a:rPr lang="en-US" sz="2600" b="1" dirty="0" smtClean="0">
                <a:solidFill>
                  <a:srgbClr val="FFFF00"/>
                </a:solidFill>
              </a:rPr>
              <a:t>&lt; 0.001</a:t>
            </a:r>
            <a:endParaRPr lang="en-US" sz="2600" b="1" dirty="0">
              <a:solidFill>
                <a:srgbClr val="FFFF00"/>
              </a:solidFill>
            </a:endParaRPr>
          </a:p>
          <a:p>
            <a:pPr algn="ctr"/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Group 199"/>
          <p:cNvGraphicFramePr>
            <a:graphicFrameLocks/>
          </p:cNvGraphicFramePr>
          <p:nvPr/>
        </p:nvGraphicFramePr>
        <p:xfrm>
          <a:off x="533400" y="1122172"/>
          <a:ext cx="7391400" cy="3691128"/>
        </p:xfrm>
        <a:graphic>
          <a:graphicData uri="http://schemas.openxmlformats.org/drawingml/2006/table">
            <a:tbl>
              <a:tblPr/>
              <a:tblGrid>
                <a:gridCol w="2743200"/>
                <a:gridCol w="1981200"/>
                <a:gridCol w="685800"/>
                <a:gridCol w="1981200"/>
              </a:tblGrid>
              <a:tr h="5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27432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NZ-sired daughters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NA-sired daughters</a:t>
                      </a:r>
                    </a:p>
                  </a:txBody>
                  <a:tcPr marL="0" marR="0" marT="0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27432" marB="27432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Holstein</a:t>
                      </a: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Jersey</a:t>
                      </a:r>
                    </a:p>
                  </a:txBody>
                  <a:tcPr marL="0" marR="0" marT="27432" marB="2743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(kg)</a:t>
                      </a:r>
                    </a:p>
                  </a:txBody>
                  <a:tcPr marL="0" marR="0" marT="27432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36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27432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109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2743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Fat (kg)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6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(kg)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4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1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0.20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0.15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Days open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7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.6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385031" name="Rectangle 7"/>
          <p:cNvSpPr>
            <a:spLocks noGrp="1" noChangeArrowheads="1"/>
          </p:cNvSpPr>
          <p:nvPr>
            <p:ph idx="1"/>
          </p:nvPr>
        </p:nvSpPr>
        <p:spPr>
          <a:xfrm>
            <a:off x="455613" y="1370013"/>
            <a:ext cx="8226425" cy="4257576"/>
          </a:xfrm>
          <a:noFill/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/>
              <a:t>For all herds, NZ daughters </a:t>
            </a:r>
            <a:r>
              <a:rPr lang="en-US" sz="3000" dirty="0" smtClean="0"/>
              <a:t>produced less </a:t>
            </a:r>
            <a:r>
              <a:rPr lang="en-US" sz="3000" dirty="0"/>
              <a:t>milk and protein </a:t>
            </a:r>
            <a:r>
              <a:rPr lang="en-US" sz="3000" dirty="0" smtClean="0"/>
              <a:t>and had higher SCS</a:t>
            </a:r>
            <a:endParaRPr lang="en-US" sz="3000" dirty="0"/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NZ Holstein daughters had </a:t>
            </a:r>
            <a:r>
              <a:rPr lang="en-US" sz="3000" dirty="0"/>
              <a:t>fewer days open than NA </a:t>
            </a:r>
            <a:r>
              <a:rPr lang="en-US" sz="3000" dirty="0" smtClean="0"/>
              <a:t>daughters. However, Jerseys strains were not significantly </a:t>
            </a:r>
            <a:r>
              <a:rPr lang="en-US" sz="3000" dirty="0"/>
              <a:t>different for days </a:t>
            </a:r>
            <a:r>
              <a:rPr lang="en-US" sz="3000" dirty="0" smtClean="0"/>
              <a:t>open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Daughters of NZ bulls were smaller in stature, with deeper and more poorly attached udders than NA daughters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Conclusions  </a:t>
            </a:r>
            <a:r>
              <a:rPr lang="en-US" sz="3200" i="1" dirty="0" smtClean="0">
                <a:solidFill>
                  <a:srgbClr val="00FFFF"/>
                </a:solidFill>
              </a:rPr>
              <a:t>(continued)</a:t>
            </a:r>
          </a:p>
        </p:txBody>
      </p:sp>
      <p:sp>
        <p:nvSpPr>
          <p:cNvPr id="386055" name="Rectangle 7"/>
          <p:cNvSpPr>
            <a:spLocks noGrp="1" noChangeArrowheads="1"/>
          </p:cNvSpPr>
          <p:nvPr>
            <p:ph idx="1"/>
          </p:nvPr>
        </p:nvSpPr>
        <p:spPr>
          <a:xfrm>
            <a:off x="455613" y="1370013"/>
            <a:ext cx="8002587" cy="4411464"/>
          </a:xfrm>
          <a:noFill/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For seasonal calving herds, results were similar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If NZ semen was used to improve fertility and reduce body </a:t>
            </a:r>
            <a:r>
              <a:rPr lang="en-US" sz="3000" smtClean="0"/>
              <a:t>size in </a:t>
            </a:r>
            <a:r>
              <a:rPr lang="en-US" sz="3000" dirty="0" smtClean="0"/>
              <a:t>grazing operations</a:t>
            </a:r>
            <a:r>
              <a:rPr lang="en-US" sz="3000" smtClean="0"/>
              <a:t>, this </a:t>
            </a:r>
            <a:r>
              <a:rPr lang="en-US" sz="3000" dirty="0" smtClean="0"/>
              <a:t>was successful in Holstein herds </a:t>
            </a:r>
          </a:p>
          <a:p>
            <a:pPr eaLnBrk="1" hangingPunct="1">
              <a:lnSpc>
                <a:spcPts val="34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The benefit of the choice of strains should be determined by the response in individual traits and the economic merit of each in the overall objective of the herd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rsey-Holstein grazing_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38170"/>
          </a:xfrm>
          <a:prstGeom prst="rect">
            <a:avLst/>
          </a:prstGeom>
          <a:blipFill dpi="0" rotWithShape="1">
            <a:blip r:embed="rId3" cstate="print">
              <a:alphaModFix amt="22000"/>
            </a:blip>
            <a:srcRect/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76200" y="124361"/>
            <a:ext cx="5410200" cy="1323439"/>
          </a:xfrm>
          <a:prstGeom prst="rect">
            <a:avLst/>
          </a:prstGeom>
          <a:blipFill dpi="0" rotWithShape="1">
            <a:blip r:embed="rId3" cstate="print">
              <a:alphaModFix amt="3000"/>
            </a:blip>
            <a:srcRect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2E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Questions?</a:t>
            </a:r>
            <a:endParaRPr lang="en-US" sz="80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2E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124200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7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AIPL web site:</a:t>
            </a:r>
          </a:p>
          <a:p>
            <a:pPr algn="ctr">
              <a:lnSpc>
                <a:spcPts val="4400"/>
              </a:lnSpc>
            </a:pPr>
            <a:r>
              <a:rPr lang="en-US" sz="37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7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7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7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7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8534400" cy="1282402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algn="l">
              <a:lnSpc>
                <a:spcPts val="2600"/>
              </a:lnSpc>
              <a:spcAft>
                <a:spcPts val="600"/>
              </a:spcAft>
            </a:pPr>
            <a:r>
              <a:rPr lang="en-US" sz="2300" b="1" dirty="0" smtClean="0">
                <a:solidFill>
                  <a:srgbClr val="002200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 Cove Mountain Farm in south-central Pennsylvania.</a:t>
            </a:r>
          </a:p>
          <a:p>
            <a:pPr algn="l"/>
            <a:r>
              <a:rPr lang="en-US" sz="2000" b="1" i="1" dirty="0" smtClean="0">
                <a:solidFill>
                  <a:srgbClr val="002200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2000" b="1" i="1" dirty="0">
              <a:solidFill>
                <a:srgbClr val="0022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61481" name="Rectangle 9"/>
          <p:cNvSpPr>
            <a:spLocks noGrp="1" noChangeArrowheads="1"/>
          </p:cNvSpPr>
          <p:nvPr>
            <p:ph idx="1"/>
          </p:nvPr>
        </p:nvSpPr>
        <p:spPr>
          <a:xfrm>
            <a:off x="457199" y="1370013"/>
            <a:ext cx="8229600" cy="4334520"/>
          </a:xfrm>
          <a:noFill/>
        </p:spPr>
        <p:txBody>
          <a:bodyPr/>
          <a:lstStyle/>
          <a:p>
            <a:pPr eaLnBrk="1" hangingPunct="1">
              <a:lnSpc>
                <a:spcPts val="38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Increasing interest in grazing to reduce costs </a:t>
            </a:r>
            <a:r>
              <a:rPr lang="en-US" dirty="0" smtClean="0">
                <a:solidFill>
                  <a:srgbClr val="55FDFF"/>
                </a:solidFill>
              </a:rPr>
              <a:t>(machinery, feed, labor)</a:t>
            </a:r>
          </a:p>
          <a:p>
            <a:pPr eaLnBrk="1" hangingPunct="1">
              <a:lnSpc>
                <a:spcPts val="38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Increased importance of fertility to </a:t>
            </a:r>
            <a:r>
              <a:rPr lang="en-US" dirty="0" err="1" smtClean="0"/>
              <a:t>seasonalize</a:t>
            </a:r>
            <a:r>
              <a:rPr lang="en-US" dirty="0" smtClean="0"/>
              <a:t> </a:t>
            </a:r>
            <a:r>
              <a:rPr lang="en-US" dirty="0" err="1" smtClean="0"/>
              <a:t>calvings</a:t>
            </a:r>
            <a:r>
              <a:rPr lang="en-US" dirty="0" smtClean="0"/>
              <a:t>, thus maximizing  availability of grazing forages</a:t>
            </a:r>
          </a:p>
          <a:p>
            <a:pPr eaLnBrk="1" hangingPunct="1">
              <a:lnSpc>
                <a:spcPts val="38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New Zealand </a:t>
            </a:r>
            <a:r>
              <a:rPr lang="en-US" dirty="0" smtClean="0">
                <a:solidFill>
                  <a:srgbClr val="FFFF00"/>
                </a:solidFill>
              </a:rPr>
              <a:t>(NZ)</a:t>
            </a:r>
            <a:r>
              <a:rPr lang="en-US" dirty="0" smtClean="0"/>
              <a:t> has used grazing as the standard practice for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Assumptions</a:t>
            </a:r>
          </a:p>
        </p:txBody>
      </p:sp>
      <p:sp>
        <p:nvSpPr>
          <p:cNvPr id="375821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370013"/>
            <a:ext cx="8229600" cy="4001095"/>
          </a:xfrm>
          <a:noFill/>
        </p:spPr>
        <p:txBody>
          <a:bodyPr/>
          <a:lstStyle/>
          <a:p>
            <a:pPr eaLnBrk="1" hangingPunct="1">
              <a:lnSpc>
                <a:spcPts val="3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 smtClean="0"/>
              <a:t>US producers have used adequate semen from some NZ bulls to draw useful conclusions</a:t>
            </a:r>
          </a:p>
          <a:p>
            <a:pPr eaLnBrk="1" hangingPunct="1">
              <a:lnSpc>
                <a:spcPts val="3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 smtClean="0"/>
              <a:t>Usage probably intended to capitalize on selection for grazing conditions</a:t>
            </a:r>
          </a:p>
          <a:p>
            <a:pPr eaLnBrk="1" hangingPunct="1">
              <a:lnSpc>
                <a:spcPts val="3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 smtClean="0"/>
              <a:t>Value of NZ bulls might be for better fertility or milk trait yields on pasture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5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Objective</a:t>
            </a:r>
          </a:p>
        </p:txBody>
      </p:sp>
      <p:sp>
        <p:nvSpPr>
          <p:cNvPr id="40243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03824"/>
          </a:xfrm>
          <a:noFill/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100" dirty="0" smtClean="0"/>
              <a:t>Compare US performance of AI daughters of NZ Holstein-Friesian or Jersey AI bulls with their contemporaries by North American </a:t>
            </a:r>
            <a:r>
              <a:rPr lang="en-US" sz="3100" dirty="0" smtClean="0">
                <a:solidFill>
                  <a:srgbClr val="FFFF00"/>
                </a:solidFill>
              </a:rPr>
              <a:t>(NA)</a:t>
            </a:r>
            <a:r>
              <a:rPr lang="en-US" sz="3100" dirty="0" smtClean="0"/>
              <a:t> AI sires</a:t>
            </a:r>
          </a:p>
          <a:p>
            <a:pPr eaLnBrk="1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dirty="0" smtClean="0"/>
              <a:t>Traits</a:t>
            </a:r>
          </a:p>
          <a:p>
            <a:pPr lvl="1" eaLnBrk="1" hangingPunct="1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00" dirty="0" smtClean="0"/>
              <a:t>Milk, fat, and protein yields</a:t>
            </a:r>
          </a:p>
          <a:p>
            <a:pPr lvl="1" eaLnBrk="1" hangingPunct="1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00" dirty="0" smtClean="0"/>
              <a:t>Somatic cell score </a:t>
            </a:r>
            <a:r>
              <a:rPr lang="en-US" sz="3100" dirty="0" smtClean="0">
                <a:solidFill>
                  <a:srgbClr val="FFFF00"/>
                </a:solidFill>
              </a:rPr>
              <a:t>(SCS)</a:t>
            </a:r>
          </a:p>
          <a:p>
            <a:pPr lvl="1" eaLnBrk="1" hangingPunct="1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00" dirty="0" smtClean="0"/>
              <a:t>Days open</a:t>
            </a:r>
          </a:p>
          <a:p>
            <a:pPr lvl="1" eaLnBrk="1" hangingPunct="1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00" dirty="0" smtClean="0"/>
              <a:t>Calving ease and stillbirth</a:t>
            </a:r>
          </a:p>
          <a:p>
            <a:pPr lvl="1" eaLnBrk="1" hangingPunct="1">
              <a:lnSpc>
                <a:spcPts val="3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3100" dirty="0" smtClean="0"/>
              <a:t>Conformation </a:t>
            </a:r>
            <a:r>
              <a:rPr lang="en-US" sz="3100" dirty="0" smtClean="0">
                <a:solidFill>
                  <a:srgbClr val="55FDFF"/>
                </a:solidFill>
              </a:rPr>
              <a:t>(type appraisal traits)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Holstein data</a:t>
            </a:r>
          </a:p>
        </p:txBody>
      </p:sp>
      <p:sp>
        <p:nvSpPr>
          <p:cNvPr id="376839" name="Rectangle 103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39759"/>
          </a:xfrm>
          <a:noFill/>
        </p:spPr>
        <p:txBody>
          <a:bodyPr/>
          <a:lstStyle/>
          <a:p>
            <a:pPr eaLnBrk="1" hangingPunct="1">
              <a:lnSpc>
                <a:spcPts val="3600"/>
              </a:lnSpc>
              <a:spcAft>
                <a:spcPts val="2400"/>
              </a:spcAft>
            </a:pPr>
            <a:r>
              <a:rPr lang="en-US" sz="3100" dirty="0" smtClean="0"/>
              <a:t>438 US herds with daughters of 54 NZ bulls and NA-sired contemporaries</a:t>
            </a:r>
          </a:p>
          <a:p>
            <a:pPr eaLnBrk="1" hangingPunct="1">
              <a:lnSpc>
                <a:spcPts val="3600"/>
              </a:lnSpc>
              <a:spcAft>
                <a:spcPts val="2400"/>
              </a:spcAft>
            </a:pPr>
            <a:r>
              <a:rPr lang="en-US" sz="3100" dirty="0" smtClean="0"/>
              <a:t>1,443 US daughters of NZ bulls and 26,444 US daughters of 3,055 NA bulls</a:t>
            </a:r>
          </a:p>
          <a:p>
            <a:pPr eaLnBrk="1" hangingPunct="1">
              <a:lnSpc>
                <a:spcPts val="3600"/>
              </a:lnSpc>
              <a:spcAft>
                <a:spcPts val="2400"/>
              </a:spcAft>
            </a:pPr>
            <a:r>
              <a:rPr lang="en-US" sz="3100" dirty="0" smtClean="0"/>
              <a:t>Phenotypes for yield, SCS, days open, calving ease, and stillbirth for parities 1 to 5 </a:t>
            </a:r>
          </a:p>
          <a:p>
            <a:pPr eaLnBrk="1" hangingPunct="1">
              <a:lnSpc>
                <a:spcPts val="3600"/>
              </a:lnSpc>
              <a:spcAft>
                <a:spcPts val="0"/>
              </a:spcAft>
            </a:pPr>
            <a:r>
              <a:rPr lang="en-US" sz="3100" dirty="0" smtClean="0"/>
              <a:t>First-parity conformation scores</a:t>
            </a:r>
          </a:p>
          <a:p>
            <a:pPr eaLnBrk="1" hangingPunct="1"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100" dirty="0" smtClean="0">
                <a:solidFill>
                  <a:srgbClr val="00FFFF"/>
                </a:solidFill>
              </a:rPr>
              <a:t>	</a:t>
            </a:r>
            <a:r>
              <a:rPr lang="en-US" sz="3100" dirty="0" smtClean="0">
                <a:solidFill>
                  <a:srgbClr val="55FDFF"/>
                </a:solidFill>
              </a:rPr>
              <a:t>(205 NZ-sired and 1,758 NA-sired US cows)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Jersey data</a:t>
            </a:r>
          </a:p>
        </p:txBody>
      </p:sp>
      <p:sp>
        <p:nvSpPr>
          <p:cNvPr id="376839" name="Rectangle 103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16648"/>
          </a:xfrm>
          <a:noFill/>
        </p:spPr>
        <p:txBody>
          <a:bodyPr/>
          <a:lstStyle/>
          <a:p>
            <a:pPr eaLnBrk="1" hangingPunct="1">
              <a:lnSpc>
                <a:spcPts val="3600"/>
              </a:lnSpc>
              <a:spcAft>
                <a:spcPts val="2400"/>
              </a:spcAft>
            </a:pPr>
            <a:r>
              <a:rPr lang="en-US" sz="3100" dirty="0" smtClean="0"/>
              <a:t>538 US herds with daughters of 65 NZ bulls and NA-sired contemporaries</a:t>
            </a:r>
          </a:p>
          <a:p>
            <a:pPr eaLnBrk="1" hangingPunct="1">
              <a:lnSpc>
                <a:spcPts val="3600"/>
              </a:lnSpc>
              <a:spcAft>
                <a:spcPts val="2400"/>
              </a:spcAft>
            </a:pPr>
            <a:r>
              <a:rPr lang="en-US" sz="3100" dirty="0" smtClean="0"/>
              <a:t>2,714 US daughters of NZ bulls and 76,281 US daughters of 1,631 NA bulls</a:t>
            </a:r>
          </a:p>
          <a:p>
            <a:pPr eaLnBrk="1" hangingPunct="1">
              <a:lnSpc>
                <a:spcPts val="3600"/>
              </a:lnSpc>
              <a:spcAft>
                <a:spcPts val="2400"/>
              </a:spcAft>
            </a:pPr>
            <a:r>
              <a:rPr lang="en-US" sz="3100" dirty="0" smtClean="0"/>
              <a:t>Phenotypes for yield, SCS, and days open for parities 1 to 5 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100" dirty="0" smtClean="0"/>
              <a:t>First-parity conformation scores</a:t>
            </a:r>
          </a:p>
          <a:p>
            <a:pPr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100" dirty="0" smtClean="0">
                <a:solidFill>
                  <a:srgbClr val="00FFFF"/>
                </a:solidFill>
              </a:rPr>
              <a:t>	</a:t>
            </a:r>
            <a:r>
              <a:rPr lang="en-US" sz="3100" dirty="0" smtClean="0">
                <a:solidFill>
                  <a:srgbClr val="55FDFF"/>
                </a:solidFill>
              </a:rPr>
              <a:t>(1,267 NZ-sired and 33,371 NA-sired US cows)</a:t>
            </a: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Model</a:t>
            </a:r>
          </a:p>
        </p:txBody>
      </p:sp>
      <p:sp>
        <p:nvSpPr>
          <p:cNvPr id="3788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4837" cy="4832092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1430338" algn="l"/>
              </a:tabLst>
            </a:pPr>
            <a:r>
              <a:rPr lang="en-US" dirty="0" smtClean="0"/>
              <a:t> Trait  =	herd 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lang="en-US" dirty="0" smtClean="0"/>
              <a:t> calving year </a:t>
            </a:r>
            <a:r>
              <a:rPr lang="en-US" dirty="0" smtClean="0">
                <a:latin typeface="Calibri"/>
                <a:cs typeface="Calibri"/>
              </a:rPr>
              <a:t>– </a:t>
            </a:r>
            <a:r>
              <a:rPr lang="en-US" dirty="0" smtClean="0"/>
              <a:t>season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1430338" algn="l"/>
              </a:tabLst>
            </a:pPr>
            <a:r>
              <a:rPr lang="en-US" dirty="0" smtClean="0"/>
              <a:t>	+  parity (1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lang="en-US" dirty="0" smtClean="0"/>
              <a:t>5)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1430338" algn="l"/>
              </a:tabLst>
            </a:pPr>
            <a:r>
              <a:rPr lang="en-US" dirty="0" smtClean="0"/>
              <a:t>	+  sire origin (NA or NZ)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1430338" algn="l"/>
              </a:tabLst>
            </a:pPr>
            <a:r>
              <a:rPr lang="en-US" dirty="0" smtClean="0"/>
              <a:t>	+  residual (random)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tabLst>
                <a:tab pos="1430338" algn="l"/>
              </a:tabLst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1430338" algn="l"/>
              </a:tabLst>
            </a:pPr>
            <a:r>
              <a:rPr lang="en-US" dirty="0" smtClean="0"/>
              <a:t>calving years (2002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lang="en-US" dirty="0" smtClean="0"/>
              <a:t>10)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1430338" algn="l"/>
              </a:tabLst>
            </a:pPr>
            <a:r>
              <a:rPr lang="en-US" dirty="0" smtClean="0"/>
              <a:t> 6-mo seasons (Apr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lang="en-US" dirty="0" smtClean="0"/>
              <a:t>Sept, Oct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lang="en-US" dirty="0" smtClean="0"/>
              <a:t>Mar) </a:t>
            </a:r>
            <a:r>
              <a:rPr lang="en-US" sz="3200" dirty="0" smtClean="0"/>
              <a:t>	 	</a:t>
            </a:r>
            <a:endParaRPr lang="en-US" sz="3200" i="1" dirty="0" smtClean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137275" y="3290888"/>
            <a:ext cx="231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1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Daughter performance </a:t>
            </a:r>
            <a:r>
              <a:rPr lang="en-US" dirty="0" smtClean="0">
                <a:solidFill>
                  <a:srgbClr val="FFFF00"/>
                </a:solidFill>
              </a:rPr>
              <a:t>(all herds)</a:t>
            </a:r>
          </a:p>
        </p:txBody>
      </p:sp>
      <p:sp>
        <p:nvSpPr>
          <p:cNvPr id="12291" name="Rectangle 136"/>
          <p:cNvSpPr>
            <a:spLocks noChangeArrowheads="1"/>
          </p:cNvSpPr>
          <p:nvPr/>
        </p:nvSpPr>
        <p:spPr bwMode="auto">
          <a:xfrm>
            <a:off x="3352800" y="57912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600" b="1" i="1" dirty="0">
              <a:solidFill>
                <a:srgbClr val="FFFF00"/>
              </a:solidFill>
            </a:endParaRPr>
          </a:p>
          <a:p>
            <a:pPr algn="l"/>
            <a:r>
              <a:rPr lang="en-US" sz="2600" b="1" dirty="0" smtClean="0">
                <a:solidFill>
                  <a:srgbClr val="FFFF00"/>
                </a:solidFill>
              </a:rPr>
              <a:t>**</a:t>
            </a:r>
            <a:r>
              <a:rPr lang="en-US" sz="2600" b="1" i="1" dirty="0" smtClean="0">
                <a:solidFill>
                  <a:srgbClr val="FFFF00"/>
                </a:solidFill>
              </a:rPr>
              <a:t>P </a:t>
            </a:r>
            <a:r>
              <a:rPr lang="en-US" sz="2600" b="1" dirty="0" smtClean="0">
                <a:solidFill>
                  <a:srgbClr val="FFFF00"/>
                </a:solidFill>
              </a:rPr>
              <a:t>&lt; 0.01;</a:t>
            </a:r>
            <a:r>
              <a:rPr lang="en-US" sz="2600" b="1" i="1" dirty="0" smtClean="0">
                <a:solidFill>
                  <a:srgbClr val="FFFF00"/>
                </a:solidFill>
              </a:rPr>
              <a:t>  ***P </a:t>
            </a:r>
            <a:r>
              <a:rPr lang="en-US" sz="2600" b="1" dirty="0" smtClean="0">
                <a:solidFill>
                  <a:srgbClr val="FFFF00"/>
                </a:solidFill>
              </a:rPr>
              <a:t>&lt; 0.001</a:t>
            </a:r>
            <a:endParaRPr lang="en-US" sz="2600" b="1" dirty="0">
              <a:solidFill>
                <a:srgbClr val="FFFF00"/>
              </a:solidFill>
            </a:endParaRPr>
          </a:p>
          <a:p>
            <a:pPr algn="ctr"/>
            <a:endParaRPr lang="en-U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Group 199"/>
          <p:cNvGraphicFramePr>
            <a:graphicFrameLocks/>
          </p:cNvGraphicFramePr>
          <p:nvPr/>
        </p:nvGraphicFramePr>
        <p:xfrm>
          <a:off x="533400" y="1122172"/>
          <a:ext cx="7391400" cy="4427728"/>
        </p:xfrm>
        <a:graphic>
          <a:graphicData uri="http://schemas.openxmlformats.org/drawingml/2006/table">
            <a:tbl>
              <a:tblPr/>
              <a:tblGrid>
                <a:gridCol w="2743200"/>
                <a:gridCol w="1981200"/>
                <a:gridCol w="685800"/>
                <a:gridCol w="1981200"/>
              </a:tblGrid>
              <a:tr h="5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27432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NZ-sired daughters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NA-sired daughters</a:t>
                      </a:r>
                    </a:p>
                  </a:txBody>
                  <a:tcPr marL="0" marR="0" marT="0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27432" marB="27432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Holstein</a:t>
                      </a: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Jersey</a:t>
                      </a:r>
                    </a:p>
                  </a:txBody>
                  <a:tcPr marL="0" marR="0" marT="27432" marB="2743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(kg)</a:t>
                      </a:r>
                    </a:p>
                  </a:txBody>
                  <a:tcPr marL="0" marR="0" marT="27432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497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27432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264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2743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Fat (kg)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2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(kg)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0.15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0.08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Days open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9.9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0.01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—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(%)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—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1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Daughter performance </a:t>
            </a:r>
            <a:r>
              <a:rPr lang="en-US" dirty="0" smtClean="0">
                <a:solidFill>
                  <a:srgbClr val="FFFF00"/>
                </a:solidFill>
              </a:rPr>
              <a:t>(all herds)</a:t>
            </a:r>
          </a:p>
        </p:txBody>
      </p:sp>
      <p:sp>
        <p:nvSpPr>
          <p:cNvPr id="12291" name="Rectangle 136"/>
          <p:cNvSpPr>
            <a:spLocks noChangeArrowheads="1"/>
          </p:cNvSpPr>
          <p:nvPr/>
        </p:nvSpPr>
        <p:spPr bwMode="auto">
          <a:xfrm>
            <a:off x="3962400" y="60198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500" b="1" i="1" dirty="0">
              <a:solidFill>
                <a:srgbClr val="FFFF00"/>
              </a:solidFill>
            </a:endParaRPr>
          </a:p>
          <a:p>
            <a:pPr algn="l"/>
            <a:r>
              <a:rPr lang="en-US" sz="2500" b="1" dirty="0" smtClean="0">
                <a:solidFill>
                  <a:srgbClr val="FFFF00"/>
                </a:solidFill>
              </a:rPr>
              <a:t>**</a:t>
            </a:r>
            <a:r>
              <a:rPr lang="en-US" sz="2500" b="1" i="1" dirty="0" smtClean="0">
                <a:solidFill>
                  <a:srgbClr val="FFFF00"/>
                </a:solidFill>
              </a:rPr>
              <a:t>P </a:t>
            </a:r>
            <a:r>
              <a:rPr lang="en-US" sz="2500" b="1" dirty="0" smtClean="0">
                <a:solidFill>
                  <a:srgbClr val="FFFF00"/>
                </a:solidFill>
              </a:rPr>
              <a:t>&lt; 0.01;</a:t>
            </a:r>
            <a:r>
              <a:rPr lang="en-US" sz="2500" b="1" i="1" dirty="0" smtClean="0">
                <a:solidFill>
                  <a:srgbClr val="FFFF00"/>
                </a:solidFill>
              </a:rPr>
              <a:t>  ***P </a:t>
            </a:r>
            <a:r>
              <a:rPr lang="en-US" sz="2500" b="1" dirty="0" smtClean="0">
                <a:solidFill>
                  <a:srgbClr val="FFFF00"/>
                </a:solidFill>
              </a:rPr>
              <a:t>&lt; 0.001</a:t>
            </a:r>
            <a:endParaRPr lang="en-US" sz="2500" b="1" dirty="0">
              <a:solidFill>
                <a:srgbClr val="FFFF00"/>
              </a:solidFill>
            </a:endParaRPr>
          </a:p>
          <a:p>
            <a:pPr algn="ctr"/>
            <a:endParaRPr lang="en-US" sz="25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Group 199"/>
          <p:cNvGraphicFramePr>
            <a:graphicFrameLocks/>
          </p:cNvGraphicFramePr>
          <p:nvPr/>
        </p:nvGraphicFramePr>
        <p:xfrm>
          <a:off x="533400" y="1122172"/>
          <a:ext cx="7620000" cy="4745228"/>
        </p:xfrm>
        <a:graphic>
          <a:graphicData uri="http://schemas.openxmlformats.org/drawingml/2006/table">
            <a:tbl>
              <a:tblPr/>
              <a:tblGrid>
                <a:gridCol w="4038600"/>
                <a:gridCol w="1447800"/>
                <a:gridCol w="685800"/>
                <a:gridCol w="1447800"/>
              </a:tblGrid>
              <a:tr h="56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27432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NZ-sired daughters 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NA-sired daughters</a:t>
                      </a:r>
                    </a:p>
                  </a:txBody>
                  <a:tcPr marL="0" marR="0" marT="0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27432" marB="27432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Holstein</a:t>
                      </a: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2743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Jersey</a:t>
                      </a:r>
                    </a:p>
                  </a:txBody>
                  <a:tcPr marL="0" marR="0" marT="27432" marB="27432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Stature</a:t>
                      </a:r>
                    </a:p>
                  </a:txBody>
                  <a:tcPr marL="0" marR="0" marT="27432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</a:t>
                      </a:r>
                    </a:p>
                  </a:txBody>
                  <a:tcPr marL="0" marR="0" marT="27432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2743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Strength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0.6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1.1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Dairy form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0.6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Thurl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width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1.0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1.0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Fore udder attachment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Rear udder height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	1.7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Rear udder width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0.0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  <a:defRPr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	0.9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Udder depth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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2AB0"/>
                        </a:buClr>
                        <a:buSzTx/>
                        <a:buFont typeface="Wingdings" pitchFamily="2" charset="2"/>
                        <a:buNone/>
                        <a:tabLst>
                          <a:tab pos="548640" algn="dec"/>
                        </a:tabLst>
                        <a:defRPr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Prop BT"/>
                        </a:rPr>
                        <a:t>	1.4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***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L-150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AIPL-150</Template>
  <TotalTime>24739</TotalTime>
  <Words>618</Words>
  <Application>Microsoft Office PowerPoint</Application>
  <PresentationFormat>On-screen Show (4:3)</PresentationFormat>
  <Paragraphs>162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Monotype Sorts</vt:lpstr>
      <vt:lpstr>Wingdings</vt:lpstr>
      <vt:lpstr>Trebuchet MS</vt:lpstr>
      <vt:lpstr>SymbolProp BT</vt:lpstr>
      <vt:lpstr>Humnst777 BT</vt:lpstr>
      <vt:lpstr>AIPL-150</vt:lpstr>
      <vt:lpstr>Comparison of daughter performance of New Zealand and North American sires in US herds</vt:lpstr>
      <vt:lpstr>Background</vt:lpstr>
      <vt:lpstr>Assumptions</vt:lpstr>
      <vt:lpstr>Objective</vt:lpstr>
      <vt:lpstr>Holstein data</vt:lpstr>
      <vt:lpstr>Jersey data</vt:lpstr>
      <vt:lpstr>Model</vt:lpstr>
      <vt:lpstr>Daughter performance (all herds)</vt:lpstr>
      <vt:lpstr>Daughter performance (all herds)</vt:lpstr>
      <vt:lpstr>Seasonal subset</vt:lpstr>
      <vt:lpstr>Daughter performance (seasonal herds)</vt:lpstr>
      <vt:lpstr>Conclusions</vt:lpstr>
      <vt:lpstr>Conclusions  (continued)</vt:lpstr>
      <vt:lpstr>Slide 14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daughter performance of New Zealand and North American sires in US herds</dc:title>
  <dc:subject>International Dairy Sire Proofs</dc:subject>
  <dc:creator>Norman</dc:creator>
  <cp:keywords>dairy cattle;Dairy cows;grazing;daughter performance;New Zealand</cp:keywords>
  <cp:lastModifiedBy>Admin</cp:lastModifiedBy>
  <cp:revision>145</cp:revision>
  <cp:lastPrinted>2001-08-24T14:44:42Z</cp:lastPrinted>
  <dcterms:created xsi:type="dcterms:W3CDTF">2005-04-13T12:50:13Z</dcterms:created>
  <dcterms:modified xsi:type="dcterms:W3CDTF">2012-10-26T15:40:14Z</dcterms:modified>
  <cp:category>Interbull</cp:category>
</cp:coreProperties>
</file>