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8404800"/>
  <p:notesSz cx="9305925" cy="7019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n.Connor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  <a:srgbClr val="008000"/>
    <a:srgbClr val="00FFFF"/>
    <a:srgbClr val="990099"/>
    <a:srgbClr val="FF0000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99796" autoAdjust="0"/>
  </p:normalViewPr>
  <p:slideViewPr>
    <p:cSldViewPr>
      <p:cViewPr varScale="1">
        <p:scale>
          <a:sx n="14" d="100"/>
          <a:sy n="14" d="100"/>
        </p:scale>
        <p:origin x="-920" y="-120"/>
      </p:cViewPr>
      <p:guideLst>
        <p:guide orient="horz" pos="11872"/>
        <p:guide orient="horz" pos="3752"/>
        <p:guide orient="horz" pos="4984"/>
        <p:guide orient="horz" pos="20048"/>
        <p:guide orient="horz" pos="23072"/>
        <p:guide pos="15936"/>
        <p:guide pos="576"/>
        <p:guide pos="8448"/>
        <p:guide pos="8064"/>
        <p:guide pos="16320"/>
        <p:guide pos="24192"/>
        <p:guide pos="23856"/>
        <p:guide pos="3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-2406" y="-96"/>
      </p:cViewPr>
      <p:guideLst>
        <p:guide orient="horz" pos="2211"/>
        <p:guide pos="293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263805092545289"/>
          <c:y val="3.593292406254199E-2"/>
          <c:w val="0.75691873743055071"/>
          <c:h val="0.77045824570392663"/>
        </c:manualLayout>
      </c:layout>
      <c:lineChart>
        <c:grouping val="standard"/>
        <c:ser>
          <c:idx val="2"/>
          <c:order val="0"/>
          <c:tx>
            <c:strRef>
              <c:f>Sheet1!$A$4</c:f>
              <c:strCache>
                <c:ptCount val="1"/>
                <c:pt idx="0">
                  <c:v>HH1 </c:v>
                </c:pt>
              </c:strCache>
            </c:strRef>
          </c:tx>
          <c:spPr>
            <a:ln w="63500">
              <a:solidFill>
                <a:schemeClr val="tx2"/>
              </a:solidFill>
              <a:prstDash val="solid"/>
            </a:ln>
          </c:spPr>
          <c:marker>
            <c:symbol val="none"/>
          </c:marker>
          <c:cat>
            <c:numRef>
              <c:f>Sheet1!$B$1:$E$1</c:f>
              <c:numCache>
                <c:formatCode>General</c:formatCode>
                <c:ptCount val="4"/>
                <c:pt idx="0">
                  <c:v>60</c:v>
                </c:pt>
                <c:pt idx="1">
                  <c:v>100</c:v>
                </c:pt>
                <c:pt idx="2">
                  <c:v>140</c:v>
                </c:pt>
                <c:pt idx="3">
                  <c:v>280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1.1000000000000001</c:v>
                </c:pt>
                <c:pt idx="1">
                  <c:v>1.6</c:v>
                </c:pt>
                <c:pt idx="2">
                  <c:v>2</c:v>
                </c:pt>
                <c:pt idx="3">
                  <c:v>3.1</c:v>
                </c:pt>
              </c:numCache>
            </c:numRef>
          </c:val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HH2 </c:v>
                </c:pt>
              </c:strCache>
            </c:strRef>
          </c:tx>
          <c:spPr>
            <a:ln w="63500" cap="rnd" cmpd="sng">
              <a:solidFill>
                <a:srgbClr val="FF0000"/>
              </a:solidFill>
              <a:prstDash val="sysDot"/>
              <a:headEnd type="none"/>
            </a:ln>
          </c:spPr>
          <c:marker>
            <c:symbol val="none"/>
          </c:marker>
          <c:cat>
            <c:numRef>
              <c:f>Sheet1!$B$1:$E$1</c:f>
              <c:numCache>
                <c:formatCode>General</c:formatCode>
                <c:ptCount val="4"/>
                <c:pt idx="0">
                  <c:v>60</c:v>
                </c:pt>
                <c:pt idx="1">
                  <c:v>100</c:v>
                </c:pt>
                <c:pt idx="2">
                  <c:v>140</c:v>
                </c:pt>
                <c:pt idx="3">
                  <c:v>280</c:v>
                </c:pt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  <c:pt idx="0">
                  <c:v>1.7000000000000028</c:v>
                </c:pt>
                <c:pt idx="1">
                  <c:v>3</c:v>
                </c:pt>
                <c:pt idx="2">
                  <c:v>2.9</c:v>
                </c:pt>
                <c:pt idx="3">
                  <c:v>3</c:v>
                </c:pt>
              </c:numCache>
            </c:numRef>
          </c:val>
        </c:ser>
        <c:ser>
          <c:idx val="4"/>
          <c:order val="2"/>
          <c:tx>
            <c:strRef>
              <c:f>Sheet1!$A$6</c:f>
              <c:strCache>
                <c:ptCount val="1"/>
                <c:pt idx="0">
                  <c:v>HH3 </c:v>
                </c:pt>
              </c:strCache>
            </c:strRef>
          </c:tx>
          <c:spPr>
            <a:ln w="88900">
              <a:solidFill>
                <a:srgbClr val="00B050"/>
              </a:solidFill>
              <a:prstDash val="solid"/>
              <a:headEnd type="oval"/>
              <a:tailEnd type="none"/>
            </a:ln>
          </c:spPr>
          <c:marker>
            <c:symbol val="none"/>
          </c:marker>
          <c:dPt>
            <c:idx val="2"/>
            <c:spPr>
              <a:ln w="63500">
                <a:solidFill>
                  <a:srgbClr val="00B050"/>
                </a:solidFill>
                <a:prstDash val="solid"/>
                <a:headEnd type="oval"/>
                <a:tailEnd type="none"/>
              </a:ln>
            </c:spPr>
          </c:dPt>
          <c:cat>
            <c:numRef>
              <c:f>Sheet1!$B$1:$E$1</c:f>
              <c:numCache>
                <c:formatCode>General</c:formatCode>
                <c:ptCount val="4"/>
                <c:pt idx="0">
                  <c:v>60</c:v>
                </c:pt>
                <c:pt idx="1">
                  <c:v>100</c:v>
                </c:pt>
                <c:pt idx="2">
                  <c:v>140</c:v>
                </c:pt>
                <c:pt idx="3">
                  <c:v>280</c:v>
                </c:pt>
              </c:numCache>
            </c:numRef>
          </c:cat>
          <c:val>
            <c:numRef>
              <c:f>Sheet1!$B$6:$E$6</c:f>
              <c:numCache>
                <c:formatCode>General</c:formatCode>
                <c:ptCount val="4"/>
                <c:pt idx="0">
                  <c:v>3.1</c:v>
                </c:pt>
                <c:pt idx="1">
                  <c:v>3.4</c:v>
                </c:pt>
                <c:pt idx="2">
                  <c:v>3.4</c:v>
                </c:pt>
                <c:pt idx="3">
                  <c:v>3.2</c:v>
                </c:pt>
              </c:numCache>
            </c:numRef>
          </c:val>
        </c:ser>
        <c:ser>
          <c:idx val="5"/>
          <c:order val="3"/>
          <c:tx>
            <c:strRef>
              <c:f>Sheet1!$A$7</c:f>
              <c:strCache>
                <c:ptCount val="1"/>
                <c:pt idx="0">
                  <c:v>JH1 </c:v>
                </c:pt>
              </c:strCache>
            </c:strRef>
          </c:tx>
          <c:spPr>
            <a:ln w="63500">
              <a:solidFill>
                <a:srgbClr val="7030A0"/>
              </a:solidFill>
              <a:prstDash val="solid"/>
              <a:headEnd type="diamond"/>
              <a:tailEnd type="none"/>
            </a:ln>
          </c:spPr>
          <c:marker>
            <c:symbol val="none"/>
          </c:marker>
          <c:cat>
            <c:numRef>
              <c:f>Sheet1!$B$1:$E$1</c:f>
              <c:numCache>
                <c:formatCode>General</c:formatCode>
                <c:ptCount val="4"/>
                <c:pt idx="0">
                  <c:v>60</c:v>
                </c:pt>
                <c:pt idx="1">
                  <c:v>100</c:v>
                </c:pt>
                <c:pt idx="2">
                  <c:v>140</c:v>
                </c:pt>
                <c:pt idx="3">
                  <c:v>280</c:v>
                </c:pt>
              </c:numCache>
            </c:numRef>
          </c:cat>
          <c:val>
            <c:numRef>
              <c:f>Sheet1!$B$7:$E$7</c:f>
              <c:numCache>
                <c:formatCode>General</c:formatCode>
                <c:ptCount val="4"/>
                <c:pt idx="0">
                  <c:v>3.7</c:v>
                </c:pt>
                <c:pt idx="1">
                  <c:v>3.7</c:v>
                </c:pt>
                <c:pt idx="2">
                  <c:v>3.6</c:v>
                </c:pt>
                <c:pt idx="3">
                  <c:v>3.7</c:v>
                </c:pt>
              </c:numCache>
            </c:numRef>
          </c:val>
        </c:ser>
        <c:ser>
          <c:idx val="6"/>
          <c:order val="4"/>
          <c:tx>
            <c:strRef>
              <c:f>Sheet1!$A$8</c:f>
              <c:strCache>
                <c:ptCount val="1"/>
                <c:pt idx="0">
                  <c:v>BH1 </c:v>
                </c:pt>
              </c:strCache>
            </c:strRef>
          </c:tx>
          <c:spPr>
            <a:ln w="63500">
              <a:solidFill>
                <a:schemeClr val="accent6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Sheet1!$B$1:$E$1</c:f>
              <c:numCache>
                <c:formatCode>General</c:formatCode>
                <c:ptCount val="4"/>
                <c:pt idx="0">
                  <c:v>60</c:v>
                </c:pt>
                <c:pt idx="1">
                  <c:v>100</c:v>
                </c:pt>
                <c:pt idx="2">
                  <c:v>140</c:v>
                </c:pt>
                <c:pt idx="3">
                  <c:v>280</c:v>
                </c:pt>
              </c:numCache>
            </c:numRef>
          </c:cat>
          <c:val>
            <c:numRef>
              <c:f>Sheet1!$B$8:$E$8</c:f>
              <c:numCache>
                <c:formatCode>General</c:formatCode>
                <c:ptCount val="4"/>
                <c:pt idx="0">
                  <c:v>2.5</c:v>
                </c:pt>
                <c:pt idx="1">
                  <c:v>3.7</c:v>
                </c:pt>
                <c:pt idx="2">
                  <c:v>2.9</c:v>
                </c:pt>
                <c:pt idx="3">
                  <c:v>3.4</c:v>
                </c:pt>
              </c:numCache>
            </c:numRef>
          </c:val>
        </c:ser>
        <c:marker val="1"/>
        <c:axId val="75189632"/>
        <c:axId val="75191808"/>
      </c:lineChart>
      <c:catAx>
        <c:axId val="751896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4000" baseline="0"/>
                </a:pPr>
                <a:r>
                  <a:rPr lang="en-US" sz="4000" baseline="0" dirty="0" smtClean="0"/>
                  <a:t>Gestation Length (days)</a:t>
                </a:r>
                <a:endParaRPr lang="en-US" sz="4000" baseline="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3500" baseline="0"/>
            </a:pPr>
            <a:endParaRPr lang="en-US"/>
          </a:p>
        </c:txPr>
        <c:crossAx val="75191808"/>
        <c:crossesAt val="-4"/>
        <c:auto val="1"/>
        <c:lblAlgn val="ctr"/>
        <c:lblOffset val="100"/>
      </c:catAx>
      <c:valAx>
        <c:axId val="75191808"/>
        <c:scaling>
          <c:orientation val="minMax"/>
          <c:max val="5"/>
        </c:scaling>
        <c:axPos val="l"/>
        <c:title>
          <c:tx>
            <c:rich>
              <a:bodyPr/>
              <a:lstStyle/>
              <a:p>
                <a:pPr>
                  <a:defRPr sz="4000" baseline="0"/>
                </a:pPr>
                <a:r>
                  <a:rPr lang="en-US" sz="4000" baseline="0" dirty="0"/>
                  <a:t>Conception Rate loss (%)</a:t>
                </a:r>
              </a:p>
            </c:rich>
          </c:tx>
          <c:layout>
            <c:manualLayout>
              <c:xMode val="edge"/>
              <c:yMode val="edge"/>
              <c:x val="1.6994068923202783E-2"/>
              <c:y val="6.0128074268494223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3500" baseline="0"/>
            </a:pPr>
            <a:endParaRPr lang="en-US"/>
          </a:p>
        </c:txPr>
        <c:crossAx val="75189632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67494023940649517"/>
          <c:y val="0.56822376701086652"/>
          <c:w val="0.31735263149909892"/>
          <c:h val="0.18951120589868428"/>
        </c:manualLayout>
      </c:layout>
      <c:spPr>
        <a:ln>
          <a:solidFill>
            <a:schemeClr val="tx1"/>
          </a:solidFill>
        </a:ln>
      </c:spPr>
      <c:txPr>
        <a:bodyPr/>
        <a:lstStyle/>
        <a:p>
          <a:pPr>
            <a:defRPr sz="3500" baseline="0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0765" cy="35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t" anchorCtr="0" compatLnSpc="1">
            <a:prstTxWarp prst="textNoShape">
              <a:avLst/>
            </a:prstTxWarp>
          </a:bodyPr>
          <a:lstStyle>
            <a:lvl1pPr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5162" y="0"/>
            <a:ext cx="4030764" cy="35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t" anchorCtr="0" compatLnSpc="1">
            <a:prstTxWarp prst="textNoShape">
              <a:avLst/>
            </a:prstTxWarp>
          </a:bodyPr>
          <a:lstStyle>
            <a:lvl1pPr algn="r"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7974"/>
            <a:ext cx="4030765" cy="35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b" anchorCtr="0" compatLnSpc="1">
            <a:prstTxWarp prst="textNoShape">
              <a:avLst/>
            </a:prstTxWarp>
          </a:bodyPr>
          <a:lstStyle>
            <a:lvl1pPr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5162" y="6667974"/>
            <a:ext cx="4030764" cy="35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b" anchorCtr="0" compatLnSpc="1">
            <a:prstTxWarp prst="textNoShape">
              <a:avLst/>
            </a:prstTxWarp>
          </a:bodyPr>
          <a:lstStyle>
            <a:lvl1pPr algn="r" defTabSz="932695">
              <a:defRPr sz="1200" baseline="0"/>
            </a:lvl1pPr>
          </a:lstStyle>
          <a:p>
            <a:pPr>
              <a:defRPr/>
            </a:pPr>
            <a:fld id="{A00384DA-4D28-459F-B46C-3C3C776639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2250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0500" y="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6B6B5-638C-47C4-94D1-ED6DCC3725C1}" type="datetimeFigureOut">
              <a:rPr lang="en-US" smtClean="0"/>
              <a:pPr/>
              <a:t>7/12/2012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527050"/>
            <a:ext cx="3508375" cy="2632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3750"/>
            <a:ext cx="7445375" cy="3159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67500"/>
            <a:ext cx="4032250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0500" y="666750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E283D-B3FB-43C0-848D-88573A9EA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11931121"/>
            <a:ext cx="43526075" cy="82306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1979"/>
            <a:ext cx="35845750" cy="98160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9" y="8960379"/>
            <a:ext cx="46085125" cy="2534576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7229"/>
            <a:ext cx="11520488" cy="327689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9" y="1537229"/>
            <a:ext cx="34412237" cy="327689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9" y="8960379"/>
            <a:ext cx="46085125" cy="2534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9012"/>
            <a:ext cx="43526075" cy="7626879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961"/>
            <a:ext cx="43526075" cy="8401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0379"/>
            <a:ext cx="22966362" cy="2534576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1" y="8960379"/>
            <a:ext cx="22966363" cy="2534576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7372"/>
            <a:ext cx="22625050" cy="35819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1"/>
            <a:ext cx="22625050" cy="221268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7372"/>
            <a:ext cx="22632988" cy="35819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1"/>
            <a:ext cx="22632988" cy="221268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9821"/>
            <a:ext cx="16846550" cy="650636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9821"/>
            <a:ext cx="28625800" cy="3277631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6190"/>
            <a:ext cx="16846550" cy="2626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6882991"/>
            <a:ext cx="30724475" cy="317447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3431912"/>
            <a:ext cx="30724475" cy="230417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30057462"/>
            <a:ext cx="30724475" cy="45061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1" y="5511800"/>
            <a:ext cx="49361725" cy="0"/>
          </a:xfrm>
          <a:prstGeom prst="line">
            <a:avLst/>
          </a:prstGeom>
          <a:noFill/>
          <a:ln w="19050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aseline="0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209800" y="685800"/>
            <a:ext cx="422148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12000" b="1" dirty="0" smtClean="0"/>
              <a:t>Fine Mapping and Discovery of Recessive Mutations that Cause Abortions in Dairy Cattle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8000" b="1" i="1" dirty="0" smtClean="0">
                <a:latin typeface="Arial" pitchFamily="34" charset="0"/>
                <a:cs typeface="Arial" pitchFamily="34" charset="0"/>
              </a:rPr>
              <a:t>P. M. VanRaden</a:t>
            </a:r>
            <a:r>
              <a:rPr lang="en-US" sz="8000" b="1" i="1" baseline="5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8000" b="1" i="1" dirty="0" smtClean="0">
                <a:latin typeface="Arial" pitchFamily="34" charset="0"/>
                <a:cs typeface="Arial" pitchFamily="34" charset="0"/>
              </a:rPr>
              <a:t>, D. J. Null</a:t>
            </a:r>
            <a:r>
              <a:rPr lang="en-US" sz="8000" b="1" i="1" baseline="5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8000" b="1" i="1" dirty="0" smtClean="0">
                <a:latin typeface="Arial" pitchFamily="34" charset="0"/>
                <a:cs typeface="Arial" pitchFamily="34" charset="0"/>
              </a:rPr>
              <a:t>*, T.S. Sonstegard</a:t>
            </a:r>
            <a:r>
              <a:rPr lang="en-US" sz="8000" b="1" i="1" baseline="5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8000" b="1" i="1" dirty="0" smtClean="0">
                <a:latin typeface="Arial" pitchFamily="34" charset="0"/>
                <a:cs typeface="Arial" pitchFamily="34" charset="0"/>
              </a:rPr>
              <a:t>, H.A. Adams</a:t>
            </a:r>
            <a:r>
              <a:rPr lang="en-US" sz="8000" b="1" i="1" baseline="5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8000" b="1" i="1" dirty="0" smtClean="0">
                <a:latin typeface="Arial" pitchFamily="34" charset="0"/>
                <a:cs typeface="Arial" pitchFamily="34" charset="0"/>
              </a:rPr>
              <a:t>, C.P. Van Tassell</a:t>
            </a:r>
            <a:r>
              <a:rPr lang="en-US" sz="8000" b="1" i="1" baseline="5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8000" b="1" i="1" dirty="0" smtClean="0">
                <a:latin typeface="Arial" pitchFamily="34" charset="0"/>
                <a:cs typeface="Arial" pitchFamily="34" charset="0"/>
              </a:rPr>
              <a:t>, and K.M. Olson</a:t>
            </a:r>
            <a:r>
              <a:rPr lang="en-US" sz="8000" b="1" i="1" baseline="50000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5000" b="1" baseline="5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Animal </a:t>
            </a:r>
            <a:r>
              <a:rPr lang="en-US" sz="5000" b="1" dirty="0">
                <a:latin typeface="Arial" pitchFamily="34" charset="0"/>
                <a:cs typeface="Arial" pitchFamily="34" charset="0"/>
              </a:rPr>
              <a:t>Improvement Programs 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Laboratory, ARS, USDA, Beltsville, MD  </a:t>
            </a:r>
            <a:r>
              <a:rPr lang="en-US" sz="5000" b="1" baseline="5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Bovine </a:t>
            </a:r>
            <a:r>
              <a:rPr lang="en-US" sz="5000" b="1" dirty="0">
                <a:latin typeface="Arial" pitchFamily="34" charset="0"/>
                <a:cs typeface="Arial" pitchFamily="34" charset="0"/>
              </a:rPr>
              <a:t>Functional Genomics Laboratory, ARS, USDA, Beltsville, 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MD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5000" b="1" baseline="5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 Institute of Genomic Biology, University of Illinois, Urbana, IL  </a:t>
            </a:r>
            <a:r>
              <a:rPr lang="en-US" sz="5000" b="1" baseline="5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5000" b="1" baseline="30000" dirty="0" smtClean="0">
                <a:latin typeface="Arial" pitchFamily="34" charset="0"/>
                <a:cs typeface="Arial" pitchFamily="34" charset="0"/>
              </a:rPr>
              <a:t>National</a:t>
            </a:r>
            <a:r>
              <a:rPr lang="en-US" sz="5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baseline="30000" dirty="0" smtClean="0">
                <a:latin typeface="Arial" pitchFamily="34" charset="0"/>
                <a:cs typeface="Arial" pitchFamily="34" charset="0"/>
              </a:rPr>
              <a:t>Association</a:t>
            </a:r>
            <a:r>
              <a:rPr lang="en-US" sz="5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baseline="30000" dirty="0" smtClean="0">
                <a:latin typeface="Arial" pitchFamily="34" charset="0"/>
                <a:cs typeface="Arial" pitchFamily="34" charset="0"/>
              </a:rPr>
              <a:t>of</a:t>
            </a:r>
            <a:r>
              <a:rPr lang="en-US" sz="5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baseline="30000" dirty="0" smtClean="0">
                <a:latin typeface="Arial" pitchFamily="34" charset="0"/>
                <a:cs typeface="Arial" pitchFamily="34" charset="0"/>
              </a:rPr>
              <a:t>Animal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baseline="30000" dirty="0" smtClean="0">
                <a:latin typeface="Arial" pitchFamily="34" charset="0"/>
                <a:cs typeface="Arial" pitchFamily="34" charset="0"/>
              </a:rPr>
              <a:t>Breeders,</a:t>
            </a:r>
            <a:r>
              <a:rPr lang="en-US" sz="5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baseline="30000" dirty="0" smtClean="0">
                <a:latin typeface="Arial" pitchFamily="34" charset="0"/>
                <a:cs typeface="Arial" pitchFamily="34" charset="0"/>
              </a:rPr>
              <a:t>Columbia,</a:t>
            </a:r>
            <a:r>
              <a:rPr lang="en-US" sz="5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baseline="30000" dirty="0" smtClean="0">
                <a:latin typeface="Arial" pitchFamily="34" charset="0"/>
                <a:cs typeface="Arial" pitchFamily="34" charset="0"/>
              </a:rPr>
              <a:t>MO</a:t>
            </a:r>
            <a:r>
              <a:rPr lang="en-US" sz="5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5000" b="1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5000" b="1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0" y="1905000"/>
            <a:ext cx="3581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0" baseline="0" dirty="0">
                <a:latin typeface="VAGRounded BT" pitchFamily="34" charset="0"/>
              </a:rPr>
              <a:t>Abstr. </a:t>
            </a:r>
            <a:r>
              <a:rPr lang="en-US" sz="9000" baseline="0" dirty="0" smtClean="0">
                <a:latin typeface="VAGRounded BT" pitchFamily="34" charset="0"/>
              </a:rPr>
              <a:t>LB6</a:t>
            </a:r>
            <a:endParaRPr lang="en-US" sz="9000" baseline="0" dirty="0">
              <a:latin typeface="VAGRounded BT" pitchFamily="34" charset="0"/>
            </a:endParaRPr>
          </a:p>
        </p:txBody>
      </p:sp>
      <p:pic>
        <p:nvPicPr>
          <p:cNvPr id="1030" name="Picture 12" descr="usdaar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577000" y="622300"/>
            <a:ext cx="6008688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44958000" y="4000501"/>
            <a:ext cx="205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aseline="0" dirty="0" smtClean="0">
                <a:solidFill>
                  <a:schemeClr val="bg1"/>
                </a:solidFill>
                <a:latin typeface="VAGRounded BT" pitchFamily="34" charset="0"/>
              </a:rPr>
              <a:t>2012</a:t>
            </a:r>
            <a:endParaRPr lang="en-US" sz="6000" baseline="0" dirty="0">
              <a:solidFill>
                <a:schemeClr val="bg1"/>
              </a:solidFill>
              <a:latin typeface="VAGRounded B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9pPr>
    </p:titleStyle>
    <p:bodyStyle>
      <a:lvl1pPr marL="1801813" indent="-1801813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3663" indent="-149860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7100" indent="-120015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700">
          <a:solidFill>
            <a:schemeClr val="tx1"/>
          </a:solidFill>
          <a:latin typeface="+mn-lt"/>
        </a:defRPr>
      </a:lvl3pPr>
      <a:lvl4pPr marL="8412163" indent="-120015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817225" indent="-1203325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2744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7316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21888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6460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914400" y="5943600"/>
            <a:ext cx="1188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>
                <a:solidFill>
                  <a:schemeClr val="accent2"/>
                </a:solidFill>
                <a:latin typeface="Arial" charset="0"/>
              </a:rPr>
              <a:t>Introduction</a:t>
            </a:r>
          </a:p>
        </p:txBody>
      </p:sp>
      <p:sp>
        <p:nvSpPr>
          <p:cNvPr id="2051" name="Text Box 131"/>
          <p:cNvSpPr txBox="1">
            <a:spLocks noChangeArrowheads="1"/>
          </p:cNvSpPr>
          <p:nvPr/>
        </p:nvSpPr>
        <p:spPr bwMode="auto">
          <a:xfrm>
            <a:off x="38404800" y="8356600"/>
            <a:ext cx="1188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0" dirty="0"/>
          </a:p>
        </p:txBody>
      </p:sp>
      <p:sp>
        <p:nvSpPr>
          <p:cNvPr id="2053" name="Text Box 232"/>
          <p:cNvSpPr txBox="1">
            <a:spLocks noChangeArrowheads="1"/>
          </p:cNvSpPr>
          <p:nvPr/>
        </p:nvSpPr>
        <p:spPr bwMode="auto">
          <a:xfrm>
            <a:off x="26517600" y="5943600"/>
            <a:ext cx="11887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Sequencing and Discovery of HH1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054" name="Rectangle 329"/>
          <p:cNvSpPr>
            <a:spLocks noChangeArrowheads="1"/>
          </p:cNvSpPr>
          <p:nvPr/>
        </p:nvSpPr>
        <p:spPr bwMode="auto">
          <a:xfrm>
            <a:off x="838200" y="19964400"/>
            <a:ext cx="11887200" cy="998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50K</a:t>
            </a:r>
            <a:r>
              <a:rPr lang="en-US" sz="4000" b="1" baseline="0" dirty="0" smtClean="0">
                <a:latin typeface="Arial" charset="0"/>
              </a:rPr>
              <a:t> genotypes were used for haplotype discovery. Methods tested on </a:t>
            </a:r>
            <a:r>
              <a:rPr lang="en-US" sz="4000" b="1" baseline="0" dirty="0" err="1" smtClean="0">
                <a:latin typeface="Arial" charset="0"/>
              </a:rPr>
              <a:t>Brachyspina</a:t>
            </a:r>
            <a:r>
              <a:rPr lang="en-US" sz="4000" b="1" baseline="0" dirty="0" smtClean="0">
                <a:latin typeface="Arial" charset="0"/>
              </a:rPr>
              <a:t>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Numbers of expected homozygous animals were calculated using real </a:t>
            </a:r>
            <a:r>
              <a:rPr lang="en-US" sz="4000" b="1" baseline="0" dirty="0" err="1" smtClean="0">
                <a:latin typeface="Arial" charset="0"/>
              </a:rPr>
              <a:t>matings</a:t>
            </a:r>
            <a:r>
              <a:rPr lang="en-US" sz="4000" b="1" baseline="0" dirty="0" smtClean="0">
                <a:latin typeface="Arial" charset="0"/>
              </a:rPr>
              <a:t> and ranged from </a:t>
            </a:r>
            <a:r>
              <a:rPr lang="en-US" sz="4000" b="1" baseline="0" dirty="0" smtClean="0">
                <a:solidFill>
                  <a:srgbClr val="008000"/>
                </a:solidFill>
                <a:latin typeface="Arial" charset="0"/>
              </a:rPr>
              <a:t>7</a:t>
            </a:r>
            <a:r>
              <a:rPr lang="en-US" sz="4000" b="1" baseline="0" dirty="0" smtClean="0">
                <a:latin typeface="Arial" charset="0"/>
              </a:rPr>
              <a:t> to </a:t>
            </a:r>
            <a:r>
              <a:rPr lang="en-US" sz="4000" b="1" baseline="0" dirty="0" smtClean="0">
                <a:solidFill>
                  <a:srgbClr val="008000"/>
                </a:solidFill>
                <a:latin typeface="Arial" charset="0"/>
              </a:rPr>
              <a:t>90</a:t>
            </a:r>
            <a:r>
              <a:rPr lang="en-US" sz="4000" b="1" baseline="0" dirty="0" smtClean="0">
                <a:latin typeface="Arial" charset="0"/>
              </a:rPr>
              <a:t> for </a:t>
            </a:r>
            <a:r>
              <a:rPr lang="en-US" sz="4000" b="1" baseline="0" dirty="0" err="1" smtClean="0">
                <a:latin typeface="Arial" charset="0"/>
              </a:rPr>
              <a:t>haplotypes</a:t>
            </a:r>
            <a:r>
              <a:rPr lang="en-US" sz="4000" b="1" baseline="0" dirty="0" smtClean="0">
                <a:latin typeface="Arial" charset="0"/>
              </a:rPr>
              <a:t> examined further. </a:t>
            </a:r>
            <a:endParaRPr lang="en-US" sz="4000" b="1" baseline="0" dirty="0">
              <a:latin typeface="Arial" charset="0"/>
            </a:endParaRP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Fertility records were used to confirm lethality, the number of carrier x carrier </a:t>
            </a:r>
            <a:r>
              <a:rPr lang="en-US" sz="4000" b="1" baseline="0" dirty="0" err="1" smtClean="0">
                <a:latin typeface="Arial" charset="0"/>
              </a:rPr>
              <a:t>matings</a:t>
            </a:r>
            <a:r>
              <a:rPr lang="en-US" sz="4000" b="1" baseline="0" dirty="0" smtClean="0">
                <a:latin typeface="Arial" charset="0"/>
              </a:rPr>
              <a:t> ranged 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4000" b="1" baseline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936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4000" b="1" baseline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52,449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000" b="1" baseline="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baseline="0" dirty="0" err="1" smtClean="0">
                <a:latin typeface="Arial" pitchFamily="34" charset="0"/>
                <a:cs typeface="Arial" pitchFamily="34" charset="0"/>
              </a:rPr>
              <a:t>haplotypes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, named by breed and number within breed, </a:t>
            </a:r>
            <a:r>
              <a:rPr lang="en-US" sz="4000" b="1" baseline="0" dirty="0" smtClean="0">
                <a:solidFill>
                  <a:srgbClr val="008000"/>
                </a:solidFill>
                <a:latin typeface="Arial" charset="0"/>
              </a:rPr>
              <a:t>(Table 1)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were confirmed to be lethal with affects on conception rate (CR) ranging from </a:t>
            </a:r>
            <a:r>
              <a:rPr lang="en-US" sz="4000" b="1" baseline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3.0%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sz="4000" b="1" baseline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3.7%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CR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loss occurs &lt;60 days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HH3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JH1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, &lt;100 days 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HH2,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and throughout gestation 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HH1 </a:t>
            </a:r>
            <a:r>
              <a:rPr lang="en-US" sz="4000" b="1" baseline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(Figure 1)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4000" b="1" baseline="0" dirty="0">
              <a:latin typeface="Arial" pitchFamily="34" charset="0"/>
              <a:cs typeface="Arial" pitchFamily="34" charset="0"/>
            </a:endParaRP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5000" b="1" baseline="0" dirty="0">
              <a:latin typeface="Arial" charset="0"/>
            </a:endParaRP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39395400" y="25578137"/>
            <a:ext cx="1097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>
                <a:solidFill>
                  <a:schemeClr val="accent2"/>
                </a:solidFill>
                <a:latin typeface="Arial" charset="0"/>
              </a:rPr>
              <a:t>Conclusions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13792200" y="15468600"/>
            <a:ext cx="1181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Fine Mapping the </a:t>
            </a:r>
            <a:r>
              <a:rPr lang="en-US" sz="6000" b="1" baseline="0" dirty="0" err="1" smtClean="0">
                <a:solidFill>
                  <a:schemeClr val="accent2"/>
                </a:solidFill>
                <a:latin typeface="Arial" charset="0"/>
              </a:rPr>
              <a:t>Haplotypes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063" name="Text Box 8"/>
          <p:cNvSpPr txBox="1">
            <a:spLocks noChangeArrowheads="1"/>
          </p:cNvSpPr>
          <p:nvPr/>
        </p:nvSpPr>
        <p:spPr bwMode="auto">
          <a:xfrm>
            <a:off x="914400" y="10896600"/>
            <a:ext cx="1173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>
                <a:solidFill>
                  <a:schemeClr val="accent2"/>
                </a:solidFill>
                <a:latin typeface="Arial" charset="0"/>
              </a:rPr>
              <a:t>Objectives</a:t>
            </a:r>
          </a:p>
        </p:txBody>
      </p:sp>
      <p:sp>
        <p:nvSpPr>
          <p:cNvPr id="2064" name="Text Box 808"/>
          <p:cNvSpPr txBox="1">
            <a:spLocks noChangeArrowheads="1"/>
          </p:cNvSpPr>
          <p:nvPr/>
        </p:nvSpPr>
        <p:spPr bwMode="auto">
          <a:xfrm>
            <a:off x="838200" y="12039600"/>
            <a:ext cx="119634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Locate haplotypes with significant expected homozygous animals but none observed.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Narrow down suspect region using fine mapping.</a:t>
            </a:r>
            <a:endParaRPr lang="en-US" sz="4000" b="1" baseline="0" dirty="0">
              <a:latin typeface="Arial" charset="0"/>
            </a:endParaRP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Use sequence data to locate the causative mutation within the fine mapped region.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Explore ways to use causative mutation test results in the future.</a:t>
            </a:r>
            <a:endParaRPr lang="en-US" sz="4000" b="1" baseline="0" dirty="0">
              <a:latin typeface="Arial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1066800" y="31241999"/>
          <a:ext cx="11810999" cy="60198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199"/>
                <a:gridCol w="2286000"/>
                <a:gridCol w="2362200"/>
                <a:gridCol w="2667000"/>
                <a:gridCol w="2895600"/>
              </a:tblGrid>
              <a:tr h="1339344">
                <a:tc>
                  <a:txBody>
                    <a:bodyPr/>
                    <a:lstStyle/>
                    <a:p>
                      <a:endParaRPr lang="en-US" sz="4000" b="1" baseline="0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Chromo-some</a:t>
                      </a:r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Carrier Freq</a:t>
                      </a:r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Founder</a:t>
                      </a:r>
                    </a:p>
                  </a:txBody>
                  <a:tcPr anchor="b"/>
                </a:tc>
              </a:tr>
              <a:tr h="716393">
                <a:tc>
                  <a:txBody>
                    <a:bodyPr/>
                    <a:lstStyle/>
                    <a:p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BTA</a:t>
                      </a:r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Mbase</a:t>
                      </a:r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en-US" sz="4000" b="1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Birth year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579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HH1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62-68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1962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00579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HH2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93-98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1975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61750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HH3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92-97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4.7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1954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00579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JH1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11-16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23.4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1962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00579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BH1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42-47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14.0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latin typeface="Arial" pitchFamily="34" charset="0"/>
                          <a:cs typeface="Arial" pitchFamily="34" charset="0"/>
                        </a:rPr>
                        <a:t>1972</a:t>
                      </a:r>
                      <a:endParaRPr lang="en-US" sz="4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8" name="Text Box 800"/>
          <p:cNvSpPr txBox="1">
            <a:spLocks noChangeArrowheads="1"/>
          </p:cNvSpPr>
          <p:nvPr/>
        </p:nvSpPr>
        <p:spPr bwMode="auto">
          <a:xfrm>
            <a:off x="838200" y="30022800"/>
            <a:ext cx="1226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>
                <a:solidFill>
                  <a:srgbClr val="339933"/>
                </a:solidFill>
                <a:latin typeface="Arial" charset="0"/>
              </a:rPr>
              <a:t>Table 1. 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 Haplotypes affecting fertility.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  <p:graphicFrame>
        <p:nvGraphicFramePr>
          <p:cNvPr id="32" name="Chart 31"/>
          <p:cNvGraphicFramePr/>
          <p:nvPr/>
        </p:nvGraphicFramePr>
        <p:xfrm>
          <a:off x="13487400" y="6934200"/>
          <a:ext cx="12115800" cy="822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Text Box 800"/>
          <p:cNvSpPr txBox="1">
            <a:spLocks noChangeArrowheads="1"/>
          </p:cNvSpPr>
          <p:nvPr/>
        </p:nvSpPr>
        <p:spPr bwMode="auto">
          <a:xfrm>
            <a:off x="14173200" y="5943600"/>
            <a:ext cx="1188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Figure </a:t>
            </a:r>
            <a:r>
              <a:rPr lang="en-US" sz="5000" b="1" baseline="0" dirty="0">
                <a:solidFill>
                  <a:srgbClr val="339933"/>
                </a:solidFill>
                <a:latin typeface="Arial" charset="0"/>
              </a:rPr>
              <a:t>1. 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 CR loss during gestation.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  <p:sp>
        <p:nvSpPr>
          <p:cNvPr id="34" name="Text Box 808"/>
          <p:cNvSpPr txBox="1">
            <a:spLocks noChangeArrowheads="1"/>
          </p:cNvSpPr>
          <p:nvPr/>
        </p:nvSpPr>
        <p:spPr bwMode="auto">
          <a:xfrm>
            <a:off x="13792200" y="16764000"/>
            <a:ext cx="11811000" cy="758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Source </a:t>
            </a:r>
            <a:r>
              <a:rPr lang="en-US" sz="4000" b="1" baseline="0" dirty="0" err="1" smtClean="0">
                <a:latin typeface="Arial" charset="0"/>
              </a:rPr>
              <a:t>haplotype</a:t>
            </a:r>
            <a:r>
              <a:rPr lang="en-US" sz="4000" b="1" baseline="0" dirty="0" smtClean="0">
                <a:latin typeface="Arial" charset="0"/>
              </a:rPr>
              <a:t> is ~75 markers or ~ 5 Mb.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Only used crossovers between a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50K</a:t>
            </a:r>
            <a:r>
              <a:rPr lang="en-US" sz="4000" b="1" baseline="0" dirty="0" smtClean="0">
                <a:latin typeface="Arial" charset="0"/>
              </a:rPr>
              <a:t> animal and a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50K</a:t>
            </a:r>
            <a:r>
              <a:rPr lang="en-US" sz="4000" b="1" baseline="0" dirty="0" smtClean="0">
                <a:latin typeface="Arial" charset="0"/>
              </a:rPr>
              <a:t> parent.</a:t>
            </a:r>
            <a:endParaRPr lang="en-US" sz="4000" b="1" baseline="0" dirty="0">
              <a:latin typeface="Arial" charset="0"/>
            </a:endParaRP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Animals that have the source haplotype and a crossover of the source haplotype were used for fine mapping.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Interval that never becomes homozygous in live animals is the suspect region.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Haplotypes narrowed down to a suspect region ranging from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4.5 </a:t>
            </a:r>
            <a:r>
              <a:rPr lang="en-US" sz="4000" b="1" baseline="0" dirty="0" smtClean="0">
                <a:latin typeface="Arial" charset="0"/>
              </a:rPr>
              <a:t>Mb 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BH1</a:t>
            </a:r>
            <a:r>
              <a:rPr lang="en-US" sz="4000" b="1" baseline="0" dirty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4000" b="1" baseline="0" dirty="0" smtClean="0">
                <a:latin typeface="Arial" charset="0"/>
              </a:rPr>
              <a:t>to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0.8</a:t>
            </a:r>
            <a:r>
              <a:rPr lang="en-US" sz="4000" b="1" baseline="0" dirty="0" smtClean="0">
                <a:latin typeface="Arial" charset="0"/>
              </a:rPr>
              <a:t> Mb 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JH1</a:t>
            </a:r>
            <a:r>
              <a:rPr lang="en-US" sz="4000" b="1" baseline="0" dirty="0" smtClean="0">
                <a:latin typeface="Arial" charset="0"/>
              </a:rPr>
              <a:t>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(Figure 2)</a:t>
            </a:r>
            <a:r>
              <a:rPr lang="en-US" sz="4000" b="1" baseline="0" dirty="0" smtClean="0">
                <a:latin typeface="Arial" charset="0"/>
              </a:rPr>
              <a:t>.</a:t>
            </a:r>
            <a:endParaRPr lang="en-US" sz="4000" b="1" baseline="0" dirty="0">
              <a:latin typeface="Arial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838200" y="18059400"/>
            <a:ext cx="1181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Finding Haplotypes Affecting Fertility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6" name="Text Box 808"/>
          <p:cNvSpPr txBox="1">
            <a:spLocks noChangeArrowheads="1"/>
          </p:cNvSpPr>
          <p:nvPr/>
        </p:nvSpPr>
        <p:spPr bwMode="auto">
          <a:xfrm>
            <a:off x="26517600" y="8035667"/>
            <a:ext cx="11887200" cy="1022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HH1 fine mapped to 3.2 Mb suspect region.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Founder bull (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Chief)</a:t>
            </a:r>
            <a:r>
              <a:rPr lang="en-US" sz="4000" b="1" baseline="0" dirty="0" smtClean="0">
                <a:latin typeface="Arial" charset="0"/>
              </a:rPr>
              <a:t> and 3 sons (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Mark,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Ivanhoe Chief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Valiant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baseline="0" dirty="0" smtClean="0">
                <a:latin typeface="Arial" charset="0"/>
              </a:rPr>
              <a:t>were sequenced by U. Illinois.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Sequence analysis found 12 candidate SNPs but only 3 </a:t>
            </a:r>
            <a:r>
              <a:rPr lang="en-US" sz="4000" b="1" baseline="0" dirty="0" err="1" smtClean="0">
                <a:latin typeface="Arial" pitchFamily="34" charset="0"/>
                <a:cs typeface="Arial" pitchFamily="34" charset="0"/>
              </a:rPr>
              <a:t>exonic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. The suspect allele for a SNP in gene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APAF1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produces a </a:t>
            </a:r>
            <a:r>
              <a:rPr lang="en-US" sz="4000" b="1" baseline="0" dirty="0" err="1" smtClean="0">
                <a:latin typeface="Arial" pitchFamily="34" charset="0"/>
                <a:cs typeface="Arial" pitchFamily="34" charset="0"/>
              </a:rPr>
              <a:t>stopgain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mutation in its homozygous recessive state.  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APAF1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knockout also causes embryonic loss in mice.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758 animals, including 486 HH1 carriers, were selected 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APAF1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validation genotyping.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Concordance was 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100%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between HH1 carrier status and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APAF1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mutation carrier status.</a:t>
            </a:r>
          </a:p>
        </p:txBody>
      </p:sp>
      <p:sp>
        <p:nvSpPr>
          <p:cNvPr id="21" name="Text Box 232"/>
          <p:cNvSpPr txBox="1">
            <a:spLocks noChangeArrowheads="1"/>
          </p:cNvSpPr>
          <p:nvPr/>
        </p:nvSpPr>
        <p:spPr bwMode="auto">
          <a:xfrm>
            <a:off x="26365200" y="19016008"/>
            <a:ext cx="1181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Sequencing and Discovery of JH1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4097000" y="25755600"/>
            <a:ext cx="11811000" cy="8094523"/>
            <a:chOff x="685800" y="1981200"/>
            <a:chExt cx="7543800" cy="4304928"/>
          </a:xfrm>
        </p:grpSpPr>
        <p:sp>
          <p:nvSpPr>
            <p:cNvPr id="25" name="TextBox 24"/>
            <p:cNvSpPr txBox="1"/>
            <p:nvPr/>
          </p:nvSpPr>
          <p:spPr>
            <a:xfrm>
              <a:off x="685800" y="1981200"/>
              <a:ext cx="1752600" cy="4304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Source</a:t>
              </a:r>
            </a:p>
            <a:p>
              <a:endParaRPr lang="en-US" sz="4000" b="1" baseline="0" dirty="0" smtClean="0">
                <a:latin typeface="Arial" pitchFamily="34" charset="0"/>
                <a:cs typeface="Arial" pitchFamily="34" charset="0"/>
              </a:endParaRPr>
            </a:p>
            <a:p>
              <a:endParaRPr lang="en-US" sz="4000" b="1" baseline="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Combined</a:t>
              </a:r>
            </a:p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With</a:t>
              </a:r>
            </a:p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Source</a:t>
              </a:r>
            </a:p>
            <a:p>
              <a:endParaRPr lang="en-US" sz="4000" b="1" baseline="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Suspect</a:t>
              </a:r>
            </a:p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Area</a:t>
              </a:r>
            </a:p>
            <a:p>
              <a:endParaRPr lang="en-US" sz="4000" b="1" baseline="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Carrier</a:t>
              </a:r>
            </a:p>
            <a:p>
              <a:endParaRPr lang="en-US" sz="4000" b="1" baseline="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4000" b="1" baseline="0" dirty="0" smtClean="0">
                  <a:latin typeface="Arial" pitchFamily="34" charset="0"/>
                  <a:cs typeface="Arial" pitchFamily="34" charset="0"/>
                </a:rPr>
                <a:t>Possible</a:t>
              </a:r>
              <a:endParaRPr lang="en-US" sz="4000" b="1" baseline="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2819400" y="2133600"/>
              <a:ext cx="54102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2819400" y="2514600"/>
              <a:ext cx="8382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>
              <a:off x="8001000" y="2895600"/>
              <a:ext cx="2286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2819400" y="3276600"/>
              <a:ext cx="40386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819400" y="3657600"/>
              <a:ext cx="25146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7772400" y="4038600"/>
              <a:ext cx="4572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6858000" y="4572000"/>
              <a:ext cx="9144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>
              <a:off x="5486400" y="5257800"/>
              <a:ext cx="26670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2819400" y="5867400"/>
              <a:ext cx="4419600" cy="0"/>
            </a:xfrm>
            <a:prstGeom prst="line">
              <a:avLst/>
            </a:prstGeom>
            <a:noFill/>
            <a:ln w="762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657600" y="2514600"/>
              <a:ext cx="4572000" cy="0"/>
            </a:xfrm>
            <a:prstGeom prst="line">
              <a:avLst/>
            </a:prstGeom>
            <a:noFill/>
            <a:ln w="7620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H="1">
              <a:off x="2819400" y="2895600"/>
              <a:ext cx="5181600" cy="0"/>
            </a:xfrm>
            <a:prstGeom prst="line">
              <a:avLst/>
            </a:prstGeom>
            <a:noFill/>
            <a:ln w="762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6858000" y="3276600"/>
              <a:ext cx="1371600" cy="0"/>
            </a:xfrm>
            <a:prstGeom prst="line">
              <a:avLst/>
            </a:prstGeom>
            <a:noFill/>
            <a:ln w="7620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5334000" y="3657600"/>
              <a:ext cx="2895600" cy="0"/>
            </a:xfrm>
            <a:prstGeom prst="line">
              <a:avLst/>
            </a:prstGeom>
            <a:noFill/>
            <a:ln w="762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H="1">
              <a:off x="2819400" y="4038600"/>
              <a:ext cx="4953000" cy="0"/>
            </a:xfrm>
            <a:prstGeom prst="line">
              <a:avLst/>
            </a:prstGeom>
            <a:noFill/>
            <a:ln w="7620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2819400" y="5257800"/>
              <a:ext cx="2667000" cy="0"/>
            </a:xfrm>
            <a:prstGeom prst="line">
              <a:avLst/>
            </a:prstGeom>
            <a:noFill/>
            <a:ln w="7620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7239000" y="5867400"/>
              <a:ext cx="914400" cy="0"/>
            </a:xfrm>
            <a:prstGeom prst="line">
              <a:avLst/>
            </a:prstGeom>
            <a:noFill/>
            <a:ln w="762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Left Brace 49"/>
            <p:cNvSpPr/>
            <p:nvPr/>
          </p:nvSpPr>
          <p:spPr bwMode="auto">
            <a:xfrm>
              <a:off x="2514600" y="2514600"/>
              <a:ext cx="76200" cy="1524000"/>
            </a:xfrm>
            <a:prstGeom prst="leftBrace">
              <a:avLst/>
            </a:prstGeom>
            <a:noFill/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1" name="Text Box 800"/>
          <p:cNvSpPr txBox="1">
            <a:spLocks noChangeArrowheads="1"/>
          </p:cNvSpPr>
          <p:nvPr/>
        </p:nvSpPr>
        <p:spPr bwMode="auto">
          <a:xfrm>
            <a:off x="14020800" y="24688800"/>
            <a:ext cx="11658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Figure </a:t>
            </a:r>
            <a:r>
              <a:rPr lang="en-US" sz="5000" b="1" baseline="0" dirty="0">
                <a:solidFill>
                  <a:srgbClr val="339933"/>
                </a:solidFill>
                <a:latin typeface="Arial" charset="0"/>
              </a:rPr>
              <a:t>2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.  Fine Mapping of JH1.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709600" y="26872744"/>
            <a:ext cx="12039600" cy="6350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5 </a:t>
            </a:r>
            <a:r>
              <a:rPr lang="en-US" sz="4000" b="1" baseline="0" dirty="0" err="1" smtClean="0">
                <a:latin typeface="Arial" charset="0"/>
              </a:rPr>
              <a:t>haplotypes</a:t>
            </a:r>
            <a:r>
              <a:rPr lang="en-US" sz="4000" b="1" baseline="0" dirty="0" smtClean="0">
                <a:latin typeface="Arial" charset="0"/>
              </a:rPr>
              <a:t> affecting fertility have been reported to breeders since August 2011.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Suspect regions narrowed using crossovers.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Sequence data revealed the causative mutations for 2 of the 5, located in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APAF1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for HH1 and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CWC15</a:t>
            </a:r>
            <a:r>
              <a:rPr lang="en-US" sz="4000" b="1" baseline="0" dirty="0" smtClean="0">
                <a:latin typeface="Arial" charset="0"/>
              </a:rPr>
              <a:t> for JH1.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Imputation can combine information from both SNPs and QTLs to determine status.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Mating of </a:t>
            </a:r>
            <a:r>
              <a:rPr lang="en-US" sz="4000" b="1" baseline="0" dirty="0" err="1" smtClean="0">
                <a:latin typeface="Arial" charset="0"/>
              </a:rPr>
              <a:t>heterozygotes</a:t>
            </a:r>
            <a:r>
              <a:rPr lang="en-US" sz="4000" b="1" baseline="0" dirty="0" smtClean="0">
                <a:latin typeface="Arial" charset="0"/>
              </a:rPr>
              <a:t> should be avoided.</a:t>
            </a:r>
          </a:p>
        </p:txBody>
      </p:sp>
      <p:sp>
        <p:nvSpPr>
          <p:cNvPr id="54" name="Text Box 232"/>
          <p:cNvSpPr txBox="1">
            <a:spLocks noChangeArrowheads="1"/>
          </p:cNvSpPr>
          <p:nvPr/>
        </p:nvSpPr>
        <p:spPr bwMode="auto">
          <a:xfrm>
            <a:off x="39395400" y="5943600"/>
            <a:ext cx="11125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Tracking Known Recessives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5" name="Text Box 808"/>
          <p:cNvSpPr txBox="1">
            <a:spLocks noChangeArrowheads="1"/>
          </p:cNvSpPr>
          <p:nvPr/>
        </p:nvSpPr>
        <p:spPr bwMode="auto">
          <a:xfrm>
            <a:off x="38328600" y="7543800"/>
            <a:ext cx="11201400" cy="211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 Located the source haplotype for 3 BS and 3 HO known recessives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(Table 2)</a:t>
            </a:r>
            <a:r>
              <a:rPr lang="en-US" sz="4000" b="1" baseline="0" dirty="0" smtClean="0">
                <a:latin typeface="Arial" charset="0"/>
              </a:rPr>
              <a:t>.</a:t>
            </a:r>
            <a:endParaRPr lang="en-US" sz="4000" b="1" baseline="0" dirty="0" smtClean="0">
              <a:latin typeface="Arial" pitchFamily="34" charset="0"/>
              <a:cs typeface="Arial" pitchFamily="34" charset="0"/>
            </a:endParaRP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4000" b="1" baseline="0" dirty="0">
              <a:latin typeface="Arial" charset="0"/>
            </a:endParaRPr>
          </a:p>
        </p:txBody>
      </p:sp>
      <p:graphicFrame>
        <p:nvGraphicFramePr>
          <p:cNvPr id="56" name="Content Placeholder 4"/>
          <p:cNvGraphicFramePr>
            <a:graphicFrameLocks/>
          </p:cNvGraphicFramePr>
          <p:nvPr/>
        </p:nvGraphicFramePr>
        <p:xfrm>
          <a:off x="39624000" y="11125200"/>
          <a:ext cx="10744200" cy="4486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294"/>
                <a:gridCol w="1308167"/>
                <a:gridCol w="1014705"/>
                <a:gridCol w="1756390"/>
                <a:gridCol w="2658675"/>
                <a:gridCol w="1716969"/>
              </a:tblGrid>
              <a:tr h="8172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Recessive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Brd</a:t>
                      </a: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baseline="0" dirty="0">
                        <a:solidFill>
                          <a:srgbClr val="0000FF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BTA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Tested animals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Concord-</a:t>
                      </a:r>
                      <a:r>
                        <a:rPr lang="en-US" sz="3200" b="1" baseline="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ance</a:t>
                      </a:r>
                      <a:r>
                        <a:rPr lang="en-US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(%)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rgbClr val="0000FF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New carriers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BLAD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11,782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99.9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314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DUMPS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3,242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100.0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Mulefoot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97.7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120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Weaver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96.3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SMA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568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98.1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111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8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SDM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108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94.4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108</a:t>
                      </a:r>
                      <a:endParaRPr lang="en-US" sz="3200" b="1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Text Box 800"/>
          <p:cNvSpPr txBox="1">
            <a:spLocks noChangeArrowheads="1"/>
          </p:cNvSpPr>
          <p:nvPr/>
        </p:nvSpPr>
        <p:spPr bwMode="auto">
          <a:xfrm>
            <a:off x="39547800" y="9372600"/>
            <a:ext cx="11658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Table </a:t>
            </a:r>
            <a:r>
              <a:rPr lang="en-US" sz="5000" b="1" baseline="0" dirty="0">
                <a:solidFill>
                  <a:srgbClr val="339933"/>
                </a:solidFill>
                <a:latin typeface="Arial" charset="0"/>
              </a:rPr>
              <a:t>2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.  Using SNP </a:t>
            </a:r>
            <a:r>
              <a:rPr lang="en-US" sz="5000" b="1" baseline="0" dirty="0" err="1" smtClean="0">
                <a:solidFill>
                  <a:srgbClr val="339933"/>
                </a:solidFill>
                <a:latin typeface="Arial" charset="0"/>
              </a:rPr>
              <a:t>haplotypes</a:t>
            </a:r>
            <a:r>
              <a:rPr lang="en-US" sz="5000" b="1" baseline="0" dirty="0" smtClean="0">
                <a:solidFill>
                  <a:srgbClr val="339933"/>
                </a:solidFill>
                <a:latin typeface="Arial" charset="0"/>
              </a:rPr>
              <a:t> to track known recessives.</a:t>
            </a:r>
            <a:endParaRPr lang="en-US" sz="5000" b="1" baseline="0" dirty="0">
              <a:solidFill>
                <a:srgbClr val="339933"/>
              </a:solidFill>
              <a:latin typeface="Arial" charset="0"/>
            </a:endParaRPr>
          </a:p>
        </p:txBody>
      </p:sp>
      <p:sp>
        <p:nvSpPr>
          <p:cNvPr id="52" name="Text Box 232"/>
          <p:cNvSpPr txBox="1">
            <a:spLocks noChangeArrowheads="1"/>
          </p:cNvSpPr>
          <p:nvPr/>
        </p:nvSpPr>
        <p:spPr bwMode="auto">
          <a:xfrm>
            <a:off x="39319200" y="16002000"/>
            <a:ext cx="11125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Imputing Causative Mutations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8" name="Text Box 808"/>
          <p:cNvSpPr txBox="1">
            <a:spLocks noChangeArrowheads="1"/>
          </p:cNvSpPr>
          <p:nvPr/>
        </p:nvSpPr>
        <p:spPr bwMode="auto">
          <a:xfrm>
            <a:off x="38557200" y="17145000"/>
            <a:ext cx="11582400" cy="8017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Carriers can be determined by </a:t>
            </a:r>
            <a:r>
              <a:rPr lang="en-US" sz="4000" b="1" baseline="0" dirty="0" err="1" smtClean="0">
                <a:latin typeface="Arial" charset="0"/>
              </a:rPr>
              <a:t>haplotypes</a:t>
            </a:r>
            <a:r>
              <a:rPr lang="en-US" sz="4000" b="1" baseline="0" dirty="0" smtClean="0">
                <a:latin typeface="Arial" charset="0"/>
              </a:rPr>
              <a:t>, gene tests, or combining and imputing.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JH1</a:t>
            </a:r>
            <a:r>
              <a:rPr lang="en-US" sz="4000" b="1" baseline="0" dirty="0" smtClean="0">
                <a:latin typeface="Arial" charset="0"/>
              </a:rPr>
              <a:t>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730 </a:t>
            </a:r>
            <a:r>
              <a:rPr lang="en-US" sz="4000" b="1" baseline="0" dirty="0" smtClean="0">
                <a:latin typeface="Arial" charset="0"/>
              </a:rPr>
              <a:t>causative mutation test results were used to impute test results for </a:t>
            </a:r>
            <a:r>
              <a:rPr lang="en-US" sz="4000" b="1" baseline="0" dirty="0" smtClean="0">
                <a:solidFill>
                  <a:srgbClr val="339933"/>
                </a:solidFill>
                <a:latin typeface="Arial" charset="0"/>
              </a:rPr>
              <a:t>6,784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50K</a:t>
            </a:r>
            <a:r>
              <a:rPr lang="en-US" sz="4000" b="1" baseline="0" dirty="0" smtClean="0">
                <a:latin typeface="Arial" charset="0"/>
              </a:rPr>
              <a:t> animals.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  <a:cs typeface="Arial" pitchFamily="34" charset="0"/>
              </a:rPr>
              <a:t>Causative mutation test results were also imputed for the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  <a:cs typeface="Arial" pitchFamily="34" charset="0"/>
              </a:rPr>
              <a:t>HO</a:t>
            </a:r>
            <a:r>
              <a:rPr lang="en-US" sz="4000" b="1" baseline="0" dirty="0" smtClean="0">
                <a:latin typeface="Arial" charset="0"/>
                <a:cs typeface="Arial" pitchFamily="34" charset="0"/>
              </a:rPr>
              <a:t> known recessives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  <a:cs typeface="Arial" pitchFamily="34" charset="0"/>
              </a:rPr>
              <a:t>CVM</a:t>
            </a:r>
            <a:r>
              <a:rPr lang="en-US" sz="4000" b="1" baseline="0" dirty="0" smtClean="0">
                <a:latin typeface="Arial" charset="0"/>
                <a:cs typeface="Arial" pitchFamily="34" charset="0"/>
              </a:rPr>
              <a:t>,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  <a:cs typeface="Arial" pitchFamily="34" charset="0"/>
              </a:rPr>
              <a:t>BLAD</a:t>
            </a:r>
            <a:r>
              <a:rPr lang="en-US" sz="4000" b="1" baseline="0" dirty="0" smtClean="0">
                <a:latin typeface="Arial" charset="0"/>
                <a:cs typeface="Arial" pitchFamily="34" charset="0"/>
              </a:rPr>
              <a:t> and 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  <a:cs typeface="Arial" pitchFamily="34" charset="0"/>
              </a:rPr>
              <a:t>DUMPS</a:t>
            </a:r>
            <a:r>
              <a:rPr lang="en-US" sz="4000" b="1" baseline="0" dirty="0" smtClean="0">
                <a:latin typeface="Arial" charset="0"/>
                <a:cs typeface="Arial" pitchFamily="34" charset="0"/>
              </a:rPr>
              <a:t>; 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84,713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 83,694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92,234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tests were imputed respectively.</a:t>
            </a:r>
            <a:endParaRPr lang="en-US" sz="4000" b="1" baseline="0" dirty="0" smtClean="0">
              <a:latin typeface="Arial" charset="0"/>
              <a:cs typeface="Arial" pitchFamily="34" charset="0"/>
            </a:endParaRP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New carrier animals were discovered through imputation; 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2,176 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CVM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332 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BLAD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DUMPS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000" y="7162800"/>
            <a:ext cx="12039600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Large numbers of genotyped animals and affordable DNA sequencing now allow rapid discovery of new recessive defects.</a:t>
            </a:r>
          </a:p>
          <a:p>
            <a:pPr marL="333375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Breeders can use </a:t>
            </a:r>
            <a:r>
              <a:rPr lang="en-US" sz="4000" b="1" baseline="0" dirty="0" err="1" smtClean="0">
                <a:latin typeface="Arial" charset="0"/>
              </a:rPr>
              <a:t>haplotype</a:t>
            </a:r>
            <a:r>
              <a:rPr lang="en-US" sz="4000" b="1" baseline="0" dirty="0" smtClean="0">
                <a:latin typeface="Arial" charset="0"/>
              </a:rPr>
              <a:t> tests or gene tests in selection and mating programs.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808"/>
          <p:cNvSpPr txBox="1">
            <a:spLocks noChangeArrowheads="1"/>
          </p:cNvSpPr>
          <p:nvPr/>
        </p:nvSpPr>
        <p:spPr bwMode="auto">
          <a:xfrm>
            <a:off x="26517600" y="21182995"/>
            <a:ext cx="11887200" cy="8992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JH1 fine mapped to 0.8 Mb suspect region.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Founder bull (</a:t>
            </a:r>
            <a:r>
              <a:rPr lang="en-US" sz="4000" b="1" baseline="0" dirty="0" smtClean="0">
                <a:solidFill>
                  <a:srgbClr val="0000FF"/>
                </a:solidFill>
                <a:latin typeface="Arial" charset="0"/>
              </a:rPr>
              <a:t>Soldier</a:t>
            </a:r>
            <a:r>
              <a:rPr lang="en-US" sz="4000" b="1" baseline="0" dirty="0" smtClean="0">
                <a:latin typeface="Arial" charset="0"/>
              </a:rPr>
              <a:t>) and 10 other carriers sequenced at 30X coverage by BFGL with funding from American Jersey Cattle Association.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15 candidate SNPs found but only 1 </a:t>
            </a:r>
            <a:r>
              <a:rPr lang="en-US" sz="4000" b="1" baseline="0" dirty="0" err="1" smtClean="0">
                <a:latin typeface="Arial" charset="0"/>
              </a:rPr>
              <a:t>exonic</a:t>
            </a:r>
            <a:r>
              <a:rPr lang="en-US" sz="4000" b="1" baseline="0" dirty="0" smtClean="0">
                <a:latin typeface="Arial" charset="0"/>
              </a:rPr>
              <a:t>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Causative mutation (</a:t>
            </a:r>
            <a:r>
              <a:rPr lang="en-US" sz="4000" b="1" baseline="0" dirty="0" err="1" smtClean="0">
                <a:latin typeface="Arial" charset="0"/>
              </a:rPr>
              <a:t>stopgain</a:t>
            </a:r>
            <a:r>
              <a:rPr lang="en-US" sz="4000" b="1" baseline="0" dirty="0" smtClean="0">
                <a:latin typeface="Arial" charset="0"/>
              </a:rPr>
              <a:t>) was found in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CWC15</a:t>
            </a:r>
            <a:r>
              <a:rPr lang="en-US" sz="4000" b="1" baseline="0" dirty="0" smtClean="0">
                <a:latin typeface="Arial" charset="0"/>
              </a:rPr>
              <a:t> gene.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758 animals, including 486 JH1 carriers, were selected for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CWC15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validation genotyping.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Tx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Concordance was </a:t>
            </a:r>
            <a:r>
              <a:rPr lang="en-US" sz="4000" b="1" baseline="0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99.3%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between JH1 carrier status and </a:t>
            </a:r>
            <a:r>
              <a:rPr lang="en-US" sz="4000" b="1" baseline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CWC15</a:t>
            </a:r>
            <a:r>
              <a:rPr lang="en-US" sz="4000" b="1" baseline="0" dirty="0" smtClean="0">
                <a:latin typeface="Arial" pitchFamily="34" charset="0"/>
                <a:cs typeface="Arial" pitchFamily="34" charset="0"/>
              </a:rPr>
              <a:t> mutation carrier status.</a:t>
            </a:r>
          </a:p>
        </p:txBody>
      </p:sp>
      <p:sp>
        <p:nvSpPr>
          <p:cNvPr id="64" name="Text Box 232"/>
          <p:cNvSpPr txBox="1">
            <a:spLocks noChangeArrowheads="1"/>
          </p:cNvSpPr>
          <p:nvPr/>
        </p:nvSpPr>
        <p:spPr bwMode="auto">
          <a:xfrm>
            <a:off x="26670000" y="30759737"/>
            <a:ext cx="1181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HH2, HH3, BH1 Sequencing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487400" y="34580423"/>
            <a:ext cx="124968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These methods  were automated to update the suspect region and report </a:t>
            </a:r>
            <a:r>
              <a:rPr lang="en-US" sz="4000" b="1" baseline="0" dirty="0" err="1" smtClean="0">
                <a:latin typeface="Arial" charset="0"/>
              </a:rPr>
              <a:t>haplotypes</a:t>
            </a:r>
            <a:r>
              <a:rPr lang="en-US" sz="4000" b="1" baseline="0" dirty="0" smtClean="0">
                <a:latin typeface="Arial" charset="0"/>
              </a:rPr>
              <a:t> monthly.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Breeders receive official </a:t>
            </a:r>
            <a:r>
              <a:rPr lang="en-US" sz="4000" b="1" baseline="0" dirty="0" err="1" smtClean="0">
                <a:latin typeface="Arial" charset="0"/>
              </a:rPr>
              <a:t>haplotype</a:t>
            </a:r>
            <a:r>
              <a:rPr lang="en-US" sz="4000" b="1" baseline="0" dirty="0" smtClean="0">
                <a:latin typeface="Arial" charset="0"/>
              </a:rPr>
              <a:t> status for all genotyped animals (3K are unofficial).</a:t>
            </a:r>
          </a:p>
          <a:p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26441400" y="32114569"/>
            <a:ext cx="12496800" cy="5375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Sequenced </a:t>
            </a:r>
            <a:r>
              <a:rPr lang="en-US" sz="4000" b="1" baseline="0" dirty="0" err="1" smtClean="0">
                <a:latin typeface="Arial" charset="0"/>
              </a:rPr>
              <a:t>exome</a:t>
            </a:r>
            <a:r>
              <a:rPr lang="en-US" sz="4000" b="1" baseline="0" dirty="0" smtClean="0">
                <a:latin typeface="Arial" charset="0"/>
              </a:rPr>
              <a:t> (expressed DNA) for 8 carriers of each defect.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Causative mutations are not obvious yet.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BH1 includes 2 consecutive SNPs that never become homozygous. Some genomic evaluations may exclude these because of Hardy-Weinberg edits, but could indicate location of defect.</a:t>
            </a:r>
          </a:p>
        </p:txBody>
      </p:sp>
      <p:sp>
        <p:nvSpPr>
          <p:cNvPr id="60" name="Text Box 8"/>
          <p:cNvSpPr txBox="1">
            <a:spLocks noChangeArrowheads="1"/>
          </p:cNvSpPr>
          <p:nvPr/>
        </p:nvSpPr>
        <p:spPr bwMode="auto">
          <a:xfrm>
            <a:off x="39471600" y="33502937"/>
            <a:ext cx="10972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baseline="0" dirty="0" smtClean="0">
                <a:solidFill>
                  <a:schemeClr val="accent2"/>
                </a:solidFill>
                <a:latin typeface="Arial" charset="0"/>
              </a:rPr>
              <a:t>Acknowledgments</a:t>
            </a:r>
            <a:endParaRPr lang="en-US" sz="6000" b="1" baseline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709600" y="34732823"/>
            <a:ext cx="120396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Sequencing and analysis of HH1 conducted by H. Lewin, D. Larkin,  A. Beavers, M. McClure, and </a:t>
            </a:r>
            <a:r>
              <a:rPr lang="en-US" sz="4000" b="1" baseline="0" dirty="0" err="1" smtClean="0">
                <a:latin typeface="Arial" charset="0"/>
              </a:rPr>
              <a:t>Geneseek</a:t>
            </a:r>
            <a:r>
              <a:rPr lang="en-US" sz="4000" b="1" baseline="0" dirty="0" smtClean="0">
                <a:latin typeface="Arial" charset="0"/>
              </a:rPr>
              <a:t>. </a:t>
            </a:r>
          </a:p>
          <a:p>
            <a:pPr marL="790575" lvl="1" indent="-333375" defTabSz="457200" eaLnBrk="0" hangingPunct="0">
              <a:spcBef>
                <a:spcPts val="1400"/>
              </a:spcBef>
              <a:buClr>
                <a:srgbClr val="339933"/>
              </a:buClr>
              <a:buSzPct val="130000"/>
              <a:buFont typeface="Arial" pitchFamily="34" charset="0"/>
              <a:buChar char="•"/>
              <a:tabLst>
                <a:tab pos="454025" algn="l"/>
                <a:tab pos="1066800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6096000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4000" b="1" baseline="0" dirty="0" smtClean="0">
                <a:latin typeface="Arial" charset="0"/>
              </a:rPr>
              <a:t>Fertility analyses conducted by J. Hutchison.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plposter">
  <a:themeElements>
    <a:clrScheme name="aiplpost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iplposter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iplpos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plpos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13786</TotalTime>
  <Words>886</Words>
  <Application>Microsoft Office PowerPoint</Application>
  <PresentationFormat>Custom</PresentationFormat>
  <Paragraphs>154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aiplposter</vt:lpstr>
      <vt:lpstr>Slide 1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Sanders</dc:creator>
  <cp:lastModifiedBy>paul vanraden</cp:lastModifiedBy>
  <cp:revision>332</cp:revision>
  <dcterms:created xsi:type="dcterms:W3CDTF">2006-02-01T16:37:44Z</dcterms:created>
  <dcterms:modified xsi:type="dcterms:W3CDTF">2012-07-12T17:32:06Z</dcterms:modified>
</cp:coreProperties>
</file>