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</p:sldIdLst>
  <p:sldSz cx="9144000" cy="6858000" type="screen4x3"/>
  <p:notesSz cx="7019925" cy="9305925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FF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9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19925" cy="93059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019925" cy="93059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72F8D65A-BC02-4460-B285-1ECDE5B191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117058-772F-4721-9998-21CF20A7230D}" type="slidenum">
              <a:rPr lang="en-US"/>
              <a:pPr/>
              <a:t>1</a:t>
            </a:fld>
            <a:endParaRPr lang="en-US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B5A6548-D05F-4F32-A73E-90C8A64F6508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505862B-AAA8-419E-BD7E-E202392848C1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1C7CC23-7A10-44B4-8F5B-0A8E79BC1219}" type="slidenum">
              <a:rPr lang="en-US" sz="2400">
                <a:solidFill>
                  <a:srgbClr val="FFFFFF"/>
                </a:solidFill>
              </a:rPr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2532" name="Rectangle 4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6625" y="4421188"/>
            <a:ext cx="5145088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latin typeface="Arial" charset="0"/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C65BDC-F03D-487C-95AF-BC9AA24B1EF6}" type="slidenum">
              <a:rPr lang="en-US"/>
              <a:pPr/>
              <a:t>10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EE75374-19F9-4283-B387-04D014BBBEA6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DBAB0A7-29C9-4F5D-AF48-706C89AE820D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C4C38E-D632-45BD-A01B-C888C0FC80DB}" type="slidenum">
              <a:rPr lang="en-US"/>
              <a:pPr/>
              <a:t>11</a:t>
            </a:fld>
            <a:endParaRPr lang="en-US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9044C3A-8884-4517-B15F-D4910938B0FD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813F762-AE50-4979-9A88-647355CA412A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29435E-5AA6-471B-8FB8-4C4B2C22EE8F}" type="slidenum">
              <a:rPr lang="en-US"/>
              <a:pPr/>
              <a:t>12</a:t>
            </a:fld>
            <a:endParaRPr lang="en-US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1F2B6AF-2B84-46DC-9170-96C03ED31077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C131AD8-7E1E-429C-8F39-C7D3693624D9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71A033-AFF1-48A4-9619-2209FCE43287}" type="slidenum">
              <a:rPr lang="en-US"/>
              <a:pPr/>
              <a:t>13</a:t>
            </a:fld>
            <a:endParaRPr lang="en-US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B130AB7-6AF8-428D-9C2E-AED810D8B3E2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D6891A3-291C-4C5C-91C8-0A898024D1C7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C65BDC-F03D-487C-95AF-BC9AA24B1EF6}" type="slidenum">
              <a:rPr lang="en-US"/>
              <a:pPr/>
              <a:t>14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EE75374-19F9-4283-B387-04D014BBBEA6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DBAB0A7-29C9-4F5D-AF48-706C89AE820D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1491EF-BECD-490F-94BE-C7504E8815F0}" type="slidenum">
              <a:rPr lang="en-US"/>
              <a:pPr/>
              <a:t>15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9436A1E-2DBF-446E-9381-FBF3BC2F0DD4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9AE4A86-7FE2-443C-8C68-9637341E3852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5033AC-0A4A-413C-8CBA-B0AFF861685B}" type="slidenum">
              <a:rPr lang="en-US"/>
              <a:pPr/>
              <a:t>16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E4F4DA3-DE23-4DC7-81F3-C56D3CFDEE0E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31E5A32-0060-4758-B691-FF523D372BA9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3D8506-A000-4230-9FA8-C401120D0F45}" type="slidenum">
              <a:rPr lang="en-US"/>
              <a:pPr/>
              <a:t>17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D3813A9-1AB4-4502-9E0D-78D26E5E832F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C919BE0-64F7-42AC-96BD-0BE475191F3E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789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F2E2B9-9CB4-40EF-9B66-3B1DD73822FD}" type="slidenum">
              <a:rPr lang="en-US"/>
              <a:pPr/>
              <a:t>18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937BC6D-F8E8-4307-8EBD-AC41273711DC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D7FD5A-C2DD-46D6-9A68-61B71FD5F947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993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D6A1D7-9D6B-45B3-B03F-DEE7BB169688}" type="slidenum">
              <a:rPr lang="en-US"/>
              <a:pPr/>
              <a:t>19</a:t>
            </a:fld>
            <a:endParaRPr 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65F83A5-7ABA-408E-A7D2-FC410E0B82B1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19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3B185FB-AB1E-4589-925E-C20575CF48FB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19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891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B82D78-72CA-4280-BF88-9B494D290322}" type="slidenum">
              <a:rPr lang="en-US"/>
              <a:pPr/>
              <a:t>2</a:t>
            </a:fld>
            <a:endParaRPr lang="en-US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018535E-751A-41F6-88D1-9C22E6D1F4CD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E55A56F-54AE-4FBD-A708-A85679E2043A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3AFE92-F3AD-43D7-9CDC-79C3FBC5CD8E}" type="slidenum">
              <a:rPr lang="en-US"/>
              <a:pPr/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7D30B2E-4F6E-482C-8D69-40A9D77DC140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9F8C57C-3639-4C42-A70F-6C223FEFE3F9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70132E-783D-41C4-A213-FCF19DEE7D84}" type="slidenum">
              <a:rPr lang="en-US"/>
              <a:pPr/>
              <a:t>4</a:t>
            </a:fld>
            <a:endParaRPr lang="en-US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2C2A1DC-7AF6-4309-B95E-D314A496F774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18F7D5F-0AE8-4F21-9F0D-64616EA816E6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E53FFB-EF7B-41EA-BB75-83E6EF729773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DDBD30A-D98C-4D74-9CFB-9DDA40704869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CECCFBF-351A-48AB-A8E0-3C9DE132D59D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2CF7DC-FA6F-491B-90D4-F71EA1D4751E}" type="slidenum">
              <a:rPr lang="en-US"/>
              <a:pPr/>
              <a:t>6</a:t>
            </a:fld>
            <a:endParaRPr lang="en-US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CF1D01D-4B07-4341-BEE2-AF0584707F6C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EEC80CF-4431-4020-B6B8-859443C710F3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338D09-E3A3-4EA3-BEE2-3EE07727F1F9}" type="slidenum">
              <a:rPr lang="en-US"/>
              <a:pPr/>
              <a:t>7</a:t>
            </a:fld>
            <a:endParaRPr lang="en-US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CA773AA-42C2-48D1-8EE5-4733E9F2BEAE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DD952EF-C916-4D93-BBA8-A0BDC026AFFF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5C4E0D-4654-45E2-9200-2621B2347965}" type="slidenum">
              <a:rPr lang="en-US"/>
              <a:pPr/>
              <a:t>8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69FCD50-D200-40D7-9D2D-ABA84846342E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6637AB2-A212-400D-AA5D-C2A4737732FE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969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D095FC-B11B-4906-A543-5A47719FC2F9}" type="slidenum">
              <a:rPr lang="en-US"/>
              <a:pPr/>
              <a:t>9</a:t>
            </a:fld>
            <a:endParaRPr lang="en-US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30E8529-4646-47A6-B082-CF664E5C7C4B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3C3E3E3-C93B-4ECE-BEE1-EC14499119EC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52963" cy="34893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19600"/>
            <a:ext cx="5614988" cy="41878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700" y="812800"/>
            <a:ext cx="2009775" cy="5195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12800"/>
            <a:ext cx="5880100" cy="5195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76638" cy="448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3578225" cy="448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7038" y="98425"/>
            <a:ext cx="2206625" cy="5986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98425"/>
            <a:ext cx="6472238" cy="5986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3944938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538" y="1604963"/>
            <a:ext cx="3944937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700B8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762000" y="3200400"/>
            <a:ext cx="7924800" cy="2651125"/>
          </a:xfrm>
          <a:custGeom>
            <a:avLst/>
            <a:gdLst>
              <a:gd name="T0" fmla="*/ 7924800 w 7924800"/>
              <a:gd name="T1" fmla="*/ 1325563 h 3278188"/>
              <a:gd name="T2" fmla="*/ 3962400 w 7924800"/>
              <a:gd name="T3" fmla="*/ 2651125 h 3278188"/>
              <a:gd name="T4" fmla="*/ 0 w 7924800"/>
              <a:gd name="T5" fmla="*/ 1325563 h 3278188"/>
              <a:gd name="T6" fmla="*/ 3962400 w 7924800"/>
              <a:gd name="T7" fmla="*/ 0 h 3278188"/>
              <a:gd name="T8" fmla="*/ 0 w 7924800"/>
              <a:gd name="T9" fmla="*/ 0 h 3278188"/>
              <a:gd name="T10" fmla="*/ 7924800 w 7924800"/>
              <a:gd name="T11" fmla="*/ 3278188 h 3278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7924800" h="3278188">
                <a:moveTo>
                  <a:pt x="0" y="0"/>
                </a:moveTo>
                <a:lnTo>
                  <a:pt x="22013" y="0"/>
                </a:lnTo>
                <a:lnTo>
                  <a:pt x="22013" y="9109"/>
                </a:lnTo>
                <a:lnTo>
                  <a:pt x="0" y="910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John B. Cole,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1,*</a:t>
            </a: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, K. F. Stock,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2</a:t>
            </a: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 J. Pryce,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3</a:t>
            </a: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 A. Bradley,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4</a:t>
            </a: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 N. Gengler,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5</a:t>
            </a: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L. Andrews,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6</a:t>
            </a:r>
            <a:r>
              <a:rPr lang="en-US" sz="2000" b="1">
                <a:solidFill>
                  <a:srgbClr val="FFFFFF"/>
                </a:solidFill>
                <a:latin typeface="Trebuchet MS" charset="0"/>
              </a:rPr>
              <a:t> and C. Egger-Danner</a:t>
            </a:r>
            <a:r>
              <a:rPr lang="en-US" sz="2000" b="1" baseline="33000">
                <a:solidFill>
                  <a:srgbClr val="FFFFFF"/>
                </a:solidFill>
                <a:latin typeface="Trebuchet MS" charset="0"/>
              </a:rPr>
              <a:t>7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>
              <a:solidFill>
                <a:srgbClr val="66CCFF"/>
              </a:solidFill>
              <a:latin typeface="Trebuchet M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</a:rPr>
              <a:t>1 Animal Improvement Programs Laboratory, Agricultural Research Service, USDA, Beltsville, MD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</a:rPr>
              <a:t>2 Vereinigte Informationssysteme Tierhaltung w.V. (vit), Verden, Germany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  <a:cs typeface="Arial" charset="0"/>
              </a:rPr>
              <a:t>3 Department of Primary Industries, Victorian AgriBiosciences Centre, Bundoora / Victoria, Australia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  <a:cs typeface="Arial" charset="0"/>
              </a:rPr>
              <a:t>4 Quality Milk Management Services Ltd, Westbury-sub-Mendip, Wells / Somerset, United Kingdom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</a:rPr>
              <a:t>5 University of Liège, Gembloux Agro-Bio Tech (GxABT), Animal Science, Gembloux, Belgium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  <a:cs typeface="Arial" charset="0"/>
              </a:rPr>
              <a:t>6 Holstein UK, Rickmansworth / Herts, UK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>
                <a:solidFill>
                  <a:srgbClr val="66CCFF"/>
                </a:solidFill>
                <a:latin typeface="Trebuchet MS" charset="0"/>
                <a:cs typeface="Arial" charset="0"/>
              </a:rPr>
              <a:t>7 ZuchtData EDV-Dienstleistungen GmbH, Vienna, Austria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>
              <a:solidFill>
                <a:srgbClr val="66CCFF"/>
              </a:solidFill>
              <a:latin typeface="Trebuchet MS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00"/>
                </a:solidFill>
                <a:latin typeface="Trebuchet MS" charset="0"/>
              </a:rPr>
              <a:t>john.cole@ars.usda.gov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 l="5954" t="7382" r="5954" b="7382"/>
          <a:stretch>
            <a:fillRect/>
          </a:stretch>
        </p:blipFill>
        <p:spPr bwMode="auto">
          <a:xfrm>
            <a:off x="8324850" y="6208713"/>
            <a:ext cx="722313" cy="56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64463" cy="1184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042275" cy="4403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12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2973388"/>
            <a:ext cx="9144000" cy="1587"/>
          </a:xfrm>
          <a:prstGeom prst="line">
            <a:avLst/>
          </a:prstGeom>
          <a:noFill/>
          <a:ln w="27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15213" y="6210300"/>
            <a:ext cx="811212" cy="565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66CCFF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700B8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6675" y="6619875"/>
            <a:ext cx="7400925" cy="152400"/>
          </a:xfrm>
          <a:custGeom>
            <a:avLst/>
            <a:gdLst>
              <a:gd name="T0" fmla="*/ 7400925 w 7400925"/>
              <a:gd name="T1" fmla="*/ 76200 h 152400"/>
              <a:gd name="T2" fmla="*/ 3700463 w 7400925"/>
              <a:gd name="T3" fmla="*/ 152400 h 152400"/>
              <a:gd name="T4" fmla="*/ 0 w 7400925"/>
              <a:gd name="T5" fmla="*/ 76200 h 152400"/>
              <a:gd name="T6" fmla="*/ 3700463 w 7400925"/>
              <a:gd name="T7" fmla="*/ 0 h 152400"/>
              <a:gd name="T8" fmla="*/ 0 w 7400925"/>
              <a:gd name="T9" fmla="*/ 0 h 152400"/>
              <a:gd name="T10" fmla="*/ 7400925 w 7400925"/>
              <a:gd name="T11" fmla="*/ 152400 h 15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7400925" h="152400">
                <a:moveTo>
                  <a:pt x="0" y="0"/>
                </a:moveTo>
                <a:lnTo>
                  <a:pt x="20558" y="0"/>
                </a:lnTo>
                <a:lnTo>
                  <a:pt x="20558" y="426"/>
                </a:lnTo>
                <a:lnTo>
                  <a:pt x="0" y="42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b="1">
                <a:solidFill>
                  <a:srgbClr val="66CCFF"/>
                </a:solidFill>
                <a:latin typeface="Trebuchet MS" charset="0"/>
              </a:rPr>
              <a:t>2012 ADSA-AMPA-ASAS-CSAS-WSASAS Joint Annual Meeting, Phoenix, AZ, July 17, 2012 (</a:t>
            </a:r>
            <a:fld id="{49864EA1-7AF1-470D-AF3D-F40292B8EAB9}" type="slidenum">
              <a:rPr lang="en-US" sz="1000" b="1">
                <a:solidFill>
                  <a:srgbClr val="66CCFF"/>
                </a:solidFill>
                <a:latin typeface="Trebuchet MS" charset="0"/>
              </a:rPr>
              <a:pPr>
                <a:lnSpc>
                  <a:spcPct val="100000"/>
                </a:lnSpc>
                <a:spcBef>
                  <a:spcPts val="625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000" b="1">
                <a:solidFill>
                  <a:srgbClr val="66CCFF"/>
                </a:solidFill>
                <a:latin typeface="Trebuchet MS" charset="0"/>
              </a:rPr>
              <a:t>)</a:t>
            </a: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8766175" y="6615113"/>
            <a:ext cx="261938" cy="152400"/>
          </a:xfrm>
          <a:custGeom>
            <a:avLst/>
            <a:gdLst>
              <a:gd name="T0" fmla="*/ 261938 w 261938"/>
              <a:gd name="T1" fmla="*/ 76200 h 152400"/>
              <a:gd name="T2" fmla="*/ 130969 w 261938"/>
              <a:gd name="T3" fmla="*/ 152400 h 152400"/>
              <a:gd name="T4" fmla="*/ 0 w 261938"/>
              <a:gd name="T5" fmla="*/ 76200 h 152400"/>
              <a:gd name="T6" fmla="*/ 130969 w 261938"/>
              <a:gd name="T7" fmla="*/ 0 h 152400"/>
              <a:gd name="T8" fmla="*/ 0 w 261938"/>
              <a:gd name="T9" fmla="*/ 0 h 152400"/>
              <a:gd name="T10" fmla="*/ 261938 w 261938"/>
              <a:gd name="T11" fmla="*/ 152400 h 15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61938" h="152400">
                <a:moveTo>
                  <a:pt x="0" y="0"/>
                </a:moveTo>
                <a:lnTo>
                  <a:pt x="728" y="0"/>
                </a:lnTo>
                <a:lnTo>
                  <a:pt x="728" y="423"/>
                </a:lnTo>
                <a:lnTo>
                  <a:pt x="0" y="42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b="1">
                <a:solidFill>
                  <a:srgbClr val="66CCFF"/>
                </a:solidFill>
                <a:latin typeface="Trebuchet MS" charset="0"/>
              </a:rPr>
              <a:t>Cole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98425"/>
            <a:ext cx="8831263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07263" cy="4484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 Click to edit the outline text format</a:t>
            </a:r>
          </a:p>
          <a:p>
            <a:pPr lvl="1"/>
            <a:r>
              <a:rPr lang="en-GB" dirty="0" smtClean="0"/>
              <a:t> Second Outline Level</a:t>
            </a:r>
          </a:p>
          <a:p>
            <a:pPr lvl="2"/>
            <a:r>
              <a:rPr lang="en-GB" dirty="0" smtClean="0"/>
              <a:t> Third Outline Level</a:t>
            </a:r>
          </a:p>
          <a:p>
            <a:pPr lvl="3"/>
            <a:r>
              <a:rPr lang="en-GB" dirty="0" smtClean="0"/>
              <a:t> Fourth Outline Level</a:t>
            </a:r>
          </a:p>
          <a:p>
            <a:pPr lvl="4"/>
            <a:r>
              <a:rPr lang="en-GB" dirty="0" smtClean="0"/>
              <a:t> Fifth Outline Level</a:t>
            </a:r>
          </a:p>
          <a:p>
            <a:pPr lvl="4"/>
            <a:r>
              <a:rPr lang="en-GB" dirty="0" smtClean="0"/>
              <a:t> Sixth Outline Level</a:t>
            </a:r>
          </a:p>
          <a:p>
            <a:pPr lvl="4"/>
            <a:r>
              <a:rPr lang="en-GB" dirty="0" smtClean="0"/>
              <a:t> Seventh Outline Level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-14288" y="871538"/>
            <a:ext cx="9144001" cy="1587"/>
          </a:xfrm>
          <a:prstGeom prst="line">
            <a:avLst/>
          </a:prstGeom>
          <a:noFill/>
          <a:ln w="27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66CCFF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66CC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09588" y="236538"/>
            <a:ext cx="8504237" cy="253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b="1">
                <a:solidFill>
                  <a:srgbClr val="FFFF00"/>
                </a:solidFill>
                <a:latin typeface="Trebuchet MS" charset="0"/>
                <a:cs typeface="Arial" charset="0"/>
              </a:rPr>
              <a:t>An international overview of the recording and use of functional traits in dairy breeding and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rgbClr val="FFFF00"/>
                </a:solidFill>
                <a:latin typeface="Trebuchet MS" charset="0"/>
              </a:rPr>
              <a:t>What new traits are being studied?</a:t>
            </a:r>
            <a:endParaRPr lang="en-GB" sz="3600" b="1" dirty="0">
              <a:solidFill>
                <a:srgbClr val="FFFF00"/>
              </a:solidFill>
              <a:latin typeface="Trebuchet MS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952" y="1676400"/>
            <a:ext cx="8686800" cy="374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Where do the data come from?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4638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4638" algn="l"/>
                <a:tab pos="731838" algn="l"/>
                <a:tab pos="1189038" algn="l"/>
                <a:tab pos="1646238" algn="l"/>
                <a:tab pos="2103438" algn="l"/>
                <a:tab pos="2560638" algn="l"/>
                <a:tab pos="3017838" algn="l"/>
                <a:tab pos="3475038" algn="l"/>
                <a:tab pos="3932238" algn="l"/>
                <a:tab pos="4389438" algn="l"/>
                <a:tab pos="4846638" algn="l"/>
                <a:tab pos="5303838" algn="l"/>
                <a:tab pos="5761038" algn="l"/>
                <a:tab pos="6218238" algn="l"/>
                <a:tab pos="6675438" algn="l"/>
                <a:tab pos="7132638" algn="l"/>
                <a:tab pos="7589838" algn="l"/>
                <a:tab pos="8047038" algn="l"/>
                <a:tab pos="8504238" algn="l"/>
                <a:tab pos="8961438" algn="l"/>
                <a:tab pos="9418638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&gt;2/3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of countries use multiple sources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27238"/>
            <a:ext cx="8229600" cy="433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Who collects the data?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2/3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of respondents use multiple groups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03438"/>
            <a:ext cx="82296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How are the data recorded?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&gt;2/3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of respondents use multiple methods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97088"/>
            <a:ext cx="8229600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What are the data used for?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23950"/>
            <a:ext cx="8229600" cy="4608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Concerns of data providers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62075"/>
            <a:ext cx="8229600" cy="413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Survey conclusions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Functional traits are important</a:t>
            </a:r>
          </a:p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Lots of research underway</a:t>
            </a:r>
          </a:p>
          <a:p>
            <a:pPr lvl="1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429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24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countries planning health analyses</a:t>
            </a:r>
          </a:p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People want to exchange knowledge</a:t>
            </a:r>
          </a:p>
          <a:p>
            <a:pPr marL="730250" lvl="1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Lots of 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interest 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in workshops</a:t>
            </a:r>
          </a:p>
          <a:p>
            <a:pPr marL="730250" lvl="1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Some interest in new guidelines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Current FTWG activities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“Recording, Evaluation and Genetic Improvement of </a:t>
            </a: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Health Traits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”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Accepted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by the ICAR General Assembly 38th ICAR Biennial Session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Included in the 2012 ICAR Guidelines</a:t>
            </a:r>
          </a:p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“Recording, Evaluation and Genetic Improvement of </a:t>
            </a: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Female Fertility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”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Under development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Thanks to our participants!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74638" y="1184275"/>
            <a:ext cx="8412162" cy="529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indent="1588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Argentina, Australia, Austria, Belgium, Canada, Chile, Croatia, Czech Republic, Denmark, Estonia, Finland, France, Germany, Greece, Hungary, Ireland, Island of Jersey, Korea, 						Lithuania, The                     	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	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				Netherlands, Norway, 						Poland, Portugal,                 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	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					Romania, Slovenia, South                                      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						Africa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, United States, 						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Uzbekistan</a:t>
            </a:r>
            <a:endParaRPr lang="en-GB" sz="2800" b="1" dirty="0">
              <a:solidFill>
                <a:srgbClr val="FFFFFF"/>
              </a:solidFill>
              <a:latin typeface="Trebuchet MS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988" y="3108325"/>
            <a:ext cx="3341687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It's not too late to respond!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Submissions accepted through </a:t>
            </a:r>
            <a:r>
              <a:rPr lang="en-GB" sz="3200" b="1" dirty="0">
                <a:solidFill>
                  <a:srgbClr val="FFFF00"/>
                </a:solidFill>
                <a:latin typeface="Trebuchet MS" charset="0"/>
              </a:rPr>
              <a:t>30 September, 2012</a:t>
            </a:r>
          </a:p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Download PDF from FTWG website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http://www.icar.org/pages/working_groups/wg_functional_traits.htm</a:t>
            </a:r>
          </a:p>
          <a:p>
            <a:pPr marL="273050" indent="-273050">
              <a:lnSpc>
                <a:spcPct val="100000"/>
              </a:lnSpc>
              <a:spcAft>
                <a:spcPts val="1425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Complete form and return by e-mail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icar@icar.org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Recording and use of functional traits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Growing emphasis on functional traits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No direct economic value, but economically important because they impact other traits</a:t>
            </a:r>
          </a:p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Challenges with functional traits 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Inconsistent trait definitions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Limited knowledge of international activities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5" name="Group 1"/>
          <p:cNvGraphicFramePr>
            <a:graphicFrameLocks noGrp="1"/>
          </p:cNvGraphicFramePr>
          <p:nvPr/>
        </p:nvGraphicFramePr>
        <p:xfrm>
          <a:off x="365125" y="1035050"/>
          <a:ext cx="8321675" cy="5459419"/>
        </p:xfrm>
        <a:graphic>
          <a:graphicData uri="http://schemas.openxmlformats.org/drawingml/2006/table">
            <a:tbl>
              <a:tblPr/>
              <a:tblGrid>
                <a:gridCol w="1066800"/>
                <a:gridCol w="658813"/>
                <a:gridCol w="1223962"/>
                <a:gridCol w="658813"/>
                <a:gridCol w="1228725"/>
                <a:gridCol w="658812"/>
                <a:gridCol w="1223963"/>
                <a:gridCol w="939800"/>
                <a:gridCol w="661987"/>
              </a:tblGrid>
              <a:tr h="406400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Trait</a:t>
                      </a:r>
                    </a:p>
                  </a:txBody>
                  <a:tcPr marL="0" marR="0" marT="4536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Relative emphasis on traits in index (%)</a:t>
                      </a:r>
                    </a:p>
                  </a:txBody>
                  <a:tcPr marL="0" marR="0" marT="4536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5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PD$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1971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MFP$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1976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CY$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1984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NM$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1994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NM$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2000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NM$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2003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NM$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2006</a:t>
                      </a:r>
                    </a:p>
                  </a:txBody>
                  <a:tcPr marL="0" marR="27432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NM$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2010</a:t>
                      </a:r>
                    </a:p>
                  </a:txBody>
                  <a:tcPr marL="0" marR="0" marT="9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Milk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52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27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–2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6</a:t>
                      </a:r>
                    </a:p>
                  </a:txBody>
                  <a:tcPr marL="0" marR="411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5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0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0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0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Fat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48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46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45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25</a:t>
                      </a:r>
                    </a:p>
                  </a:txBody>
                  <a:tcPr marL="0" marR="411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21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22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23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19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Protein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27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53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43</a:t>
                      </a:r>
                    </a:p>
                  </a:txBody>
                  <a:tcPr marL="0" marR="411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36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33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23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16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PL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</a:t>
                      </a:r>
                    </a:p>
                  </a:txBody>
                  <a:tcPr marL="0" marR="411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14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11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17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22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SCS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–6</a:t>
                      </a:r>
                    </a:p>
                  </a:txBody>
                  <a:tcPr marL="0" marR="411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–9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–9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–9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–10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UDC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7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7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6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7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FLC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3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BDC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–4</a:t>
                      </a:r>
                    </a:p>
                  </a:txBody>
                  <a:tcPr marL="0" marR="15516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–3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–4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–6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DPR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7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9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11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SCE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–2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27432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1828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DCE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–2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27432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CA$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…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6</a:t>
                      </a:r>
                    </a:p>
                  </a:txBody>
                  <a:tcPr marL="0" marR="42948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1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5</a:t>
                      </a:r>
                    </a:p>
                  </a:txBody>
                  <a:tcPr marL="0" marR="0" marT="453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64" name="Text Box 120"/>
          <p:cNvSpPr txBox="1">
            <a:spLocks noChangeArrowheads="1"/>
          </p:cNvSpPr>
          <p:nvPr/>
        </p:nvSpPr>
        <p:spPr bwMode="auto">
          <a:xfrm>
            <a:off x="152400" y="98425"/>
            <a:ext cx="86264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Increased emphasis on functional traits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Functional traits working group (FTWG)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ICAR working 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group (</a:t>
            </a:r>
            <a:r>
              <a:rPr lang="en-GB" sz="3200" b="1" dirty="0" smtClean="0">
                <a:solidFill>
                  <a:srgbClr val="66FFFF"/>
                </a:solidFill>
                <a:latin typeface="Trebuchet MS" charset="0"/>
              </a:rPr>
              <a:t>authors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)</a:t>
            </a:r>
            <a:endParaRPr lang="en-GB" sz="3200" b="1" dirty="0">
              <a:solidFill>
                <a:srgbClr val="FFFFFF"/>
              </a:solidFill>
              <a:latin typeface="Trebuchet MS" charset="0"/>
            </a:endParaRP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7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members from </a:t>
            </a: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6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countries</a:t>
            </a:r>
          </a:p>
          <a:p>
            <a:pPr marL="273050" indent="-273050">
              <a:lnSpc>
                <a:spcPct val="100000"/>
              </a:lnSpc>
              <a:spcAft>
                <a:spcPts val="1425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Standards and guidelines for functional traits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Recording schemes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Evaluation procedures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Breeding programs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>
                <a:solidFill>
                  <a:srgbClr val="FFFF00"/>
                </a:solidFill>
                <a:latin typeface="Trebuchet MS" charset="0"/>
              </a:rPr>
              <a:t>ICAR FTWG survey – rationale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International experiences with functional traits (</a:t>
            </a: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FT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)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Definitions in participating countries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Strategies to improve functionality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Exchange of information and experiences</a:t>
            </a:r>
          </a:p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Goals for Working Group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Needs of participants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Priorities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ICAR FTWG survey – responses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E-mail to all </a:t>
            </a: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52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 ICAR member countries</a:t>
            </a:r>
          </a:p>
          <a:p>
            <a:pPr marL="273050" indent="-273050">
              <a:lnSpc>
                <a:spcPct val="100000"/>
              </a:lnSpc>
              <a:spcAft>
                <a:spcPts val="1425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27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 countries responded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N = 2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countries without FT programs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N = 25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countries with FT programs</a:t>
            </a:r>
          </a:p>
          <a:p>
            <a:pPr marL="273050" indent="-273050">
              <a:lnSpc>
                <a:spcPct val="100000"/>
              </a:lnSpc>
              <a:spcAft>
                <a:spcPts val="1425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Species breakdown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N = 1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only beef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N = 12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only dairy</a:t>
            </a:r>
          </a:p>
          <a:p>
            <a:pPr marL="730250" lvl="1" indent="-273050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66FFFF"/>
                </a:solidFill>
                <a:latin typeface="Trebuchet MS" charset="0"/>
              </a:rPr>
              <a:t>N = 12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 dairy and beef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 l="4213"/>
          <a:stretch>
            <a:fillRect/>
          </a:stretch>
        </p:blipFill>
        <p:spPr bwMode="auto">
          <a:xfrm>
            <a:off x="6450013" y="4748213"/>
            <a:ext cx="2586037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ICAR FTWG survey – design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977900"/>
            <a:ext cx="8534400" cy="514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1588"/>
              </a:spcBef>
              <a:spcAft>
                <a:spcPts val="14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20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 questions in </a:t>
            </a:r>
            <a:r>
              <a:rPr lang="en-GB" sz="3200" b="1" dirty="0">
                <a:solidFill>
                  <a:srgbClr val="66FFFF"/>
                </a:solidFill>
                <a:latin typeface="Trebuchet MS" charset="0"/>
              </a:rPr>
              <a:t>4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 sections</a:t>
            </a:r>
          </a:p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425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Groups of functional traits</a:t>
            </a:r>
          </a:p>
          <a:p>
            <a:pPr lvl="1" indent="-282575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460375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 Calving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, fertility, longevity, &amp; mobility</a:t>
            </a:r>
          </a:p>
          <a:p>
            <a:pPr lvl="1" indent="-282575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460375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 Indirect 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health traits, e.g., SCC</a:t>
            </a:r>
          </a:p>
          <a:p>
            <a:pPr lvl="1" indent="-282575">
              <a:lnSpc>
                <a:spcPct val="100000"/>
              </a:lnSpc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460375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 Direct 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health traits, e.g., veterinary diagnoses</a:t>
            </a:r>
          </a:p>
          <a:p>
            <a:pPr lvl="1" indent="-282575">
              <a:lnSpc>
                <a:spcPct val="100000"/>
              </a:lnSpc>
              <a:spcBef>
                <a:spcPts val="0"/>
              </a:spcBef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460375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 Others </a:t>
            </a: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traits, e.g., feed intake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I. General role of functional traits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478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573088" y="1439863"/>
          <a:ext cx="8232775" cy="4375150"/>
        </p:xfrm>
        <a:graphic>
          <a:graphicData uri="http://schemas.openxmlformats.org/drawingml/2006/table">
            <a:tbl>
              <a:tblPr/>
              <a:tblGrid>
                <a:gridCol w="2487612"/>
                <a:gridCol w="1927225"/>
                <a:gridCol w="1839913"/>
                <a:gridCol w="1978025"/>
              </a:tblGrid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L="90000" marR="90000" marT="7628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Routine Evaluations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Trait group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Traditional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Genomic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Developing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Calving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18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9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Fertility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9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6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Longevity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17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8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Feet &amp; legs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17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8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7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Indirect health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20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9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Direct health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 7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Other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 5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5587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00"/>
                </a:solidFill>
                <a:latin typeface="Trebuchet MS" charset="0"/>
              </a:rPr>
              <a:t>What traits receive genetic evaluations?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1263"/>
            <a:ext cx="8229600" cy="4435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683</Words>
  <Application>Microsoft Office PowerPoint</Application>
  <PresentationFormat>On-screen Show (4:3)</PresentationFormat>
  <Paragraphs>288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international overview of the recording and use of functional traits in dairy cattle breeding and maangement</dc:title>
  <dc:creator>jana</dc:creator>
  <cp:lastModifiedBy>dnull</cp:lastModifiedBy>
  <cp:revision>68</cp:revision>
  <cp:lastPrinted>1601-01-01T00:00:00Z</cp:lastPrinted>
  <dcterms:created xsi:type="dcterms:W3CDTF">1601-01-01T00:00:00Z</dcterms:created>
  <dcterms:modified xsi:type="dcterms:W3CDTF">2012-07-12T20:33:46Z</dcterms:modified>
</cp:coreProperties>
</file>