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8404800"/>
  <p:notesSz cx="9305925" cy="7019925"/>
  <p:defaultText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8000"/>
    <a:srgbClr val="D73027"/>
    <a:srgbClr val="FC8D59"/>
    <a:srgbClr val="4575B4"/>
    <a:srgbClr val="FEE090"/>
    <a:srgbClr val="91BFDB"/>
    <a:srgbClr val="E0F3F8"/>
    <a:srgbClr val="CCECFF"/>
    <a:srgbClr val="8EB4E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howGuides="1">
      <p:cViewPr varScale="1">
        <p:scale>
          <a:sx n="23" d="100"/>
          <a:sy n="23" d="100"/>
        </p:scale>
        <p:origin x="-1962" y="-11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968376620832838"/>
          <c:y val="3.6176470588235393E-2"/>
          <c:w val="0.82769068045598804"/>
          <c:h val="0.8214839756872484"/>
        </c:manualLayout>
      </c:layout>
      <c:barChart>
        <c:barDir val="col"/>
        <c:grouping val="clustered"/>
        <c:ser>
          <c:idx val="0"/>
          <c:order val="0"/>
          <c:tx>
            <c:strRef>
              <c:f>Sheet1!$B$1</c:f>
              <c:strCache>
                <c:ptCount val="1"/>
                <c:pt idx="0">
                  <c:v>Active</c:v>
                </c:pt>
              </c:strCache>
            </c:strRef>
          </c:tx>
          <c:spPr>
            <a:solidFill>
              <a:srgbClr val="4575B4"/>
            </a:solidFill>
            <a:ln>
              <a:noFill/>
            </a:ln>
          </c:spPr>
          <c:dLbls>
            <c:txPr>
              <a:bodyPr/>
              <a:lstStyle/>
              <a:p>
                <a:pPr>
                  <a:defRPr sz="2000">
                    <a:latin typeface="VAGRounded BT" pitchFamily="34" charset="0"/>
                  </a:defRPr>
                </a:pPr>
                <a:endParaRPr lang="en-US"/>
              </a:p>
            </c:txPr>
            <c:showVal val="1"/>
          </c:dLbls>
          <c:cat>
            <c:numRef>
              <c:f>Sheet1!$A$2:$A$5</c:f>
              <c:numCache>
                <c:formatCode>General</c:formatCode>
                <c:ptCount val="4"/>
                <c:pt idx="0">
                  <c:v>2008</c:v>
                </c:pt>
                <c:pt idx="1">
                  <c:v>2009</c:v>
                </c:pt>
                <c:pt idx="2">
                  <c:v>2010</c:v>
                </c:pt>
                <c:pt idx="3">
                  <c:v>2011</c:v>
                </c:pt>
              </c:numCache>
            </c:numRef>
          </c:cat>
          <c:val>
            <c:numRef>
              <c:f>Sheet1!$B$2:$B$5</c:f>
              <c:numCache>
                <c:formatCode>General</c:formatCode>
                <c:ptCount val="4"/>
                <c:pt idx="0">
                  <c:v>126</c:v>
                </c:pt>
                <c:pt idx="1">
                  <c:v>82</c:v>
                </c:pt>
                <c:pt idx="2">
                  <c:v>82</c:v>
                </c:pt>
                <c:pt idx="3">
                  <c:v>89</c:v>
                </c:pt>
              </c:numCache>
            </c:numRef>
          </c:val>
        </c:ser>
        <c:ser>
          <c:idx val="1"/>
          <c:order val="1"/>
          <c:tx>
            <c:strRef>
              <c:f>Sheet1!$C$1</c:f>
              <c:strCache>
                <c:ptCount val="1"/>
                <c:pt idx="0">
                  <c:v>Genotyped</c:v>
                </c:pt>
              </c:strCache>
            </c:strRef>
          </c:tx>
          <c:spPr>
            <a:solidFill>
              <a:srgbClr val="FC8D59"/>
            </a:solidFill>
            <a:ln>
              <a:noFill/>
            </a:ln>
          </c:spPr>
          <c:dLbls>
            <c:txPr>
              <a:bodyPr/>
              <a:lstStyle/>
              <a:p>
                <a:pPr>
                  <a:defRPr sz="2000">
                    <a:latin typeface="VAGRounded BT" pitchFamily="34" charset="0"/>
                  </a:defRPr>
                </a:pPr>
                <a:endParaRPr lang="en-US"/>
              </a:p>
            </c:txPr>
            <c:showVal val="1"/>
          </c:dLbls>
          <c:cat>
            <c:numRef>
              <c:f>Sheet1!$A$2:$A$5</c:f>
              <c:numCache>
                <c:formatCode>General</c:formatCode>
                <c:ptCount val="4"/>
                <c:pt idx="0">
                  <c:v>2008</c:v>
                </c:pt>
                <c:pt idx="1">
                  <c:v>2009</c:v>
                </c:pt>
                <c:pt idx="2">
                  <c:v>2010</c:v>
                </c:pt>
                <c:pt idx="3">
                  <c:v>2011</c:v>
                </c:pt>
              </c:numCache>
            </c:numRef>
          </c:cat>
          <c:val>
            <c:numRef>
              <c:f>Sheet1!$C$2:$C$5</c:f>
              <c:numCache>
                <c:formatCode>General</c:formatCode>
                <c:ptCount val="4"/>
                <c:pt idx="0">
                  <c:v>0</c:v>
                </c:pt>
                <c:pt idx="1">
                  <c:v>2</c:v>
                </c:pt>
                <c:pt idx="2">
                  <c:v>62</c:v>
                </c:pt>
                <c:pt idx="3">
                  <c:v>187</c:v>
                </c:pt>
              </c:numCache>
            </c:numRef>
          </c:val>
        </c:ser>
        <c:axId val="51078656"/>
        <c:axId val="51080192"/>
      </c:barChart>
      <c:catAx>
        <c:axId val="51078656"/>
        <c:scaling>
          <c:orientation val="minMax"/>
        </c:scaling>
        <c:axPos val="b"/>
        <c:numFmt formatCode="General" sourceLinked="1"/>
        <c:tickLblPos val="nextTo"/>
        <c:txPr>
          <a:bodyPr/>
          <a:lstStyle/>
          <a:p>
            <a:pPr>
              <a:defRPr sz="3200">
                <a:latin typeface="VAGRounded BT" pitchFamily="34" charset="0"/>
              </a:defRPr>
            </a:pPr>
            <a:endParaRPr lang="en-US"/>
          </a:p>
        </c:txPr>
        <c:crossAx val="51080192"/>
        <c:crosses val="autoZero"/>
        <c:auto val="1"/>
        <c:lblAlgn val="ctr"/>
        <c:lblOffset val="100"/>
      </c:catAx>
      <c:valAx>
        <c:axId val="51080192"/>
        <c:scaling>
          <c:orientation val="minMax"/>
        </c:scaling>
        <c:axPos val="l"/>
        <c:majorGridlines/>
        <c:numFmt formatCode="General" sourceLinked="1"/>
        <c:tickLblPos val="nextTo"/>
        <c:spPr>
          <a:ln>
            <a:solidFill>
              <a:schemeClr val="accent1">
                <a:shade val="50000"/>
              </a:schemeClr>
            </a:solidFill>
          </a:ln>
        </c:spPr>
        <c:txPr>
          <a:bodyPr/>
          <a:lstStyle/>
          <a:p>
            <a:pPr>
              <a:defRPr sz="3200">
                <a:latin typeface="VAGRounded BT" pitchFamily="34" charset="0"/>
              </a:defRPr>
            </a:pPr>
            <a:endParaRPr lang="en-US"/>
          </a:p>
        </c:txPr>
        <c:crossAx val="51078656"/>
        <c:crosses val="autoZero"/>
        <c:crossBetween val="between"/>
      </c:valAx>
    </c:plotArea>
    <c:plotVisOnly val="1"/>
    <c:dispBlanksAs val="gap"/>
  </c:chart>
  <c:spPr>
    <a:solidFill>
      <a:schemeClr val="bg1"/>
    </a:solidFill>
  </c:spPr>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8219270231081255"/>
          <c:y val="4.1608527707621461E-2"/>
          <c:w val="0.76811757796009761"/>
          <c:h val="0.77758659265952512"/>
        </c:manualLayout>
      </c:layout>
      <c:scatterChart>
        <c:scatterStyle val="smoothMarker"/>
        <c:ser>
          <c:idx val="0"/>
          <c:order val="0"/>
          <c:tx>
            <c:strRef>
              <c:f>Sheet1!$B$1</c:f>
              <c:strCache>
                <c:ptCount val="1"/>
                <c:pt idx="0">
                  <c:v>Active Holstein</c:v>
                </c:pt>
              </c:strCache>
            </c:strRef>
          </c:tx>
          <c:spPr>
            <a:ln w="152400">
              <a:solidFill>
                <a:srgbClr val="4575B4"/>
              </a:solidFill>
            </a:ln>
          </c:spPr>
          <c:marker>
            <c:symbol val="none"/>
          </c:marker>
          <c:xVal>
            <c:numRef>
              <c:f>Sheet1!$A$2:$A$6</c:f>
              <c:numCache>
                <c:formatCode>General</c:formatCode>
                <c:ptCount val="5"/>
                <c:pt idx="0">
                  <c:v>2006</c:v>
                </c:pt>
                <c:pt idx="1">
                  <c:v>2007</c:v>
                </c:pt>
                <c:pt idx="2">
                  <c:v>2008</c:v>
                </c:pt>
                <c:pt idx="3">
                  <c:v>2009</c:v>
                </c:pt>
                <c:pt idx="4">
                  <c:v>2010</c:v>
                </c:pt>
              </c:numCache>
            </c:numRef>
          </c:xVal>
          <c:yVal>
            <c:numRef>
              <c:f>Sheet1!$B$2:$B$6</c:f>
              <c:numCache>
                <c:formatCode>General</c:formatCode>
                <c:ptCount val="5"/>
                <c:pt idx="0">
                  <c:v>257</c:v>
                </c:pt>
                <c:pt idx="1">
                  <c:v>285</c:v>
                </c:pt>
                <c:pt idx="2">
                  <c:v>290</c:v>
                </c:pt>
                <c:pt idx="3">
                  <c:v>339</c:v>
                </c:pt>
                <c:pt idx="4">
                  <c:v>361</c:v>
                </c:pt>
              </c:numCache>
            </c:numRef>
          </c:yVal>
          <c:smooth val="1"/>
        </c:ser>
        <c:ser>
          <c:idx val="1"/>
          <c:order val="1"/>
          <c:tx>
            <c:strRef>
              <c:f>Sheet1!$C$1</c:f>
              <c:strCache>
                <c:ptCount val="1"/>
                <c:pt idx="0">
                  <c:v>Genotyped Holstein</c:v>
                </c:pt>
              </c:strCache>
            </c:strRef>
          </c:tx>
          <c:spPr>
            <a:ln w="152400">
              <a:solidFill>
                <a:srgbClr val="FC8D59"/>
              </a:solidFill>
              <a:prstDash val="dash"/>
            </a:ln>
          </c:spPr>
          <c:marker>
            <c:symbol val="none"/>
          </c:marker>
          <c:xVal>
            <c:numRef>
              <c:f>Sheet1!$A$2:$A$6</c:f>
              <c:numCache>
                <c:formatCode>General</c:formatCode>
                <c:ptCount val="5"/>
                <c:pt idx="0">
                  <c:v>2006</c:v>
                </c:pt>
                <c:pt idx="1">
                  <c:v>2007</c:v>
                </c:pt>
                <c:pt idx="2">
                  <c:v>2008</c:v>
                </c:pt>
                <c:pt idx="3">
                  <c:v>2009</c:v>
                </c:pt>
                <c:pt idx="4">
                  <c:v>2010</c:v>
                </c:pt>
              </c:numCache>
            </c:numRef>
          </c:xVal>
          <c:yVal>
            <c:numRef>
              <c:f>Sheet1!$C$2:$C$6</c:f>
              <c:numCache>
                <c:formatCode>General</c:formatCode>
                <c:ptCount val="5"/>
                <c:pt idx="2">
                  <c:v>230</c:v>
                </c:pt>
                <c:pt idx="3">
                  <c:v>483</c:v>
                </c:pt>
                <c:pt idx="4">
                  <c:v>532</c:v>
                </c:pt>
              </c:numCache>
            </c:numRef>
          </c:yVal>
          <c:smooth val="1"/>
        </c:ser>
        <c:axId val="51293184"/>
        <c:axId val="51294976"/>
      </c:scatterChart>
      <c:valAx>
        <c:axId val="51293184"/>
        <c:scaling>
          <c:orientation val="minMax"/>
          <c:max val="2010"/>
          <c:min val="2006"/>
        </c:scaling>
        <c:axPos val="b"/>
        <c:numFmt formatCode="General" sourceLinked="1"/>
        <c:tickLblPos val="nextTo"/>
        <c:txPr>
          <a:bodyPr/>
          <a:lstStyle/>
          <a:p>
            <a:pPr>
              <a:defRPr sz="3200">
                <a:latin typeface="VAGRounded BT" pitchFamily="34" charset="0"/>
              </a:defRPr>
            </a:pPr>
            <a:endParaRPr lang="en-US"/>
          </a:p>
        </c:txPr>
        <c:crossAx val="51294976"/>
        <c:crosses val="autoZero"/>
        <c:crossBetween val="midCat"/>
        <c:majorUnit val="1"/>
      </c:valAx>
      <c:valAx>
        <c:axId val="51294976"/>
        <c:scaling>
          <c:orientation val="minMax"/>
        </c:scaling>
        <c:axPos val="l"/>
        <c:majorGridlines/>
        <c:numFmt formatCode="General" sourceLinked="1"/>
        <c:tickLblPos val="nextTo"/>
        <c:txPr>
          <a:bodyPr/>
          <a:lstStyle/>
          <a:p>
            <a:pPr>
              <a:defRPr sz="3200">
                <a:latin typeface="VAGRounded BT" pitchFamily="34" charset="0"/>
              </a:defRPr>
            </a:pPr>
            <a:endParaRPr lang="en-US"/>
          </a:p>
        </c:txPr>
        <c:crossAx val="51293184"/>
        <c:crosses val="autoZero"/>
        <c:crossBetween val="midCat"/>
        <c:majorUnit val="100"/>
      </c:valAx>
    </c:plotArea>
    <c:plotVisOnly val="1"/>
  </c:chart>
  <c:spPr>
    <a:solidFill>
      <a:schemeClr val="bg1"/>
    </a:solidFill>
  </c:spPr>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2176732966182693"/>
          <c:y val="5.3551912568306007E-2"/>
          <c:w val="0.64161303536479952"/>
          <c:h val="0.65545049696656765"/>
        </c:manualLayout>
      </c:layout>
      <c:scatterChart>
        <c:scatterStyle val="smoothMarker"/>
        <c:ser>
          <c:idx val="1"/>
          <c:order val="0"/>
          <c:tx>
            <c:strRef>
              <c:f>Sheet1!$B$1</c:f>
              <c:strCache>
                <c:ptCount val="1"/>
                <c:pt idx="0">
                  <c:v> Active</c:v>
                </c:pt>
              </c:strCache>
            </c:strRef>
          </c:tx>
          <c:spPr>
            <a:ln w="152400">
              <a:solidFill>
                <a:srgbClr val="4575B4"/>
              </a:solidFill>
            </a:ln>
          </c:spPr>
          <c:marker>
            <c:symbol val="none"/>
          </c:marker>
          <c:xVal>
            <c:numRef>
              <c:f>Sheet1!$A$2:$A$6</c:f>
              <c:numCache>
                <c:formatCode>General</c:formatCode>
                <c:ptCount val="5"/>
                <c:pt idx="0">
                  <c:v>2006</c:v>
                </c:pt>
                <c:pt idx="1">
                  <c:v>2007</c:v>
                </c:pt>
                <c:pt idx="2">
                  <c:v>2008</c:v>
                </c:pt>
                <c:pt idx="3">
                  <c:v>2009</c:v>
                </c:pt>
                <c:pt idx="4">
                  <c:v>2010</c:v>
                </c:pt>
              </c:numCache>
            </c:numRef>
          </c:xVal>
          <c:yVal>
            <c:numRef>
              <c:f>Sheet1!$B$2:$B$6</c:f>
              <c:numCache>
                <c:formatCode>General</c:formatCode>
                <c:ptCount val="5"/>
                <c:pt idx="0">
                  <c:v>263</c:v>
                </c:pt>
                <c:pt idx="1">
                  <c:v>299</c:v>
                </c:pt>
                <c:pt idx="2">
                  <c:v>270</c:v>
                </c:pt>
                <c:pt idx="3">
                  <c:v>286</c:v>
                </c:pt>
                <c:pt idx="4">
                  <c:v>324</c:v>
                </c:pt>
              </c:numCache>
            </c:numRef>
          </c:yVal>
          <c:smooth val="1"/>
        </c:ser>
        <c:ser>
          <c:idx val="0"/>
          <c:order val="1"/>
          <c:tx>
            <c:strRef>
              <c:f>Sheet1!$C$1</c:f>
              <c:strCache>
                <c:ptCount val="1"/>
                <c:pt idx="0">
                  <c:v> Genotyped</c:v>
                </c:pt>
              </c:strCache>
            </c:strRef>
          </c:tx>
          <c:spPr>
            <a:ln w="152400">
              <a:solidFill>
                <a:srgbClr val="FC8D59"/>
              </a:solidFill>
              <a:prstDash val="dash"/>
            </a:ln>
          </c:spPr>
          <c:marker>
            <c:symbol val="none"/>
          </c:marker>
          <c:xVal>
            <c:numRef>
              <c:f>Sheet1!$A$3:$A$6</c:f>
              <c:numCache>
                <c:formatCode>General</c:formatCode>
                <c:ptCount val="4"/>
                <c:pt idx="0">
                  <c:v>2007</c:v>
                </c:pt>
                <c:pt idx="1">
                  <c:v>2008</c:v>
                </c:pt>
                <c:pt idx="2">
                  <c:v>2009</c:v>
                </c:pt>
                <c:pt idx="3">
                  <c:v>2010</c:v>
                </c:pt>
              </c:numCache>
            </c:numRef>
          </c:xVal>
          <c:yVal>
            <c:numRef>
              <c:f>Sheet1!$C$3:$C$6</c:f>
              <c:numCache>
                <c:formatCode>General</c:formatCode>
                <c:ptCount val="4"/>
                <c:pt idx="1">
                  <c:v>396</c:v>
                </c:pt>
                <c:pt idx="2">
                  <c:v>448</c:v>
                </c:pt>
                <c:pt idx="3">
                  <c:v>510</c:v>
                </c:pt>
              </c:numCache>
            </c:numRef>
          </c:yVal>
          <c:smooth val="1"/>
        </c:ser>
        <c:axId val="52810496"/>
        <c:axId val="52812032"/>
      </c:scatterChart>
      <c:valAx>
        <c:axId val="52810496"/>
        <c:scaling>
          <c:orientation val="minMax"/>
          <c:max val="2010"/>
          <c:min val="2006"/>
        </c:scaling>
        <c:axPos val="b"/>
        <c:numFmt formatCode="General" sourceLinked="1"/>
        <c:tickLblPos val="nextTo"/>
        <c:txPr>
          <a:bodyPr/>
          <a:lstStyle/>
          <a:p>
            <a:pPr>
              <a:defRPr sz="3200">
                <a:latin typeface="VAGRounded BT" pitchFamily="34" charset="0"/>
              </a:defRPr>
            </a:pPr>
            <a:endParaRPr lang="en-US"/>
          </a:p>
        </c:txPr>
        <c:crossAx val="52812032"/>
        <c:crosses val="autoZero"/>
        <c:crossBetween val="midCat"/>
        <c:majorUnit val="1"/>
      </c:valAx>
      <c:valAx>
        <c:axId val="52812032"/>
        <c:scaling>
          <c:orientation val="minMax"/>
        </c:scaling>
        <c:axPos val="l"/>
        <c:majorGridlines/>
        <c:numFmt formatCode="General" sourceLinked="1"/>
        <c:tickLblPos val="nextTo"/>
        <c:txPr>
          <a:bodyPr/>
          <a:lstStyle/>
          <a:p>
            <a:pPr>
              <a:defRPr sz="3200">
                <a:latin typeface="VAGRounded BT" pitchFamily="34" charset="0"/>
              </a:defRPr>
            </a:pPr>
            <a:endParaRPr lang="en-US"/>
          </a:p>
        </c:txPr>
        <c:crossAx val="52810496"/>
        <c:crosses val="autoZero"/>
        <c:crossBetween val="midCat"/>
        <c:majorUnit val="100"/>
      </c:valAx>
    </c:plotArea>
    <c:legend>
      <c:legendPos val="r"/>
      <c:layout>
        <c:manualLayout>
          <c:xMode val="edge"/>
          <c:yMode val="edge"/>
          <c:x val="0.78518926463671812"/>
          <c:y val="5.0314745492878961E-2"/>
          <c:w val="0.20116570327552988"/>
          <c:h val="0.24485220085194279"/>
        </c:manualLayout>
      </c:layout>
      <c:txPr>
        <a:bodyPr/>
        <a:lstStyle/>
        <a:p>
          <a:pPr>
            <a:defRPr sz="3200">
              <a:latin typeface="VAGRounded BT" pitchFamily="34" charset="0"/>
            </a:defRPr>
          </a:pPr>
          <a:endParaRPr lang="en-US"/>
        </a:p>
      </c:txPr>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0764256740634708E-2"/>
          <c:y val="5.1041666666666666E-2"/>
          <c:w val="0.68352370016247954"/>
          <c:h val="0.79206815944881892"/>
        </c:manualLayout>
      </c:layout>
      <c:barChart>
        <c:barDir val="col"/>
        <c:grouping val="clustered"/>
        <c:ser>
          <c:idx val="0"/>
          <c:order val="0"/>
          <c:tx>
            <c:strRef>
              <c:f>Sheet1!$B$1</c:f>
              <c:strCache>
                <c:ptCount val="1"/>
                <c:pt idx="0">
                  <c:v>Active</c:v>
                </c:pt>
              </c:strCache>
            </c:strRef>
          </c:tx>
          <c:spPr>
            <a:solidFill>
              <a:srgbClr val="4575B4"/>
            </a:solidFill>
            <a:ln>
              <a:noFill/>
            </a:ln>
          </c:spPr>
          <c:dLbls>
            <c:txPr>
              <a:bodyPr/>
              <a:lstStyle/>
              <a:p>
                <a:pPr>
                  <a:defRPr sz="2000">
                    <a:latin typeface="VAGRounded BT" pitchFamily="34" charset="0"/>
                  </a:defRPr>
                </a:pPr>
                <a:endParaRPr lang="en-US"/>
              </a:p>
            </c:txPr>
            <c:showVal val="1"/>
          </c:dLbls>
          <c:cat>
            <c:numRef>
              <c:f>Sheet1!$A$2:$A$5</c:f>
              <c:numCache>
                <c:formatCode>General</c:formatCode>
                <c:ptCount val="4"/>
                <c:pt idx="0">
                  <c:v>2008</c:v>
                </c:pt>
                <c:pt idx="1">
                  <c:v>2009</c:v>
                </c:pt>
                <c:pt idx="2">
                  <c:v>2010</c:v>
                </c:pt>
                <c:pt idx="3">
                  <c:v>2011</c:v>
                </c:pt>
              </c:numCache>
            </c:numRef>
          </c:cat>
          <c:val>
            <c:numRef>
              <c:f>Sheet1!$B$2:$B$5</c:f>
              <c:numCache>
                <c:formatCode>General</c:formatCode>
                <c:ptCount val="4"/>
                <c:pt idx="0">
                  <c:v>34</c:v>
                </c:pt>
                <c:pt idx="1">
                  <c:v>31</c:v>
                </c:pt>
                <c:pt idx="2">
                  <c:v>17</c:v>
                </c:pt>
                <c:pt idx="3">
                  <c:v>24</c:v>
                </c:pt>
              </c:numCache>
            </c:numRef>
          </c:val>
        </c:ser>
        <c:ser>
          <c:idx val="1"/>
          <c:order val="1"/>
          <c:tx>
            <c:strRef>
              <c:f>Sheet1!$C$1</c:f>
              <c:strCache>
                <c:ptCount val="1"/>
                <c:pt idx="0">
                  <c:v>Genotyped</c:v>
                </c:pt>
              </c:strCache>
            </c:strRef>
          </c:tx>
          <c:spPr>
            <a:solidFill>
              <a:srgbClr val="FC8D59"/>
            </a:solidFill>
            <a:ln>
              <a:noFill/>
            </a:ln>
          </c:spPr>
          <c:dLbls>
            <c:txPr>
              <a:bodyPr/>
              <a:lstStyle/>
              <a:p>
                <a:pPr>
                  <a:defRPr sz="2000">
                    <a:latin typeface="VAGRounded BT" pitchFamily="34" charset="0"/>
                  </a:defRPr>
                </a:pPr>
                <a:endParaRPr lang="en-US"/>
              </a:p>
            </c:txPr>
            <c:showVal val="1"/>
          </c:dLbls>
          <c:cat>
            <c:numRef>
              <c:f>Sheet1!$A$2:$A$5</c:f>
              <c:numCache>
                <c:formatCode>General</c:formatCode>
                <c:ptCount val="4"/>
                <c:pt idx="0">
                  <c:v>2008</c:v>
                </c:pt>
                <c:pt idx="1">
                  <c:v>2009</c:v>
                </c:pt>
                <c:pt idx="2">
                  <c:v>2010</c:v>
                </c:pt>
                <c:pt idx="3">
                  <c:v>2011</c:v>
                </c:pt>
              </c:numCache>
            </c:numRef>
          </c:cat>
          <c:val>
            <c:numRef>
              <c:f>Sheet1!$C$2:$C$5</c:f>
              <c:numCache>
                <c:formatCode>General</c:formatCode>
                <c:ptCount val="4"/>
                <c:pt idx="0">
                  <c:v>0</c:v>
                </c:pt>
                <c:pt idx="1">
                  <c:v>1</c:v>
                </c:pt>
                <c:pt idx="2">
                  <c:v>13</c:v>
                </c:pt>
                <c:pt idx="3">
                  <c:v>30</c:v>
                </c:pt>
              </c:numCache>
            </c:numRef>
          </c:val>
        </c:ser>
        <c:axId val="51428352"/>
        <c:axId val="53162752"/>
      </c:barChart>
      <c:catAx>
        <c:axId val="51428352"/>
        <c:scaling>
          <c:orientation val="minMax"/>
        </c:scaling>
        <c:axPos val="b"/>
        <c:numFmt formatCode="General" sourceLinked="1"/>
        <c:tickLblPos val="nextTo"/>
        <c:txPr>
          <a:bodyPr/>
          <a:lstStyle/>
          <a:p>
            <a:pPr>
              <a:defRPr sz="3200">
                <a:latin typeface="VAGRounded BT" pitchFamily="34" charset="0"/>
              </a:defRPr>
            </a:pPr>
            <a:endParaRPr lang="en-US"/>
          </a:p>
        </c:txPr>
        <c:crossAx val="53162752"/>
        <c:crosses val="autoZero"/>
        <c:auto val="1"/>
        <c:lblAlgn val="ctr"/>
        <c:lblOffset val="100"/>
      </c:catAx>
      <c:valAx>
        <c:axId val="53162752"/>
        <c:scaling>
          <c:orientation val="minMax"/>
          <c:max val="200"/>
          <c:min val="0"/>
        </c:scaling>
        <c:axPos val="l"/>
        <c:majorGridlines/>
        <c:numFmt formatCode="General" sourceLinked="1"/>
        <c:tickLblPos val="nextTo"/>
        <c:txPr>
          <a:bodyPr/>
          <a:lstStyle/>
          <a:p>
            <a:pPr>
              <a:defRPr sz="3200">
                <a:latin typeface="VAGRounded BT" pitchFamily="34" charset="0"/>
              </a:defRPr>
            </a:pPr>
            <a:endParaRPr lang="en-US"/>
          </a:p>
        </c:txPr>
        <c:crossAx val="51428352"/>
        <c:crosses val="autoZero"/>
        <c:crossBetween val="between"/>
      </c:valAx>
    </c:plotArea>
    <c:legend>
      <c:legendPos val="r"/>
      <c:layout>
        <c:manualLayout>
          <c:xMode val="edge"/>
          <c:yMode val="edge"/>
          <c:x val="0.78538823272090963"/>
          <c:y val="2.0732857611548568E-3"/>
          <c:w val="0.20160222159730062"/>
          <c:h val="0.24696460793963254"/>
        </c:manualLayout>
      </c:layout>
      <c:txPr>
        <a:bodyPr/>
        <a:lstStyle/>
        <a:p>
          <a:pPr>
            <a:defRPr sz="3200">
              <a:latin typeface="VAGRounded BT" pitchFamily="34" charset="0"/>
            </a:defRPr>
          </a:pPr>
          <a:endParaRPr lang="en-US"/>
        </a:p>
      </c:txPr>
    </c:legend>
    <c:plotVisOnly val="1"/>
  </c:chart>
  <c:spPr>
    <a:solidFill>
      <a:schemeClr val="bg1"/>
    </a:solidFill>
  </c:spPr>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5553007436570429"/>
          <c:y val="5.3947368421052605E-2"/>
          <c:w val="0.82919214785651796"/>
          <c:h val="0.81051906340654789"/>
        </c:manualLayout>
      </c:layout>
      <c:barChart>
        <c:barDir val="col"/>
        <c:grouping val="percentStacked"/>
        <c:ser>
          <c:idx val="0"/>
          <c:order val="0"/>
          <c:tx>
            <c:strRef>
              <c:f>Sheet1!$B$1</c:f>
              <c:strCache>
                <c:ptCount val="1"/>
                <c:pt idx="0">
                  <c:v>Young G</c:v>
                </c:pt>
              </c:strCache>
            </c:strRef>
          </c:tx>
          <c:spPr>
            <a:solidFill>
              <a:srgbClr val="4575B4"/>
            </a:solidFill>
            <a:ln w="38100">
              <a:noFill/>
            </a:ln>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Sheet1!$B$2:$B$6</c:f>
              <c:numCache>
                <c:formatCode>0</c:formatCode>
                <c:ptCount val="5"/>
                <c:pt idx="0">
                  <c:v>0</c:v>
                </c:pt>
                <c:pt idx="1">
                  <c:v>7.7379436623134099</c:v>
                </c:pt>
                <c:pt idx="2">
                  <c:v>35.940489629960972</c:v>
                </c:pt>
                <c:pt idx="3">
                  <c:v>42.279041584446794</c:v>
                </c:pt>
                <c:pt idx="4">
                  <c:v>47.612035497348195</c:v>
                </c:pt>
              </c:numCache>
            </c:numRef>
          </c:val>
        </c:ser>
        <c:ser>
          <c:idx val="3"/>
          <c:order val="1"/>
          <c:tx>
            <c:strRef>
              <c:f>Sheet1!$E$1</c:f>
              <c:strCache>
                <c:ptCount val="1"/>
                <c:pt idx="0">
                  <c:v>Young Non-G</c:v>
                </c:pt>
              </c:strCache>
            </c:strRef>
          </c:tx>
          <c:spPr>
            <a:solidFill>
              <a:srgbClr val="91BFDB"/>
            </a:solidFill>
            <a:ln w="38100">
              <a:noFill/>
            </a:ln>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Sheet1!$E$2:$E$6</c:f>
              <c:numCache>
                <c:formatCode>0</c:formatCode>
                <c:ptCount val="5"/>
                <c:pt idx="0">
                  <c:v>28.450896601690967</c:v>
                </c:pt>
                <c:pt idx="1">
                  <c:v>21.753176795193603</c:v>
                </c:pt>
                <c:pt idx="2">
                  <c:v>3.2272414328665442</c:v>
                </c:pt>
                <c:pt idx="3">
                  <c:v>0.68561415194347064</c:v>
                </c:pt>
                <c:pt idx="4">
                  <c:v>0.38760574155262972</c:v>
                </c:pt>
              </c:numCache>
            </c:numRef>
          </c:val>
        </c:ser>
        <c:ser>
          <c:idx val="1"/>
          <c:order val="2"/>
          <c:tx>
            <c:strRef>
              <c:f>Sheet1!$C$1</c:f>
              <c:strCache>
                <c:ptCount val="1"/>
                <c:pt idx="0">
                  <c:v>First crop G</c:v>
                </c:pt>
              </c:strCache>
            </c:strRef>
          </c:tx>
          <c:spPr>
            <a:solidFill>
              <a:srgbClr val="E0F3F8"/>
            </a:solidFill>
            <a:ln w="38100">
              <a:noFill/>
            </a:ln>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Sheet1!$C$2:$C$6</c:f>
              <c:numCache>
                <c:formatCode>0</c:formatCode>
                <c:ptCount val="5"/>
                <c:pt idx="0">
                  <c:v>1.8102486853575599</c:v>
                </c:pt>
                <c:pt idx="1">
                  <c:v>22.950019168506564</c:v>
                </c:pt>
                <c:pt idx="2">
                  <c:v>40.079255981288256</c:v>
                </c:pt>
                <c:pt idx="3">
                  <c:v>39.204712132066767</c:v>
                </c:pt>
                <c:pt idx="4">
                  <c:v>38.213369726126004</c:v>
                </c:pt>
              </c:numCache>
            </c:numRef>
          </c:val>
        </c:ser>
        <c:ser>
          <c:idx val="4"/>
          <c:order val="3"/>
          <c:tx>
            <c:strRef>
              <c:f>Sheet1!$F$1</c:f>
              <c:strCache>
                <c:ptCount val="1"/>
                <c:pt idx="0">
                  <c:v>First crop non-G</c:v>
                </c:pt>
              </c:strCache>
            </c:strRef>
          </c:tx>
          <c:spPr>
            <a:solidFill>
              <a:srgbClr val="FEE090"/>
            </a:solidFill>
            <a:ln w="38100">
              <a:noFill/>
            </a:ln>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Sheet1!$F$2:$F$6</c:f>
              <c:numCache>
                <c:formatCode>0</c:formatCode>
                <c:ptCount val="5"/>
                <c:pt idx="0">
                  <c:v>54.446894888918941</c:v>
                </c:pt>
                <c:pt idx="1">
                  <c:v>29.430303589967412</c:v>
                </c:pt>
                <c:pt idx="2">
                  <c:v>3.7416751084293232</c:v>
                </c:pt>
                <c:pt idx="3">
                  <c:v>2.8200088455783772</c:v>
                </c:pt>
                <c:pt idx="4">
                  <c:v>1.2749456936323948</c:v>
                </c:pt>
              </c:numCache>
            </c:numRef>
          </c:val>
        </c:ser>
        <c:ser>
          <c:idx val="2"/>
          <c:order val="4"/>
          <c:tx>
            <c:strRef>
              <c:f>Sheet1!$D$1</c:f>
              <c:strCache>
                <c:ptCount val="1"/>
                <c:pt idx="0">
                  <c:v>Old G</c:v>
                </c:pt>
              </c:strCache>
            </c:strRef>
          </c:tx>
          <c:spPr>
            <a:solidFill>
              <a:srgbClr val="FC8D59"/>
            </a:solidFill>
            <a:ln w="38100">
              <a:noFill/>
            </a:ln>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Sheet1!$D$2:$D$6</c:f>
              <c:numCache>
                <c:formatCode>0</c:formatCode>
                <c:ptCount val="5"/>
                <c:pt idx="0">
                  <c:v>0.4720987114125238</c:v>
                </c:pt>
                <c:pt idx="1">
                  <c:v>11.069765901698675</c:v>
                </c:pt>
                <c:pt idx="2">
                  <c:v>14.834707582750518</c:v>
                </c:pt>
                <c:pt idx="3">
                  <c:v>13.409479497855925</c:v>
                </c:pt>
                <c:pt idx="4">
                  <c:v>11.363976573025257</c:v>
                </c:pt>
              </c:numCache>
            </c:numRef>
          </c:val>
        </c:ser>
        <c:ser>
          <c:idx val="5"/>
          <c:order val="5"/>
          <c:tx>
            <c:strRef>
              <c:f>Sheet1!$G$1</c:f>
              <c:strCache>
                <c:ptCount val="1"/>
                <c:pt idx="0">
                  <c:v>Old non-G</c:v>
                </c:pt>
              </c:strCache>
            </c:strRef>
          </c:tx>
          <c:spPr>
            <a:solidFill>
              <a:srgbClr val="D73027"/>
            </a:solidFill>
            <a:ln w="38100">
              <a:noFill/>
            </a:ln>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Sheet1!$G$2:$G$6</c:f>
              <c:numCache>
                <c:formatCode>0</c:formatCode>
                <c:ptCount val="5"/>
                <c:pt idx="0">
                  <c:v>14.819861112620005</c:v>
                </c:pt>
                <c:pt idx="1">
                  <c:v>7.0587908823202943</c:v>
                </c:pt>
                <c:pt idx="2">
                  <c:v>2.1766302647043152</c:v>
                </c:pt>
                <c:pt idx="3">
                  <c:v>1.6011437881087121</c:v>
                </c:pt>
                <c:pt idx="4">
                  <c:v>1.1480667683156449</c:v>
                </c:pt>
              </c:numCache>
            </c:numRef>
          </c:val>
        </c:ser>
        <c:dLbls>
          <c:showVal val="1"/>
        </c:dLbls>
        <c:overlap val="100"/>
        <c:axId val="53267456"/>
        <c:axId val="53293824"/>
      </c:barChart>
      <c:catAx>
        <c:axId val="53267456"/>
        <c:scaling>
          <c:orientation val="minMax"/>
        </c:scaling>
        <c:axPos val="b"/>
        <c:numFmt formatCode="General" sourceLinked="1"/>
        <c:tickLblPos val="nextTo"/>
        <c:txPr>
          <a:bodyPr/>
          <a:lstStyle/>
          <a:p>
            <a:pPr>
              <a:defRPr sz="3200">
                <a:latin typeface="VAGRounded BT" pitchFamily="34" charset="0"/>
              </a:defRPr>
            </a:pPr>
            <a:endParaRPr lang="en-US"/>
          </a:p>
        </c:txPr>
        <c:crossAx val="53293824"/>
        <c:crosses val="autoZero"/>
        <c:auto val="1"/>
        <c:lblAlgn val="ctr"/>
        <c:lblOffset val="100"/>
      </c:catAx>
      <c:valAx>
        <c:axId val="53293824"/>
        <c:scaling>
          <c:orientation val="minMax"/>
        </c:scaling>
        <c:axPos val="l"/>
        <c:majorGridlines/>
        <c:numFmt formatCode="0%" sourceLinked="1"/>
        <c:tickLblPos val="nextTo"/>
        <c:txPr>
          <a:bodyPr/>
          <a:lstStyle/>
          <a:p>
            <a:pPr>
              <a:defRPr sz="3200">
                <a:latin typeface="VAGRounded BT" pitchFamily="34" charset="0"/>
              </a:defRPr>
            </a:pPr>
            <a:endParaRPr lang="en-US"/>
          </a:p>
        </c:txPr>
        <c:crossAx val="53267456"/>
        <c:crosses val="autoZero"/>
        <c:crossBetween val="between"/>
      </c:valAx>
    </c:plotArea>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0604323252207112"/>
          <c:y val="5.3947368421052508E-2"/>
          <c:w val="0.49953260118800957"/>
          <c:h val="0.79955415112584616"/>
        </c:manualLayout>
      </c:layout>
      <c:barChart>
        <c:barDir val="col"/>
        <c:grouping val="percentStacked"/>
        <c:ser>
          <c:idx val="0"/>
          <c:order val="0"/>
          <c:tx>
            <c:strRef>
              <c:f>Sheet1!$B$1</c:f>
              <c:strCache>
                <c:ptCount val="1"/>
                <c:pt idx="0">
                  <c:v>Young genotyped</c:v>
                </c:pt>
              </c:strCache>
            </c:strRef>
          </c:tx>
          <c:spPr>
            <a:solidFill>
              <a:srgbClr val="4575B4"/>
            </a:solidFill>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Sheet1!$B$2:$B$6</c:f>
              <c:numCache>
                <c:formatCode>0</c:formatCode>
                <c:ptCount val="5"/>
                <c:pt idx="0">
                  <c:v>0</c:v>
                </c:pt>
                <c:pt idx="1">
                  <c:v>0.10825631901894942</c:v>
                </c:pt>
                <c:pt idx="2">
                  <c:v>22.144025105935093</c:v>
                </c:pt>
                <c:pt idx="3">
                  <c:v>32.056211406638241</c:v>
                </c:pt>
                <c:pt idx="4">
                  <c:v>39.063661619125881</c:v>
                </c:pt>
              </c:numCache>
            </c:numRef>
          </c:val>
        </c:ser>
        <c:ser>
          <c:idx val="3"/>
          <c:order val="1"/>
          <c:tx>
            <c:strRef>
              <c:f>Sheet1!$E$1</c:f>
              <c:strCache>
                <c:ptCount val="1"/>
                <c:pt idx="0">
                  <c:v>Young non-genotyped</c:v>
                </c:pt>
              </c:strCache>
            </c:strRef>
          </c:tx>
          <c:spPr>
            <a:solidFill>
              <a:srgbClr val="91BFDB"/>
            </a:solidFill>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Sheet1!$E$2:$E$6</c:f>
              <c:numCache>
                <c:formatCode>0</c:formatCode>
                <c:ptCount val="5"/>
                <c:pt idx="0">
                  <c:v>24.605848362808647</c:v>
                </c:pt>
                <c:pt idx="1">
                  <c:v>26.430070410974704</c:v>
                </c:pt>
                <c:pt idx="2">
                  <c:v>8.7062908544329627</c:v>
                </c:pt>
                <c:pt idx="3">
                  <c:v>0.58845078696629238</c:v>
                </c:pt>
                <c:pt idx="4">
                  <c:v>0.73805610987204973</c:v>
                </c:pt>
              </c:numCache>
            </c:numRef>
          </c:val>
        </c:ser>
        <c:ser>
          <c:idx val="1"/>
          <c:order val="2"/>
          <c:tx>
            <c:strRef>
              <c:f>Sheet1!$C$1</c:f>
              <c:strCache>
                <c:ptCount val="1"/>
                <c:pt idx="0">
                  <c:v>First crop genotyped</c:v>
                </c:pt>
              </c:strCache>
            </c:strRef>
          </c:tx>
          <c:spPr>
            <a:solidFill>
              <a:srgbClr val="E0F3F8"/>
            </a:solidFill>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Sheet1!$C$2:$C$6</c:f>
              <c:numCache>
                <c:formatCode>0</c:formatCode>
                <c:ptCount val="5"/>
                <c:pt idx="0">
                  <c:v>0</c:v>
                </c:pt>
                <c:pt idx="1">
                  <c:v>17.695915098650815</c:v>
                </c:pt>
                <c:pt idx="2">
                  <c:v>43.981605552513038</c:v>
                </c:pt>
                <c:pt idx="3">
                  <c:v>48.775078465605496</c:v>
                </c:pt>
                <c:pt idx="4">
                  <c:v>48.187874163634127</c:v>
                </c:pt>
              </c:numCache>
            </c:numRef>
          </c:val>
        </c:ser>
        <c:ser>
          <c:idx val="4"/>
          <c:order val="3"/>
          <c:tx>
            <c:strRef>
              <c:f>Sheet1!$F$1</c:f>
              <c:strCache>
                <c:ptCount val="1"/>
                <c:pt idx="0">
                  <c:v>First crop non-genotyped</c:v>
                </c:pt>
              </c:strCache>
            </c:strRef>
          </c:tx>
          <c:spPr>
            <a:solidFill>
              <a:srgbClr val="FEE090"/>
            </a:solidFill>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Sheet1!$F$2:$F$6</c:f>
              <c:numCache>
                <c:formatCode>0</c:formatCode>
                <c:ptCount val="5"/>
                <c:pt idx="0">
                  <c:v>55.561547890036756</c:v>
                </c:pt>
                <c:pt idx="1">
                  <c:v>32.232875314453608</c:v>
                </c:pt>
                <c:pt idx="2">
                  <c:v>5.6041698223863845</c:v>
                </c:pt>
                <c:pt idx="3">
                  <c:v>3.0287228670721715</c:v>
                </c:pt>
                <c:pt idx="4">
                  <c:v>1.3147082990961378</c:v>
                </c:pt>
              </c:numCache>
            </c:numRef>
          </c:val>
        </c:ser>
        <c:ser>
          <c:idx val="2"/>
          <c:order val="4"/>
          <c:tx>
            <c:strRef>
              <c:f>Sheet1!$D$1</c:f>
              <c:strCache>
                <c:ptCount val="1"/>
                <c:pt idx="0">
                  <c:v>Old genotyped</c:v>
                </c:pt>
              </c:strCache>
            </c:strRef>
          </c:tx>
          <c:spPr>
            <a:solidFill>
              <a:srgbClr val="FC8D59"/>
            </a:solidFill>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Sheet1!$D$2:$D$6</c:f>
              <c:numCache>
                <c:formatCode>0</c:formatCode>
                <c:ptCount val="5"/>
                <c:pt idx="0">
                  <c:v>1.8700752932936437</c:v>
                </c:pt>
                <c:pt idx="1">
                  <c:v>11.763113877661487</c:v>
                </c:pt>
                <c:pt idx="2">
                  <c:v>19.099775118557965</c:v>
                </c:pt>
                <c:pt idx="3">
                  <c:v>15.334704074930952</c:v>
                </c:pt>
                <c:pt idx="4">
                  <c:v>10.403216339946022</c:v>
                </c:pt>
              </c:numCache>
            </c:numRef>
          </c:val>
        </c:ser>
        <c:ser>
          <c:idx val="5"/>
          <c:order val="5"/>
          <c:tx>
            <c:strRef>
              <c:f>Sheet1!$G$1</c:f>
              <c:strCache>
                <c:ptCount val="1"/>
                <c:pt idx="0">
                  <c:v>Old non-genotyped</c:v>
                </c:pt>
              </c:strCache>
            </c:strRef>
          </c:tx>
          <c:spPr>
            <a:solidFill>
              <a:srgbClr val="D73027"/>
            </a:solidFill>
          </c:spPr>
          <c:dLbls>
            <c:txPr>
              <a:bodyPr/>
              <a:lstStyle/>
              <a:p>
                <a:pPr>
                  <a:defRPr sz="2000">
                    <a:latin typeface="VAGRounded BT" pitchFamily="34" charset="0"/>
                  </a:defRPr>
                </a:pPr>
                <a:endParaRPr lang="en-US"/>
              </a:p>
            </c:txPr>
            <c:dLblPos val="ctr"/>
            <c:showVal val="1"/>
          </c:dLbls>
          <c:cat>
            <c:numRef>
              <c:f>Sheet1!$A$2:$A$6</c:f>
              <c:numCache>
                <c:formatCode>General</c:formatCode>
                <c:ptCount val="5"/>
                <c:pt idx="0">
                  <c:v>2007</c:v>
                </c:pt>
                <c:pt idx="1">
                  <c:v>2008</c:v>
                </c:pt>
                <c:pt idx="2">
                  <c:v>2009</c:v>
                </c:pt>
                <c:pt idx="3">
                  <c:v>2010</c:v>
                </c:pt>
                <c:pt idx="4">
                  <c:v>2011</c:v>
                </c:pt>
              </c:numCache>
            </c:numRef>
          </c:cat>
          <c:val>
            <c:numRef>
              <c:f>Sheet1!$G$2:$G$6</c:f>
              <c:numCache>
                <c:formatCode>0</c:formatCode>
                <c:ptCount val="5"/>
                <c:pt idx="0">
                  <c:v>17.96252845386093</c:v>
                </c:pt>
                <c:pt idx="1">
                  <c:v>11.769768979240519</c:v>
                </c:pt>
                <c:pt idx="2">
                  <c:v>0.46413354617449076</c:v>
                </c:pt>
                <c:pt idx="3">
                  <c:v>0.21683239878679508</c:v>
                </c:pt>
                <c:pt idx="4">
                  <c:v>0.29248346832570393</c:v>
                </c:pt>
              </c:numCache>
            </c:numRef>
          </c:val>
        </c:ser>
        <c:dLbls>
          <c:showVal val="1"/>
        </c:dLbls>
        <c:overlap val="100"/>
        <c:axId val="53355648"/>
        <c:axId val="53357184"/>
      </c:barChart>
      <c:catAx>
        <c:axId val="53355648"/>
        <c:scaling>
          <c:orientation val="minMax"/>
        </c:scaling>
        <c:axPos val="b"/>
        <c:numFmt formatCode="General" sourceLinked="1"/>
        <c:tickLblPos val="nextTo"/>
        <c:txPr>
          <a:bodyPr/>
          <a:lstStyle/>
          <a:p>
            <a:pPr>
              <a:defRPr sz="3200">
                <a:latin typeface="VAGRounded BT" pitchFamily="34" charset="0"/>
              </a:defRPr>
            </a:pPr>
            <a:endParaRPr lang="en-US"/>
          </a:p>
        </c:txPr>
        <c:crossAx val="53357184"/>
        <c:crosses val="autoZero"/>
        <c:auto val="1"/>
        <c:lblAlgn val="ctr"/>
        <c:lblOffset val="100"/>
      </c:catAx>
      <c:valAx>
        <c:axId val="53357184"/>
        <c:scaling>
          <c:orientation val="minMax"/>
        </c:scaling>
        <c:axPos val="l"/>
        <c:majorGridlines/>
        <c:numFmt formatCode="0%" sourceLinked="1"/>
        <c:tickLblPos val="nextTo"/>
        <c:txPr>
          <a:bodyPr/>
          <a:lstStyle/>
          <a:p>
            <a:pPr>
              <a:defRPr sz="3200">
                <a:latin typeface="VAGRounded BT" pitchFamily="34" charset="0"/>
              </a:defRPr>
            </a:pPr>
            <a:endParaRPr lang="en-US"/>
          </a:p>
        </c:txPr>
        <c:crossAx val="53355648"/>
        <c:crosses val="autoZero"/>
        <c:crossBetween val="between"/>
      </c:valAx>
    </c:plotArea>
    <c:legend>
      <c:legendPos val="r"/>
      <c:layout>
        <c:manualLayout>
          <c:xMode val="edge"/>
          <c:yMode val="edge"/>
          <c:x val="0.58414794861168651"/>
          <c:y val="2.6453083989501327E-2"/>
          <c:w val="0.39252781257456537"/>
          <c:h val="0.58963772620527699"/>
        </c:manualLayout>
      </c:layout>
      <c:txPr>
        <a:bodyPr/>
        <a:lstStyle/>
        <a:p>
          <a:pPr>
            <a:defRPr sz="3200">
              <a:latin typeface="VAGRounded BT" pitchFamily="34" charset="0"/>
            </a:defRPr>
          </a:pPr>
          <a:endParaRPr lang="en-US"/>
        </a:p>
      </c:txPr>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2"/>
            <a:ext cx="43525440" cy="823214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403546" indent="0" algn="ctr">
              <a:buNone/>
              <a:defRPr>
                <a:solidFill>
                  <a:schemeClr val="tx1">
                    <a:tint val="75000"/>
                  </a:schemeClr>
                </a:solidFill>
              </a:defRPr>
            </a:lvl2pPr>
            <a:lvl3pPr marL="4807092" indent="0" algn="ctr">
              <a:buNone/>
              <a:defRPr>
                <a:solidFill>
                  <a:schemeClr val="tx1">
                    <a:tint val="75000"/>
                  </a:schemeClr>
                </a:solidFill>
              </a:defRPr>
            </a:lvl3pPr>
            <a:lvl4pPr marL="7210638" indent="0" algn="ctr">
              <a:buNone/>
              <a:defRPr>
                <a:solidFill>
                  <a:schemeClr val="tx1">
                    <a:tint val="75000"/>
                  </a:schemeClr>
                </a:solidFill>
              </a:defRPr>
            </a:lvl4pPr>
            <a:lvl5pPr marL="9614184" indent="0" algn="ctr">
              <a:buNone/>
              <a:defRPr>
                <a:solidFill>
                  <a:schemeClr val="tx1">
                    <a:tint val="75000"/>
                  </a:schemeClr>
                </a:solidFill>
              </a:defRPr>
            </a:lvl5pPr>
            <a:lvl6pPr marL="12017731" indent="0" algn="ctr">
              <a:buNone/>
              <a:defRPr>
                <a:solidFill>
                  <a:schemeClr val="tx1">
                    <a:tint val="75000"/>
                  </a:schemeClr>
                </a:solidFill>
              </a:defRPr>
            </a:lvl6pPr>
            <a:lvl7pPr marL="14421277" indent="0" algn="ctr">
              <a:buNone/>
              <a:defRPr>
                <a:solidFill>
                  <a:schemeClr val="tx1">
                    <a:tint val="75000"/>
                  </a:schemeClr>
                </a:solidFill>
              </a:defRPr>
            </a:lvl7pPr>
            <a:lvl8pPr marL="16824823" indent="0" algn="ctr">
              <a:buNone/>
              <a:defRPr>
                <a:solidFill>
                  <a:schemeClr val="tx1">
                    <a:tint val="75000"/>
                  </a:schemeClr>
                </a:solidFill>
              </a:defRPr>
            </a:lvl8pPr>
            <a:lvl9pPr marL="1922836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7/11/2012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7/11/2012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537976"/>
            <a:ext cx="11521440" cy="3276854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1537976"/>
            <a:ext cx="33710880" cy="327685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7/11/2012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7/11/2012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2"/>
            <a:ext cx="43525440" cy="7627620"/>
          </a:xfrm>
        </p:spPr>
        <p:txBody>
          <a:bodyPr anchor="t"/>
          <a:lstStyle>
            <a:lvl1pPr algn="l">
              <a:defRPr sz="21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6277596"/>
            <a:ext cx="43525440" cy="8401048"/>
          </a:xfrm>
        </p:spPr>
        <p:txBody>
          <a:bodyPr anchor="b"/>
          <a:lstStyle>
            <a:lvl1pPr marL="0" indent="0">
              <a:buNone/>
              <a:defRPr sz="10500">
                <a:solidFill>
                  <a:schemeClr val="tx1">
                    <a:tint val="75000"/>
                  </a:schemeClr>
                </a:solidFill>
              </a:defRPr>
            </a:lvl1pPr>
            <a:lvl2pPr marL="2403546" indent="0">
              <a:buNone/>
              <a:defRPr sz="9500">
                <a:solidFill>
                  <a:schemeClr val="tx1">
                    <a:tint val="75000"/>
                  </a:schemeClr>
                </a:solidFill>
              </a:defRPr>
            </a:lvl2pPr>
            <a:lvl3pPr marL="4807092" indent="0">
              <a:buNone/>
              <a:defRPr sz="8400">
                <a:solidFill>
                  <a:schemeClr val="tx1">
                    <a:tint val="75000"/>
                  </a:schemeClr>
                </a:solidFill>
              </a:defRPr>
            </a:lvl3pPr>
            <a:lvl4pPr marL="7210638" indent="0">
              <a:buNone/>
              <a:defRPr sz="7400">
                <a:solidFill>
                  <a:schemeClr val="tx1">
                    <a:tint val="75000"/>
                  </a:schemeClr>
                </a:solidFill>
              </a:defRPr>
            </a:lvl4pPr>
            <a:lvl5pPr marL="9614184" indent="0">
              <a:buNone/>
              <a:defRPr sz="7400">
                <a:solidFill>
                  <a:schemeClr val="tx1">
                    <a:tint val="75000"/>
                  </a:schemeClr>
                </a:solidFill>
              </a:defRPr>
            </a:lvl5pPr>
            <a:lvl6pPr marL="12017731" indent="0">
              <a:buNone/>
              <a:defRPr sz="7400">
                <a:solidFill>
                  <a:schemeClr val="tx1">
                    <a:tint val="75000"/>
                  </a:schemeClr>
                </a:solidFill>
              </a:defRPr>
            </a:lvl6pPr>
            <a:lvl7pPr marL="14421277" indent="0">
              <a:buNone/>
              <a:defRPr sz="7400">
                <a:solidFill>
                  <a:schemeClr val="tx1">
                    <a:tint val="75000"/>
                  </a:schemeClr>
                </a:solidFill>
              </a:defRPr>
            </a:lvl7pPr>
            <a:lvl8pPr marL="16824823" indent="0">
              <a:buNone/>
              <a:defRPr sz="7400">
                <a:solidFill>
                  <a:schemeClr val="tx1">
                    <a:tint val="75000"/>
                  </a:schemeClr>
                </a:solidFill>
              </a:defRPr>
            </a:lvl8pPr>
            <a:lvl9pPr marL="19228369"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FFAF47-8459-4E13-817C-58F04F2ABE14}" type="datetimeFigureOut">
              <a:rPr lang="en-US" smtClean="0"/>
              <a:pPr/>
              <a:t>7/11/2012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8961124"/>
            <a:ext cx="22616160" cy="2534539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0" y="8961124"/>
            <a:ext cx="22616160" cy="2534539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FFAF47-8459-4E13-817C-58F04F2ABE14}" type="datetimeFigureOut">
              <a:rPr lang="en-US" smtClean="0"/>
              <a:pPr/>
              <a:t>7/11/2012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1" y="8596632"/>
            <a:ext cx="22625053"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2560321" y="12179300"/>
            <a:ext cx="22625053"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8596632"/>
            <a:ext cx="22633940"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26012143" y="12179300"/>
            <a:ext cx="22633940"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FFAF47-8459-4E13-817C-58F04F2ABE14}" type="datetimeFigureOut">
              <a:rPr lang="en-US" smtClean="0"/>
              <a:pPr/>
              <a:t>7/11/2012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FFAF47-8459-4E13-817C-58F04F2ABE14}" type="datetimeFigureOut">
              <a:rPr lang="en-US" smtClean="0"/>
              <a:pPr/>
              <a:t>7/11/2012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FFAF47-8459-4E13-817C-58F04F2ABE14}" type="datetimeFigureOut">
              <a:rPr lang="en-US" smtClean="0"/>
              <a:pPr/>
              <a:t>7/11/2012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529080"/>
            <a:ext cx="16846553" cy="6507480"/>
          </a:xfrm>
        </p:spPr>
        <p:txBody>
          <a:bodyPr anchor="b"/>
          <a:lstStyle>
            <a:lvl1pPr algn="l">
              <a:defRPr sz="10500" b="1"/>
            </a:lvl1pPr>
          </a:lstStyle>
          <a:p>
            <a:r>
              <a:rPr lang="en-US" smtClean="0"/>
              <a:t>Click to edit Master title style</a:t>
            </a:r>
            <a:endParaRPr lang="en-US"/>
          </a:p>
        </p:txBody>
      </p:sp>
      <p:sp>
        <p:nvSpPr>
          <p:cNvPr id="3" name="Content Placeholder 2"/>
          <p:cNvSpPr>
            <a:spLocks noGrp="1"/>
          </p:cNvSpPr>
          <p:nvPr>
            <p:ph idx="1"/>
          </p:nvPr>
        </p:nvSpPr>
        <p:spPr>
          <a:xfrm>
            <a:off x="20020280" y="1529084"/>
            <a:ext cx="28625800" cy="32777432"/>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4" y="8036564"/>
            <a:ext cx="16846553" cy="26269952"/>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FAF47-8459-4E13-817C-58F04F2ABE14}" type="datetimeFigureOut">
              <a:rPr lang="en-US" smtClean="0"/>
              <a:pPr/>
              <a:t>7/11/2012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2"/>
          </a:xfrm>
        </p:spPr>
        <p:txBody>
          <a:bodyPr anchor="b"/>
          <a:lstStyle>
            <a:lvl1pPr algn="l">
              <a:defRPr sz="105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431540"/>
            <a:ext cx="30723840" cy="23042880"/>
          </a:xfrm>
        </p:spPr>
        <p:txBody>
          <a:bodyPr/>
          <a:lstStyle>
            <a:lvl1pPr marL="0" indent="0">
              <a:buNone/>
              <a:defRPr sz="16800"/>
            </a:lvl1pPr>
            <a:lvl2pPr marL="2403546" indent="0">
              <a:buNone/>
              <a:defRPr sz="14700"/>
            </a:lvl2pPr>
            <a:lvl3pPr marL="4807092" indent="0">
              <a:buNone/>
              <a:defRPr sz="12600"/>
            </a:lvl3pPr>
            <a:lvl4pPr marL="7210638" indent="0">
              <a:buNone/>
              <a:defRPr sz="10500"/>
            </a:lvl4pPr>
            <a:lvl5pPr marL="9614184" indent="0">
              <a:buNone/>
              <a:defRPr sz="10500"/>
            </a:lvl5pPr>
            <a:lvl6pPr marL="12017731" indent="0">
              <a:buNone/>
              <a:defRPr sz="10500"/>
            </a:lvl6pPr>
            <a:lvl7pPr marL="14421277" indent="0">
              <a:buNone/>
              <a:defRPr sz="10500"/>
            </a:lvl7pPr>
            <a:lvl8pPr marL="16824823" indent="0">
              <a:buNone/>
              <a:defRPr sz="10500"/>
            </a:lvl8pPr>
            <a:lvl9pPr marL="19228369" indent="0">
              <a:buNone/>
              <a:defRPr sz="10500"/>
            </a:lvl9pPr>
          </a:lstStyle>
          <a:p>
            <a:endParaRPr lang="en-US"/>
          </a:p>
        </p:txBody>
      </p:sp>
      <p:sp>
        <p:nvSpPr>
          <p:cNvPr id="4" name="Text Placeholder 3"/>
          <p:cNvSpPr>
            <a:spLocks noGrp="1"/>
          </p:cNvSpPr>
          <p:nvPr>
            <p:ph type="body" sz="half" idx="2"/>
          </p:nvPr>
        </p:nvSpPr>
        <p:spPr>
          <a:xfrm>
            <a:off x="10036813" y="30057092"/>
            <a:ext cx="30723840" cy="4507228"/>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FAF47-8459-4E13-817C-58F04F2ABE14}" type="datetimeFigureOut">
              <a:rPr lang="en-US" smtClean="0"/>
              <a:pPr/>
              <a:t>7/11/2012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D9EB6-7C5C-4281-8366-AFAC9E23E0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2"/>
            <a:ext cx="46085760" cy="6400800"/>
          </a:xfrm>
          <a:prstGeom prst="rect">
            <a:avLst/>
          </a:prstGeom>
        </p:spPr>
        <p:txBody>
          <a:bodyPr vert="horz" lIns="480709" tIns="240355" rIns="480709" bIns="240355"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8961124"/>
            <a:ext cx="46085760" cy="25345392"/>
          </a:xfrm>
          <a:prstGeom prst="rect">
            <a:avLst/>
          </a:prstGeom>
        </p:spPr>
        <p:txBody>
          <a:bodyPr vert="horz" lIns="480709" tIns="240355" rIns="480709" bIns="24035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5595562"/>
            <a:ext cx="11948160" cy="2044700"/>
          </a:xfrm>
          <a:prstGeom prst="rect">
            <a:avLst/>
          </a:prstGeom>
        </p:spPr>
        <p:txBody>
          <a:bodyPr vert="horz" lIns="480709" tIns="240355" rIns="480709" bIns="240355" rtlCol="0" anchor="ctr"/>
          <a:lstStyle>
            <a:lvl1pPr algn="l">
              <a:defRPr sz="6300">
                <a:solidFill>
                  <a:schemeClr val="tx1">
                    <a:tint val="75000"/>
                  </a:schemeClr>
                </a:solidFill>
              </a:defRPr>
            </a:lvl1pPr>
          </a:lstStyle>
          <a:p>
            <a:fld id="{C6FFAF47-8459-4E13-817C-58F04F2ABE14}" type="datetimeFigureOut">
              <a:rPr lang="en-US" smtClean="0"/>
              <a:pPr/>
              <a:t>7/11/2012</a:t>
            </a:fld>
            <a:endParaRPr lang="en-US"/>
          </a:p>
        </p:txBody>
      </p:sp>
      <p:sp>
        <p:nvSpPr>
          <p:cNvPr id="5" name="Footer Placeholder 4"/>
          <p:cNvSpPr>
            <a:spLocks noGrp="1"/>
          </p:cNvSpPr>
          <p:nvPr>
            <p:ph type="ftr" sz="quarter" idx="3"/>
          </p:nvPr>
        </p:nvSpPr>
        <p:spPr>
          <a:xfrm>
            <a:off x="17495520" y="35595562"/>
            <a:ext cx="16215360" cy="2044700"/>
          </a:xfrm>
          <a:prstGeom prst="rect">
            <a:avLst/>
          </a:prstGeom>
        </p:spPr>
        <p:txBody>
          <a:bodyPr vert="horz" lIns="480709" tIns="240355" rIns="480709" bIns="240355" rtlCol="0" anchor="ctr"/>
          <a:lstStyle>
            <a:lvl1pPr algn="ctr">
              <a:defRPr sz="6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2"/>
            <a:ext cx="11948160" cy="2044700"/>
          </a:xfrm>
          <a:prstGeom prst="rect">
            <a:avLst/>
          </a:prstGeom>
        </p:spPr>
        <p:txBody>
          <a:bodyPr vert="horz" lIns="480709" tIns="240355" rIns="480709" bIns="240355" rtlCol="0" anchor="ctr"/>
          <a:lstStyle>
            <a:lvl1pPr algn="r">
              <a:defRPr sz="6300">
                <a:solidFill>
                  <a:schemeClr val="tx1">
                    <a:tint val="75000"/>
                  </a:schemeClr>
                </a:solidFill>
              </a:defRPr>
            </a:lvl1pPr>
          </a:lstStyle>
          <a:p>
            <a:fld id="{7EDD9EB6-7C5C-4281-8366-AFAC9E23E0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7092" rtl="0" eaLnBrk="1" latinLnBrk="0" hangingPunct="1">
        <a:spcBef>
          <a:spcPct val="0"/>
        </a:spcBef>
        <a:buNone/>
        <a:defRPr sz="23100" kern="1200">
          <a:solidFill>
            <a:schemeClr val="tx1"/>
          </a:solidFill>
          <a:latin typeface="+mj-lt"/>
          <a:ea typeface="+mj-ea"/>
          <a:cs typeface="+mj-cs"/>
        </a:defRPr>
      </a:lvl1pPr>
    </p:titleStyle>
    <p:bodyStyle>
      <a:lvl1pPr marL="1802660" indent="-1802660" algn="l" defTabSz="4807092"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905762" indent="-1502216" algn="l" defTabSz="4807092" rtl="0" eaLnBrk="1" latinLnBrk="0" hangingPunct="1">
        <a:spcBef>
          <a:spcPct val="20000"/>
        </a:spcBef>
        <a:buFont typeface="Arial" pitchFamily="34" charset="0"/>
        <a:buChar char="–"/>
        <a:defRPr sz="14700" kern="1200">
          <a:solidFill>
            <a:schemeClr val="tx1"/>
          </a:solidFill>
          <a:latin typeface="+mn-lt"/>
          <a:ea typeface="+mn-ea"/>
          <a:cs typeface="+mn-cs"/>
        </a:defRPr>
      </a:lvl2pPr>
      <a:lvl3pPr marL="6008865" indent="-1201773" algn="l" defTabSz="4807092" rtl="0" eaLnBrk="1" latinLnBrk="0" hangingPunct="1">
        <a:spcBef>
          <a:spcPct val="20000"/>
        </a:spcBef>
        <a:buFont typeface="Arial" pitchFamily="34" charset="0"/>
        <a:buChar char="•"/>
        <a:defRPr sz="12600" kern="1200">
          <a:solidFill>
            <a:schemeClr val="tx1"/>
          </a:solidFill>
          <a:latin typeface="+mn-lt"/>
          <a:ea typeface="+mn-ea"/>
          <a:cs typeface="+mn-cs"/>
        </a:defRPr>
      </a:lvl3pPr>
      <a:lvl4pPr marL="8412411"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4pPr>
      <a:lvl5pPr marL="10815958"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5pPr>
      <a:lvl6pPr marL="13219504"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23050"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26596"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30142"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 Id="rId9"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12420600" y="6324600"/>
            <a:ext cx="25527000" cy="31165800"/>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457200" rtlCol="0" anchor="ctr"/>
          <a:lstStyle/>
          <a:p>
            <a:pPr algn="ctr"/>
            <a:endParaRPr lang="en-US"/>
          </a:p>
        </p:txBody>
      </p:sp>
      <p:sp>
        <p:nvSpPr>
          <p:cNvPr id="4" name="TextBox 3"/>
          <p:cNvSpPr txBox="1"/>
          <p:nvPr/>
        </p:nvSpPr>
        <p:spPr>
          <a:xfrm>
            <a:off x="7391400" y="838200"/>
            <a:ext cx="36804600" cy="3778614"/>
          </a:xfrm>
          <a:prstGeom prst="rect">
            <a:avLst/>
          </a:prstGeom>
          <a:solidFill>
            <a:srgbClr val="CCECFF"/>
          </a:solidFill>
        </p:spPr>
        <p:txBody>
          <a:bodyPr wrap="square" lIns="480709" tIns="240355" rIns="480709" bIns="240355" rtlCol="0">
            <a:spAutoFit/>
          </a:bodyPr>
          <a:lstStyle/>
          <a:p>
            <a:pPr algn="ctr">
              <a:spcAft>
                <a:spcPts val="3600"/>
              </a:spcAft>
            </a:pPr>
            <a:r>
              <a:rPr lang="en-US" sz="6600" dirty="0" smtClean="0">
                <a:latin typeface="VAGRounded BT" pitchFamily="34" charset="0"/>
              </a:rPr>
              <a:t>Increased use of young bulls in dairy cattle breeding programs</a:t>
            </a:r>
          </a:p>
          <a:p>
            <a:pPr algn="ctr">
              <a:spcAft>
                <a:spcPts val="1200"/>
              </a:spcAft>
            </a:pPr>
            <a:r>
              <a:rPr lang="en-US" sz="5400" i="1" dirty="0" smtClean="0">
                <a:latin typeface="VAGRounded BT" pitchFamily="34" charset="0"/>
              </a:rPr>
              <a:t>H. D. Norman, J. L. Hutchison,* and J. B. Cole</a:t>
            </a:r>
          </a:p>
          <a:p>
            <a:pPr algn="ctr">
              <a:spcAft>
                <a:spcPts val="1200"/>
              </a:spcAft>
            </a:pPr>
            <a:r>
              <a:rPr lang="en-US" sz="5400" dirty="0" smtClean="0">
                <a:latin typeface="VAGRounded BT" pitchFamily="34" charset="0"/>
              </a:rPr>
              <a:t>Animal Improvement Programs Laboratory, Agricultural Research Center, USDA, Beltsville, MD 20705-2350</a:t>
            </a:r>
            <a:endParaRPr lang="en-US" sz="5400" dirty="0">
              <a:latin typeface="VAGRounded BT" pitchFamily="34" charset="0"/>
            </a:endParaRPr>
          </a:p>
        </p:txBody>
      </p:sp>
      <p:cxnSp>
        <p:nvCxnSpPr>
          <p:cNvPr id="6" name="Straight Connector 5"/>
          <p:cNvCxnSpPr/>
          <p:nvPr/>
        </p:nvCxnSpPr>
        <p:spPr>
          <a:xfrm>
            <a:off x="457200" y="5422900"/>
            <a:ext cx="50292000" cy="0"/>
          </a:xfrm>
          <a:prstGeom prst="line">
            <a:avLst/>
          </a:prstGeom>
          <a:ln w="1905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5867400"/>
            <a:ext cx="50292000" cy="0"/>
          </a:xfrm>
          <a:prstGeom prst="line">
            <a:avLst/>
          </a:prstGeom>
          <a:ln w="190500">
            <a:solidFill>
              <a:srgbClr val="008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57200" y="4191000"/>
            <a:ext cx="6096000" cy="914400"/>
          </a:xfrm>
          <a:prstGeom prst="rect">
            <a:avLst/>
          </a:prstGeom>
          <a:noFill/>
        </p:spPr>
        <p:txBody>
          <a:bodyPr wrap="square" rtlCol="0">
            <a:spAutoFit/>
          </a:bodyPr>
          <a:lstStyle/>
          <a:p>
            <a:pPr algn="ctr"/>
            <a:r>
              <a:rPr lang="en-US" sz="5400" dirty="0" err="1" smtClean="0">
                <a:latin typeface="VAGRounded BT" pitchFamily="34" charset="0"/>
              </a:rPr>
              <a:t>Abstr</a:t>
            </a:r>
            <a:r>
              <a:rPr lang="en-US" sz="5400" dirty="0" smtClean="0">
                <a:latin typeface="VAGRounded BT" pitchFamily="34" charset="0"/>
              </a:rPr>
              <a:t>. W60</a:t>
            </a:r>
            <a:endParaRPr lang="en-US" sz="5400" dirty="0">
              <a:latin typeface="VAGRounded BT" pitchFamily="34" charset="0"/>
            </a:endParaRPr>
          </a:p>
        </p:txBody>
      </p:sp>
      <p:pic>
        <p:nvPicPr>
          <p:cNvPr id="13" name="Picture 12" descr="usdaars.gif"/>
          <p:cNvPicPr>
            <a:picLocks noChangeAspect="1"/>
          </p:cNvPicPr>
          <p:nvPr/>
        </p:nvPicPr>
        <p:blipFill>
          <a:blip r:embed="rId2" cstate="print"/>
          <a:stretch>
            <a:fillRect/>
          </a:stretch>
        </p:blipFill>
        <p:spPr>
          <a:xfrm>
            <a:off x="45110400" y="533400"/>
            <a:ext cx="5715000" cy="4525376"/>
          </a:xfrm>
          <a:prstGeom prst="rect">
            <a:avLst/>
          </a:prstGeom>
        </p:spPr>
      </p:pic>
      <p:sp>
        <p:nvSpPr>
          <p:cNvPr id="29" name="TextBox 28"/>
          <p:cNvSpPr txBox="1"/>
          <p:nvPr/>
        </p:nvSpPr>
        <p:spPr>
          <a:xfrm>
            <a:off x="45643800" y="3911601"/>
            <a:ext cx="2286000" cy="1015663"/>
          </a:xfrm>
          <a:prstGeom prst="rect">
            <a:avLst/>
          </a:prstGeom>
          <a:noFill/>
        </p:spPr>
        <p:txBody>
          <a:bodyPr wrap="square" rtlCol="0">
            <a:spAutoFit/>
          </a:bodyPr>
          <a:lstStyle/>
          <a:p>
            <a:r>
              <a:rPr lang="en-US" sz="6000" dirty="0" smtClean="0">
                <a:solidFill>
                  <a:schemeClr val="bg1"/>
                </a:solidFill>
                <a:latin typeface="VAGRounded BT" pitchFamily="34" charset="0"/>
              </a:rPr>
              <a:t>2012</a:t>
            </a:r>
            <a:endParaRPr lang="en-US" sz="6000" dirty="0">
              <a:solidFill>
                <a:schemeClr val="bg1"/>
              </a:solidFill>
              <a:latin typeface="VAGRounded BT" pitchFamily="34" charset="0"/>
            </a:endParaRPr>
          </a:p>
        </p:txBody>
      </p:sp>
      <p:sp>
        <p:nvSpPr>
          <p:cNvPr id="63" name="Rectangle 6052"/>
          <p:cNvSpPr>
            <a:spLocks noChangeArrowheads="1"/>
          </p:cNvSpPr>
          <p:nvPr/>
        </p:nvSpPr>
        <p:spPr bwMode="auto">
          <a:xfrm>
            <a:off x="457200" y="28498800"/>
            <a:ext cx="11430000" cy="7696200"/>
          </a:xfrm>
          <a:prstGeom prst="rect">
            <a:avLst/>
          </a:prstGeom>
          <a:solidFill>
            <a:srgbClr val="CCECFF"/>
          </a:solidFill>
          <a:ln w="9525">
            <a:noFill/>
            <a:miter lim="800000"/>
            <a:headEnd/>
            <a:tailEnd/>
          </a:ln>
          <a:effectLst/>
        </p:spPr>
        <p:txBody>
          <a:bodyPr wrap="square" lIns="457200" tIns="457200" rIns="457200" bIns="457200">
            <a:spAutoFit/>
          </a:bodyPr>
          <a:lstStyle/>
          <a:p>
            <a:pPr marL="457200" indent="-457200" algn="ctr"/>
            <a:r>
              <a:rPr lang="en-US" sz="4400" dirty="0" smtClean="0">
                <a:solidFill>
                  <a:srgbClr val="0033CC"/>
                </a:solidFill>
                <a:latin typeface="VAGRounded BT" pitchFamily="34" charset="0"/>
              </a:rPr>
              <a:t>RESULTS</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How has the generation interval changed with genomics?</a:t>
            </a:r>
          </a:p>
          <a:p>
            <a:pPr marL="457200" indent="-457200" algn="ctr"/>
            <a:endParaRPr lang="en-US" sz="3600" dirty="0" smtClean="0">
              <a:solidFill>
                <a:srgbClr val="0033CC"/>
              </a:solidFill>
              <a:latin typeface="VAGRounded BT" pitchFamily="34" charset="0"/>
            </a:endParaRPr>
          </a:p>
          <a:p>
            <a:pPr marL="457200" indent="-457200" algn="ctr"/>
            <a:endParaRPr lang="en-US" sz="3600" dirty="0" smtClean="0">
              <a:solidFill>
                <a:srgbClr val="0033CC"/>
              </a:solidFill>
              <a:latin typeface="VAGRounded BT" pitchFamily="34" charset="0"/>
            </a:endParaRPr>
          </a:p>
          <a:p>
            <a:pPr marL="457200" indent="-457200" algn="ctr"/>
            <a:endParaRPr lang="en-US" sz="3600" dirty="0" smtClean="0">
              <a:solidFill>
                <a:srgbClr val="0033CC"/>
              </a:solidFill>
              <a:latin typeface="VAGRounded BT" pitchFamily="34" charset="0"/>
            </a:endParaRPr>
          </a:p>
          <a:p>
            <a:pPr marL="457200" indent="-457200" algn="ctr"/>
            <a:endParaRPr lang="en-US" sz="3600" dirty="0" smtClean="0">
              <a:solidFill>
                <a:srgbClr val="0033CC"/>
              </a:solidFill>
              <a:latin typeface="VAGRounded BT" pitchFamily="34" charset="0"/>
            </a:endParaRPr>
          </a:p>
          <a:p>
            <a:pPr marL="457200" indent="-457200" algn="ctr"/>
            <a:endParaRPr lang="en-US" sz="3600" dirty="0" smtClean="0">
              <a:solidFill>
                <a:srgbClr val="0033CC"/>
              </a:solidFill>
              <a:latin typeface="VAGRounded BT" pitchFamily="34" charset="0"/>
            </a:endParaRPr>
          </a:p>
          <a:p>
            <a:pPr marL="457200" indent="-457200" algn="ctr"/>
            <a:endParaRPr lang="en-US" sz="3600" dirty="0" smtClean="0">
              <a:solidFill>
                <a:srgbClr val="0033CC"/>
              </a:solidFill>
              <a:latin typeface="VAGRounded BT" pitchFamily="34" charset="0"/>
            </a:endParaRPr>
          </a:p>
          <a:p>
            <a:pPr marL="457200" indent="-457200" algn="ctr"/>
            <a:endParaRPr lang="en-US" sz="3600" dirty="0" smtClean="0">
              <a:solidFill>
                <a:srgbClr val="0033CC"/>
              </a:solidFill>
              <a:latin typeface="VAGRounded BT" pitchFamily="34" charset="0"/>
            </a:endParaRPr>
          </a:p>
          <a:p>
            <a:pPr marL="457200" indent="-457200" algn="ctr"/>
            <a:endParaRPr lang="en-US" sz="3600" dirty="0" smtClean="0">
              <a:solidFill>
                <a:srgbClr val="0033CC"/>
              </a:solidFill>
              <a:latin typeface="VAGRounded BT" pitchFamily="34" charset="0"/>
            </a:endParaRPr>
          </a:p>
        </p:txBody>
      </p:sp>
      <p:sp>
        <p:nvSpPr>
          <p:cNvPr id="17" name="Text Box 3135"/>
          <p:cNvSpPr txBox="1">
            <a:spLocks noChangeArrowheads="1"/>
          </p:cNvSpPr>
          <p:nvPr/>
        </p:nvSpPr>
        <p:spPr bwMode="auto">
          <a:xfrm>
            <a:off x="457200" y="6324600"/>
            <a:ext cx="11430000" cy="5971684"/>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ct val="50000"/>
              </a:spcBef>
            </a:pPr>
            <a:r>
              <a:rPr lang="en-US" sz="4400" dirty="0">
                <a:solidFill>
                  <a:srgbClr val="0033CC"/>
                </a:solidFill>
                <a:latin typeface="VAGRounded BT" pitchFamily="34" charset="0"/>
              </a:rPr>
              <a:t>INTRODUCTION</a:t>
            </a:r>
          </a:p>
          <a:p>
            <a:pPr>
              <a:spcBef>
                <a:spcPct val="50000"/>
              </a:spcBef>
              <a:buClr>
                <a:srgbClr val="0033CC"/>
              </a:buClr>
            </a:pPr>
            <a:r>
              <a:rPr lang="en-US" sz="3600" dirty="0" smtClean="0">
                <a:latin typeface="VAGRounded BT" pitchFamily="34" charset="0"/>
              </a:rPr>
              <a:t>Breeding programs have changed since genomic evaluations became available in 2008. Breeders and producers are now making much heavier use of young bulls than in the past, which results in shorter generation intervals and increased selection intensity. The number of bulls has increased, which provides opportunities to sample more diverse pedigrees. </a:t>
            </a:r>
            <a:endParaRPr lang="en-US" sz="3600" dirty="0">
              <a:latin typeface="VAGRounded BT" pitchFamily="34" charset="0"/>
            </a:endParaRPr>
          </a:p>
        </p:txBody>
      </p:sp>
      <p:sp>
        <p:nvSpPr>
          <p:cNvPr id="18" name="Rectangle 6051"/>
          <p:cNvSpPr>
            <a:spLocks noChangeArrowheads="1"/>
          </p:cNvSpPr>
          <p:nvPr/>
        </p:nvSpPr>
        <p:spPr bwMode="auto">
          <a:xfrm>
            <a:off x="457200" y="12743378"/>
            <a:ext cx="11430000" cy="5971684"/>
          </a:xfrm>
          <a:prstGeom prst="rect">
            <a:avLst/>
          </a:prstGeom>
          <a:solidFill>
            <a:srgbClr val="CCECFF"/>
          </a:solidFill>
          <a:ln w="9525">
            <a:noFill/>
            <a:miter lim="800000"/>
            <a:headEnd/>
            <a:tailEnd/>
          </a:ln>
          <a:effectLst/>
        </p:spPr>
        <p:txBody>
          <a:bodyPr wrap="square" lIns="457200" tIns="457200" rIns="457200" bIns="457200">
            <a:spAutoFit/>
          </a:bodyPr>
          <a:lstStyle/>
          <a:p>
            <a:pPr marL="457200" indent="-457200" algn="ctr"/>
            <a:r>
              <a:rPr lang="en-US" sz="4400" dirty="0" smtClean="0">
                <a:solidFill>
                  <a:srgbClr val="0033CC"/>
                </a:solidFill>
                <a:latin typeface="VAGRounded BT" pitchFamily="34" charset="0"/>
              </a:rPr>
              <a:t>OBJECTIVES</a:t>
            </a:r>
            <a:endParaRPr lang="en-US" sz="4400" dirty="0">
              <a:solidFill>
                <a:srgbClr val="0033CC"/>
              </a:solidFill>
              <a:latin typeface="VAGRounded BT" pitchFamily="34" charset="0"/>
            </a:endParaRPr>
          </a:p>
          <a:p>
            <a:pPr>
              <a:spcBef>
                <a:spcPct val="50000"/>
              </a:spcBef>
            </a:pPr>
            <a:r>
              <a:rPr lang="en-US" sz="3600" dirty="0">
                <a:latin typeface="VAGRounded BT" pitchFamily="34" charset="0"/>
              </a:rPr>
              <a:t>To </a:t>
            </a:r>
            <a:r>
              <a:rPr lang="en-US" sz="3600" dirty="0" smtClean="0">
                <a:latin typeface="VAGRounded BT" pitchFamily="34" charset="0"/>
              </a:rPr>
              <a:t>investigate the effects of increased usage of young bulls on:</a:t>
            </a:r>
            <a:endParaRPr lang="en-US" sz="3600" dirty="0">
              <a:latin typeface="VAGRounded BT" pitchFamily="34" charset="0"/>
            </a:endParaRP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Change in generation interval</a:t>
            </a:r>
            <a:endParaRPr lang="en-US" sz="3600" dirty="0">
              <a:latin typeface="VAGRounded BT" pitchFamily="34" charset="0"/>
            </a:endParaRP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Percentage of sons sired by young bulls</a:t>
            </a:r>
            <a:endParaRPr lang="en-US" sz="3600" dirty="0">
              <a:latin typeface="VAGRounded BT" pitchFamily="34" charset="0"/>
            </a:endParaRP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Percentage of </a:t>
            </a:r>
            <a:r>
              <a:rPr lang="en-US" sz="3600" dirty="0" err="1" smtClean="0">
                <a:latin typeface="VAGRounded BT" pitchFamily="34" charset="0"/>
              </a:rPr>
              <a:t>breedings</a:t>
            </a:r>
            <a:r>
              <a:rPr lang="en-US" sz="3600" dirty="0" smtClean="0">
                <a:latin typeface="VAGRounded BT" pitchFamily="34" charset="0"/>
              </a:rPr>
              <a:t> to young bulls</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Average genetic merit of young bulls</a:t>
            </a:r>
            <a:endParaRPr lang="en-US" sz="3600" dirty="0">
              <a:latin typeface="VAGRounded BT" pitchFamily="34" charset="0"/>
            </a:endParaRPr>
          </a:p>
        </p:txBody>
      </p:sp>
      <p:sp>
        <p:nvSpPr>
          <p:cNvPr id="22" name="Rectangle 6052"/>
          <p:cNvSpPr>
            <a:spLocks noChangeArrowheads="1"/>
          </p:cNvSpPr>
          <p:nvPr/>
        </p:nvSpPr>
        <p:spPr bwMode="auto">
          <a:xfrm>
            <a:off x="457200" y="19202400"/>
            <a:ext cx="11430000" cy="8802410"/>
          </a:xfrm>
          <a:prstGeom prst="rect">
            <a:avLst/>
          </a:prstGeom>
          <a:solidFill>
            <a:srgbClr val="CCECFF"/>
          </a:solidFill>
          <a:ln w="9525">
            <a:noFill/>
            <a:miter lim="800000"/>
            <a:headEnd/>
            <a:tailEnd/>
          </a:ln>
          <a:effectLst/>
        </p:spPr>
        <p:txBody>
          <a:bodyPr wrap="square" lIns="457200" tIns="457200" rIns="457200" bIns="457200">
            <a:spAutoFit/>
          </a:bodyPr>
          <a:lstStyle/>
          <a:p>
            <a:pPr marL="457200" indent="-457200" algn="ctr"/>
            <a:r>
              <a:rPr lang="en-US" sz="4400" dirty="0">
                <a:solidFill>
                  <a:srgbClr val="0033CC"/>
                </a:solidFill>
                <a:latin typeface="VAGRounded BT" pitchFamily="34" charset="0"/>
              </a:rPr>
              <a:t>DATA &amp; METHODS</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Pedigree data was obtained from the US national dairy database (USDA; Beltsville, MD)</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Service sire age groupings included: young (0.8 to 3.9 year), first crop (4.0 to 7.9 year) and old bulls (≥8.0 year)</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Sire status and lifetime net merit from the USDA official December 2011 genetic evaluation</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US breeding records from 2007 through 2011, 19,359,730 Holstein and 1,133,090 Jersey </a:t>
            </a:r>
            <a:r>
              <a:rPr lang="en-US" sz="3600" dirty="0" err="1" smtClean="0">
                <a:latin typeface="VAGRounded BT" pitchFamily="34" charset="0"/>
              </a:rPr>
              <a:t>breedings</a:t>
            </a:r>
            <a:r>
              <a:rPr lang="en-US" sz="3600" dirty="0" smtClean="0">
                <a:latin typeface="VAGRounded BT" pitchFamily="34" charset="0"/>
              </a:rPr>
              <a:t>, were examined</a:t>
            </a:r>
          </a:p>
        </p:txBody>
      </p:sp>
      <p:sp>
        <p:nvSpPr>
          <p:cNvPr id="26" name="TextBox 25"/>
          <p:cNvSpPr txBox="1"/>
          <p:nvPr/>
        </p:nvSpPr>
        <p:spPr>
          <a:xfrm>
            <a:off x="12420600" y="6705600"/>
            <a:ext cx="26365200" cy="769441"/>
          </a:xfrm>
          <a:prstGeom prst="rect">
            <a:avLst/>
          </a:prstGeom>
          <a:noFill/>
        </p:spPr>
        <p:txBody>
          <a:bodyPr wrap="square" rtlCol="0">
            <a:spAutoFit/>
          </a:bodyPr>
          <a:lstStyle/>
          <a:p>
            <a:pPr algn="ctr">
              <a:spcBef>
                <a:spcPts val="2640"/>
              </a:spcBef>
            </a:pPr>
            <a:r>
              <a:rPr lang="en-US" sz="4400" dirty="0" smtClean="0">
                <a:solidFill>
                  <a:srgbClr val="0033CC"/>
                </a:solidFill>
                <a:latin typeface="VAGRounded BT" pitchFamily="34" charset="0"/>
              </a:rPr>
              <a:t>RESULTS </a:t>
            </a:r>
            <a:r>
              <a:rPr lang="en-US" sz="3600" i="1" dirty="0" smtClean="0">
                <a:solidFill>
                  <a:srgbClr val="0033CC"/>
                </a:solidFill>
                <a:latin typeface="VAGRounded BT" pitchFamily="34" charset="0"/>
              </a:rPr>
              <a:t>(continued)</a:t>
            </a:r>
            <a:endParaRPr lang="en-US" sz="3600" i="1" dirty="0">
              <a:solidFill>
                <a:srgbClr val="0033CC"/>
              </a:solidFill>
              <a:latin typeface="VAGRounded BT" pitchFamily="34" charset="0"/>
            </a:endParaRPr>
          </a:p>
        </p:txBody>
      </p:sp>
      <p:sp>
        <p:nvSpPr>
          <p:cNvPr id="30" name="Rectangle 29"/>
          <p:cNvSpPr/>
          <p:nvPr/>
        </p:nvSpPr>
        <p:spPr>
          <a:xfrm>
            <a:off x="12877800" y="20497800"/>
            <a:ext cx="14571618" cy="646331"/>
          </a:xfrm>
          <a:prstGeom prst="rect">
            <a:avLst/>
          </a:prstGeom>
        </p:spPr>
        <p:txBody>
          <a:bodyPr wrap="none">
            <a:spAutoFit/>
          </a:bodyPr>
          <a:lstStyle/>
          <a:p>
            <a:pPr marL="457200" indent="-457200">
              <a:spcBef>
                <a:spcPts val="3000"/>
              </a:spcBef>
              <a:buClr>
                <a:srgbClr val="0033CC"/>
              </a:buClr>
              <a:buFont typeface="WP TypographicSymbols" pitchFamily="2" charset="0"/>
              <a:buChar char="!"/>
            </a:pPr>
            <a:r>
              <a:rPr lang="en-US" sz="3600" dirty="0" smtClean="0">
                <a:latin typeface="VAGRounded BT" pitchFamily="34" charset="0"/>
              </a:rPr>
              <a:t>What is the genetic merit for Active (A) and Genotyped (G) bulls?</a:t>
            </a:r>
          </a:p>
        </p:txBody>
      </p:sp>
      <p:sp>
        <p:nvSpPr>
          <p:cNvPr id="41" name="Rectangle 40"/>
          <p:cNvSpPr/>
          <p:nvPr/>
        </p:nvSpPr>
        <p:spPr>
          <a:xfrm>
            <a:off x="12954000" y="7467600"/>
            <a:ext cx="24460200" cy="76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3106400" y="7620000"/>
            <a:ext cx="20116800" cy="646331"/>
          </a:xfrm>
          <a:prstGeom prst="rect">
            <a:avLst/>
          </a:prstGeom>
        </p:spPr>
        <p:txBody>
          <a:bodyPr wrap="square">
            <a:spAutoFit/>
          </a:bodyPr>
          <a:lstStyle/>
          <a:p>
            <a:pPr marL="457200" indent="-457200">
              <a:spcBef>
                <a:spcPts val="3000"/>
              </a:spcBef>
              <a:buClr>
                <a:srgbClr val="0033CC"/>
              </a:buClr>
              <a:buFont typeface="WP TypographicSymbols" pitchFamily="2" charset="0"/>
              <a:buChar char="!"/>
            </a:pPr>
            <a:r>
              <a:rPr lang="en-US" sz="3600" dirty="0" smtClean="0">
                <a:latin typeface="VAGRounded BT" pitchFamily="34" charset="0"/>
              </a:rPr>
              <a:t>How many different sires of young AI bulls are there?</a:t>
            </a:r>
          </a:p>
        </p:txBody>
      </p:sp>
      <p:graphicFrame>
        <p:nvGraphicFramePr>
          <p:cNvPr id="32" name="Chart 31"/>
          <p:cNvGraphicFramePr/>
          <p:nvPr/>
        </p:nvGraphicFramePr>
        <p:xfrm>
          <a:off x="13792200" y="9144000"/>
          <a:ext cx="102108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4" name="Rectangle 43"/>
          <p:cNvSpPr/>
          <p:nvPr/>
        </p:nvSpPr>
        <p:spPr>
          <a:xfrm>
            <a:off x="12954000" y="15468600"/>
            <a:ext cx="24460200" cy="5867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13106400" y="15621000"/>
            <a:ext cx="20116800" cy="646331"/>
          </a:xfrm>
          <a:prstGeom prst="rect">
            <a:avLst/>
          </a:prstGeom>
        </p:spPr>
        <p:txBody>
          <a:bodyPr wrap="square">
            <a:spAutoFit/>
          </a:bodyPr>
          <a:lstStyle/>
          <a:p>
            <a:pPr marL="457200" indent="-457200">
              <a:spcBef>
                <a:spcPts val="3000"/>
              </a:spcBef>
              <a:buClr>
                <a:srgbClr val="0033CC"/>
              </a:buClr>
              <a:buFont typeface="WP TypographicSymbols" pitchFamily="2" charset="0"/>
              <a:buChar char="!"/>
            </a:pPr>
            <a:r>
              <a:rPr lang="en-US" sz="3600" dirty="0" smtClean="0">
                <a:latin typeface="VAGRounded BT" pitchFamily="34" charset="0"/>
              </a:rPr>
              <a:t>Who are the sires of sons? </a:t>
            </a:r>
            <a:endParaRPr lang="en-US" sz="3600" dirty="0" smtClean="0">
              <a:solidFill>
                <a:srgbClr val="FF0000"/>
              </a:solidFill>
              <a:latin typeface="VAGRounded BT" pitchFamily="34" charset="0"/>
            </a:endParaRPr>
          </a:p>
        </p:txBody>
      </p:sp>
      <p:graphicFrame>
        <p:nvGraphicFramePr>
          <p:cNvPr id="49" name="Table 48"/>
          <p:cNvGraphicFramePr>
            <a:graphicFrameLocks noGrp="1"/>
          </p:cNvGraphicFramePr>
          <p:nvPr/>
        </p:nvGraphicFramePr>
        <p:xfrm>
          <a:off x="13563600" y="16459200"/>
          <a:ext cx="23317199" cy="4480560"/>
        </p:xfrm>
        <a:graphic>
          <a:graphicData uri="http://schemas.openxmlformats.org/drawingml/2006/table">
            <a:tbl>
              <a:tblPr firstRow="1" bandRow="1">
                <a:tableStyleId>{5C22544A-7EE6-4342-B048-85BDC9FD1C3A}</a:tableStyleId>
              </a:tblPr>
              <a:tblGrid>
                <a:gridCol w="2286000"/>
                <a:gridCol w="1600200"/>
                <a:gridCol w="2286000"/>
                <a:gridCol w="1828800"/>
                <a:gridCol w="4572000"/>
                <a:gridCol w="304800"/>
                <a:gridCol w="1905000"/>
                <a:gridCol w="2209800"/>
                <a:gridCol w="1752600"/>
                <a:gridCol w="4571999"/>
              </a:tblGrid>
              <a:tr h="370840">
                <a:tc rowSpan="3">
                  <a:txBody>
                    <a:bodyPr/>
                    <a:lstStyle/>
                    <a:p>
                      <a:pPr algn="l"/>
                      <a:r>
                        <a:rPr lang="en-US" sz="3600" b="0" dirty="0" smtClean="0">
                          <a:solidFill>
                            <a:srgbClr val="0033CC"/>
                          </a:solidFill>
                          <a:latin typeface="VAGRounded BT" pitchFamily="34" charset="0"/>
                        </a:rPr>
                        <a:t>Birth year of sons</a:t>
                      </a:r>
                      <a:endParaRPr lang="en-US" sz="3600" b="0" dirty="0">
                        <a:solidFill>
                          <a:srgbClr val="0033CC"/>
                        </a:solidFill>
                        <a:latin typeface="VAGRounded BT" pitchFamily="34" charset="0"/>
                      </a:endParaRPr>
                    </a:p>
                  </a:txBody>
                  <a:tcPr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r>
                        <a:rPr lang="en-US" sz="3600" b="0" dirty="0" smtClean="0">
                          <a:solidFill>
                            <a:srgbClr val="0033CC"/>
                          </a:solidFill>
                          <a:latin typeface="VAGRounded BT" pitchFamily="34" charset="0"/>
                        </a:rPr>
                        <a:t>Holstein</a:t>
                      </a:r>
                      <a:endParaRPr lang="en-US" sz="3600" b="0" dirty="0">
                        <a:solidFill>
                          <a:srgbClr val="0033CC"/>
                        </a:solidFill>
                        <a:latin typeface="VAGRounded BT"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3600" dirty="0"/>
                    </a:p>
                  </a:txBody>
                  <a:tcPr/>
                </a:tc>
                <a:tc hMerge="1">
                  <a:txBody>
                    <a:bodyPr/>
                    <a:lstStyle/>
                    <a:p>
                      <a:endParaRPr lang="en-US"/>
                    </a:p>
                  </a:txBody>
                  <a:tcPr/>
                </a:tc>
                <a:tc hMerge="1">
                  <a:txBody>
                    <a:bodyPr/>
                    <a:lstStyle/>
                    <a:p>
                      <a:endParaRPr lang="en-US" sz="3600" dirty="0"/>
                    </a:p>
                  </a:txBody>
                  <a:tcPr/>
                </a:tc>
                <a:tc>
                  <a:txBody>
                    <a:bodyPr/>
                    <a:lstStyle/>
                    <a:p>
                      <a:pPr algn="ctr"/>
                      <a:endParaRPr lang="en-US" sz="3600" b="0" dirty="0">
                        <a:solidFill>
                          <a:schemeClr val="tx1"/>
                        </a:solidFill>
                        <a:latin typeface="VAGRounded BT" pitchFamily="34" charset="0"/>
                      </a:endParaRPr>
                    </a:p>
                  </a:txBody>
                  <a:tcP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gridSpan="4">
                  <a:txBody>
                    <a:bodyPr/>
                    <a:lstStyle/>
                    <a:p>
                      <a:pPr algn="ctr"/>
                      <a:r>
                        <a:rPr lang="en-US" sz="3600" b="0" dirty="0" smtClean="0">
                          <a:solidFill>
                            <a:srgbClr val="0033CC"/>
                          </a:solidFill>
                          <a:latin typeface="VAGRounded BT" pitchFamily="34" charset="0"/>
                        </a:rPr>
                        <a:t>Jersey</a:t>
                      </a:r>
                      <a:endParaRPr lang="en-US" sz="3600" b="0" dirty="0">
                        <a:solidFill>
                          <a:srgbClr val="0033CC"/>
                        </a:solidFill>
                        <a:latin typeface="VAGRounded BT"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3600" dirty="0"/>
                    </a:p>
                  </a:txBody>
                  <a:tcPr/>
                </a:tc>
                <a:tc hMerge="1">
                  <a:txBody>
                    <a:bodyPr/>
                    <a:lstStyle/>
                    <a:p>
                      <a:endParaRPr lang="en-US"/>
                    </a:p>
                  </a:txBody>
                  <a:tcPr/>
                </a:tc>
                <a:tc hMerge="1">
                  <a:txBody>
                    <a:bodyPr/>
                    <a:lstStyle/>
                    <a:p>
                      <a:endParaRPr lang="en-US" sz="3600" dirty="0"/>
                    </a:p>
                  </a:txBody>
                  <a:tcPr/>
                </a:tc>
              </a:tr>
              <a:tr h="370840">
                <a:tc vMerge="1">
                  <a:txBody>
                    <a:bodyPr/>
                    <a:lstStyle/>
                    <a:p>
                      <a:pPr algn="ctr"/>
                      <a:endParaRPr lang="en-US" sz="3600" dirty="0">
                        <a:latin typeface="VAGRounded BT" pitchFamily="34" charset="0"/>
                      </a:endParaRPr>
                    </a:p>
                  </a:txBody>
                  <a:tcPr>
                    <a:lnB w="12700" cap="flat" cmpd="sng" algn="ctr">
                      <a:solidFill>
                        <a:schemeClr val="tx1"/>
                      </a:solidFill>
                      <a:prstDash val="solid"/>
                      <a:round/>
                      <a:headEnd type="none" w="med" len="med"/>
                      <a:tailEnd type="none" w="med" len="med"/>
                    </a:lnB>
                    <a:noFill/>
                  </a:tcPr>
                </a:tc>
                <a:tc gridSpan="3">
                  <a:txBody>
                    <a:bodyPr/>
                    <a:lstStyle/>
                    <a:p>
                      <a:pPr algn="ctr"/>
                      <a:r>
                        <a:rPr lang="en-US" sz="3600" b="0" dirty="0" smtClean="0">
                          <a:solidFill>
                            <a:srgbClr val="008000"/>
                          </a:solidFill>
                          <a:latin typeface="VAGRounded BT" pitchFamily="34" charset="0"/>
                        </a:rPr>
                        <a:t>Count of sons</a:t>
                      </a:r>
                      <a:endParaRPr lang="en-US" sz="3600" b="0" dirty="0">
                        <a:solidFill>
                          <a:srgbClr val="008000"/>
                        </a:solidFill>
                        <a:latin typeface="VAGRounded BT" pitchFamily="34" charset="0"/>
                      </a:endParaRPr>
                    </a:p>
                  </a:txBody>
                  <a:tcPr>
                    <a:lnL w="381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sz="3600" dirty="0">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sz="3600" dirty="0">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3600" dirty="0" smtClean="0">
                          <a:solidFill>
                            <a:srgbClr val="0033CC"/>
                          </a:solidFill>
                          <a:latin typeface="VAGRounded BT" pitchFamily="34" charset="0"/>
                        </a:rPr>
                        <a:t>Percent</a:t>
                      </a:r>
                      <a:r>
                        <a:rPr lang="en-US" sz="3600" baseline="0" dirty="0" smtClean="0">
                          <a:solidFill>
                            <a:srgbClr val="0033CC"/>
                          </a:solidFill>
                          <a:latin typeface="VAGRounded BT" pitchFamily="34" charset="0"/>
                        </a:rPr>
                        <a:t> of sons </a:t>
                      </a:r>
                    </a:p>
                    <a:p>
                      <a:pPr algn="ctr"/>
                      <a:r>
                        <a:rPr lang="en-US" sz="3600" baseline="0" dirty="0" smtClean="0">
                          <a:solidFill>
                            <a:srgbClr val="0033CC"/>
                          </a:solidFill>
                          <a:latin typeface="VAGRounded BT" pitchFamily="34" charset="0"/>
                        </a:rPr>
                        <a:t>sired by young bulls</a:t>
                      </a:r>
                      <a:endParaRPr lang="en-US" sz="3600" dirty="0">
                        <a:solidFill>
                          <a:srgbClr val="0033CC"/>
                        </a:solidFill>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endParaRPr lang="en-US" sz="3600" dirty="0">
                        <a:latin typeface="VAGRounded BT" pitchFamily="34" charset="0"/>
                      </a:endParaRPr>
                    </a:p>
                  </a:txBody>
                  <a:tcPr>
                    <a:lnT w="38100" cmpd="sng">
                      <a:noFill/>
                    </a:lnT>
                    <a:noFill/>
                  </a:tcPr>
                </a:tc>
                <a:tc gridSpan="3">
                  <a:txBody>
                    <a:bodyPr/>
                    <a:lstStyle/>
                    <a:p>
                      <a:pPr algn="ctr"/>
                      <a:r>
                        <a:rPr lang="en-US" sz="3600" dirty="0" smtClean="0">
                          <a:solidFill>
                            <a:srgbClr val="008000"/>
                          </a:solidFill>
                          <a:latin typeface="VAGRounded BT" pitchFamily="34" charset="0"/>
                        </a:rPr>
                        <a:t>Count of sons</a:t>
                      </a:r>
                      <a:endParaRPr lang="en-US" sz="3600" dirty="0">
                        <a:solidFill>
                          <a:srgbClr val="008000"/>
                        </a:solidFill>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sz="3600" dirty="0">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sz="3600" dirty="0">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3600" dirty="0" smtClean="0">
                          <a:solidFill>
                            <a:srgbClr val="0033CC"/>
                          </a:solidFill>
                          <a:latin typeface="VAGRounded BT" pitchFamily="34" charset="0"/>
                        </a:rPr>
                        <a:t>Percent</a:t>
                      </a:r>
                      <a:r>
                        <a:rPr lang="en-US" sz="3600" baseline="0" dirty="0" smtClean="0">
                          <a:solidFill>
                            <a:srgbClr val="0033CC"/>
                          </a:solidFill>
                          <a:latin typeface="VAGRounded BT" pitchFamily="34" charset="0"/>
                        </a:rPr>
                        <a:t> of sons </a:t>
                      </a:r>
                    </a:p>
                    <a:p>
                      <a:pPr algn="ctr"/>
                      <a:r>
                        <a:rPr lang="en-US" sz="3600" baseline="0" dirty="0" smtClean="0">
                          <a:solidFill>
                            <a:srgbClr val="0033CC"/>
                          </a:solidFill>
                          <a:latin typeface="VAGRounded BT" pitchFamily="34" charset="0"/>
                        </a:rPr>
                        <a:t>sired by young bulls</a:t>
                      </a:r>
                      <a:endParaRPr lang="en-US" sz="3600" dirty="0">
                        <a:solidFill>
                          <a:srgbClr val="0033CC"/>
                        </a:solidFill>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r h="370840">
                <a:tc vMerge="1">
                  <a:txBody>
                    <a:bodyPr/>
                    <a:lstStyle/>
                    <a:p>
                      <a:pPr algn="ctr"/>
                      <a:endParaRPr lang="en-US" sz="3600" dirty="0">
                        <a:latin typeface="VAGRounded BT" pitchFamily="34" charset="0"/>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3600" b="0" dirty="0" smtClean="0">
                          <a:solidFill>
                            <a:srgbClr val="0033CC"/>
                          </a:solidFill>
                          <a:latin typeface="VAGRounded BT" pitchFamily="34" charset="0"/>
                        </a:rPr>
                        <a:t>Young</a:t>
                      </a:r>
                      <a:endParaRPr lang="en-US" sz="3600" b="0" dirty="0">
                        <a:solidFill>
                          <a:srgbClr val="0033CC"/>
                        </a:solidFill>
                        <a:latin typeface="VAGRounded BT" pitchFamily="34" charset="0"/>
                      </a:endParaRPr>
                    </a:p>
                  </a:txBody>
                  <a:tcPr>
                    <a:lnL w="38100" cmpd="sng">
                      <a:noFill/>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3600" dirty="0" smtClean="0">
                          <a:solidFill>
                            <a:srgbClr val="0033CC"/>
                          </a:solidFill>
                          <a:latin typeface="VAGRounded BT" pitchFamily="34" charset="0"/>
                        </a:rPr>
                        <a:t>First crop</a:t>
                      </a:r>
                      <a:endParaRPr lang="en-US" sz="3600" dirty="0">
                        <a:solidFill>
                          <a:srgbClr val="0033CC"/>
                        </a:solidFill>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3600" dirty="0" smtClean="0">
                          <a:solidFill>
                            <a:srgbClr val="0033CC"/>
                          </a:solidFill>
                          <a:latin typeface="VAGRounded BT" pitchFamily="34" charset="0"/>
                        </a:rPr>
                        <a:t>Old</a:t>
                      </a:r>
                      <a:endParaRPr lang="en-US" sz="3600" dirty="0">
                        <a:solidFill>
                          <a:srgbClr val="0033CC"/>
                        </a:solidFill>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vMerge="1">
                  <a:txBody>
                    <a:bodyPr/>
                    <a:lstStyle/>
                    <a:p>
                      <a:pPr algn="ctr"/>
                      <a:endParaRPr lang="en-US" sz="3600" dirty="0">
                        <a:latin typeface="VAGRounded BT" pitchFamily="34" charset="0"/>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3600" dirty="0">
                        <a:solidFill>
                          <a:srgbClr val="0033CC"/>
                        </a:solidFill>
                        <a:latin typeface="VAGRounded BT" pitchFamily="34" charset="0"/>
                      </a:endParaRPr>
                    </a:p>
                  </a:txBody>
                  <a:tcPr>
                    <a:lnB w="12700" cap="flat" cmpd="sng" algn="ctr">
                      <a:noFill/>
                      <a:prstDash val="solid"/>
                      <a:round/>
                      <a:headEnd type="none" w="med" len="med"/>
                      <a:tailEnd type="none" w="med" len="med"/>
                    </a:lnB>
                    <a:noFill/>
                  </a:tcPr>
                </a:tc>
                <a:tc>
                  <a:txBody>
                    <a:bodyPr/>
                    <a:lstStyle/>
                    <a:p>
                      <a:pPr algn="ctr"/>
                      <a:r>
                        <a:rPr lang="en-US" sz="3600" dirty="0" smtClean="0">
                          <a:solidFill>
                            <a:srgbClr val="0033CC"/>
                          </a:solidFill>
                          <a:latin typeface="VAGRounded BT" pitchFamily="34" charset="0"/>
                        </a:rPr>
                        <a:t>Young</a:t>
                      </a:r>
                      <a:endParaRPr lang="en-US" sz="3600" dirty="0">
                        <a:solidFill>
                          <a:srgbClr val="0033CC"/>
                        </a:solidFill>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3600" dirty="0" smtClean="0">
                          <a:solidFill>
                            <a:srgbClr val="0033CC"/>
                          </a:solidFill>
                          <a:latin typeface="VAGRounded BT" pitchFamily="34" charset="0"/>
                        </a:rPr>
                        <a:t>First crop</a:t>
                      </a:r>
                      <a:endParaRPr lang="en-US" sz="3600" dirty="0">
                        <a:solidFill>
                          <a:srgbClr val="0033CC"/>
                        </a:solidFill>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3600" dirty="0" smtClean="0">
                          <a:solidFill>
                            <a:srgbClr val="0033CC"/>
                          </a:solidFill>
                          <a:latin typeface="VAGRounded BT" pitchFamily="34" charset="0"/>
                        </a:rPr>
                        <a:t>Old</a:t>
                      </a:r>
                      <a:endParaRPr lang="en-US" sz="3600" dirty="0">
                        <a:solidFill>
                          <a:srgbClr val="0033CC"/>
                        </a:solidFill>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vMerge="1">
                  <a:txBody>
                    <a:bodyPr/>
                    <a:lstStyle/>
                    <a:p>
                      <a:pPr algn="ctr"/>
                      <a:endParaRPr lang="en-US" sz="3600" dirty="0">
                        <a:latin typeface="VAGRounded BT"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n-US" sz="3600" b="0" dirty="0" smtClean="0">
                          <a:solidFill>
                            <a:schemeClr val="tx1"/>
                          </a:solidFill>
                          <a:latin typeface="Arial Rounded MT Bold" pitchFamily="34" charset="0"/>
                        </a:rPr>
                        <a:t>2008</a:t>
                      </a:r>
                      <a:endParaRPr lang="en-US" sz="3600" b="0" dirty="0">
                        <a:solidFill>
                          <a:schemeClr val="tx1"/>
                        </a:solidFill>
                        <a:latin typeface="Arial Rounded MT Bold" pitchFamily="34" charset="0"/>
                      </a:endParaRPr>
                    </a:p>
                  </a:txBody>
                  <a:tcPr>
                    <a:lnT w="12700" cap="flat" cmpd="sng" algn="ctr">
                      <a:noFill/>
                      <a:prstDash val="solid"/>
                      <a:round/>
                      <a:headEnd type="none" w="med" len="med"/>
                      <a:tailEnd type="none" w="med" len="med"/>
                    </a:lnT>
                    <a:noFill/>
                  </a:tcPr>
                </a:tc>
                <a:tc>
                  <a:txBody>
                    <a:bodyPr/>
                    <a:lstStyle/>
                    <a:p>
                      <a:pPr algn="ctr"/>
                      <a:r>
                        <a:rPr lang="en-US" sz="3600" b="0" dirty="0" smtClean="0">
                          <a:latin typeface="Arial Rounded MT Bold" pitchFamily="34" charset="0"/>
                        </a:rPr>
                        <a:t>3,193</a:t>
                      </a:r>
                      <a:endParaRPr lang="en-US" sz="3600" b="0" dirty="0">
                        <a:latin typeface="Arial Rounded MT Bold" pitchFamily="34" charset="0"/>
                      </a:endParaRPr>
                    </a:p>
                  </a:txBody>
                  <a:tcPr>
                    <a:lnT w="12700" cap="flat" cmpd="sng" algn="ctr">
                      <a:noFill/>
                      <a:prstDash val="solid"/>
                      <a:round/>
                      <a:headEnd type="none" w="med" len="med"/>
                      <a:tailEnd type="none" w="med" len="med"/>
                    </a:lnT>
                    <a:noFill/>
                  </a:tcPr>
                </a:tc>
                <a:tc>
                  <a:txBody>
                    <a:bodyPr/>
                    <a:lstStyle/>
                    <a:p>
                      <a:pPr algn="ctr"/>
                      <a:r>
                        <a:rPr lang="en-US" sz="3600" b="0" dirty="0" smtClean="0">
                          <a:latin typeface="Arial Rounded MT Bold" pitchFamily="34" charset="0"/>
                        </a:rPr>
                        <a:t>16,191</a:t>
                      </a:r>
                      <a:endParaRPr lang="en-US" sz="3600" b="0" dirty="0">
                        <a:latin typeface="Arial Rounded MT Bold" pitchFamily="34" charset="0"/>
                      </a:endParaRPr>
                    </a:p>
                  </a:txBody>
                  <a:tcPr>
                    <a:lnT w="12700" cap="flat" cmpd="sng" algn="ctr">
                      <a:noFill/>
                      <a:prstDash val="solid"/>
                      <a:round/>
                      <a:headEnd type="none" w="med" len="med"/>
                      <a:tailEnd type="none" w="med" len="med"/>
                    </a:lnT>
                    <a:noFill/>
                  </a:tcPr>
                </a:tc>
                <a:tc>
                  <a:txBody>
                    <a:bodyPr/>
                    <a:lstStyle/>
                    <a:p>
                      <a:pPr algn="ctr"/>
                      <a:r>
                        <a:rPr lang="en-US" sz="3600" b="0" dirty="0" smtClean="0">
                          <a:latin typeface="Arial Rounded MT Bold" pitchFamily="34" charset="0"/>
                        </a:rPr>
                        <a:t>8,585</a:t>
                      </a:r>
                      <a:endParaRPr lang="en-US" sz="3600" b="0" dirty="0">
                        <a:latin typeface="Arial Rounded MT Bold" pitchFamily="34" charset="0"/>
                      </a:endParaRPr>
                    </a:p>
                  </a:txBody>
                  <a:tcPr>
                    <a:lnT w="12700" cap="flat" cmpd="sng" algn="ctr">
                      <a:noFill/>
                      <a:prstDash val="solid"/>
                      <a:round/>
                      <a:headEnd type="none" w="med" len="med"/>
                      <a:tailEnd type="none" w="med" len="med"/>
                    </a:lnT>
                    <a:noFill/>
                  </a:tcPr>
                </a:tc>
                <a:tc>
                  <a:txBody>
                    <a:bodyPr/>
                    <a:lstStyle/>
                    <a:p>
                      <a:pPr algn="ctr"/>
                      <a:r>
                        <a:rPr lang="en-US" sz="3600" b="0" dirty="0" smtClean="0">
                          <a:latin typeface="Arial Rounded MT Bold" pitchFamily="34" charset="0"/>
                        </a:rPr>
                        <a:t>13</a:t>
                      </a:r>
                      <a:endParaRPr lang="en-US" sz="3600" b="0" dirty="0">
                        <a:latin typeface="Arial Rounded MT Bold" pitchFamily="34" charset="0"/>
                      </a:endParaRPr>
                    </a:p>
                  </a:txBody>
                  <a:tcPr>
                    <a:lnT w="12700" cap="flat" cmpd="sng" algn="ctr">
                      <a:noFill/>
                      <a:prstDash val="solid"/>
                      <a:round/>
                      <a:headEnd type="none" w="med" len="med"/>
                      <a:tailEnd type="none" w="med" len="med"/>
                    </a:lnT>
                    <a:noFill/>
                  </a:tcPr>
                </a:tc>
                <a:tc>
                  <a:txBody>
                    <a:bodyPr/>
                    <a:lstStyle/>
                    <a:p>
                      <a:pPr algn="ctr"/>
                      <a:endParaRPr lang="en-US" sz="3600" b="0" dirty="0">
                        <a:latin typeface="Arial Rounded MT Bold" pitchFamily="34" charset="0"/>
                      </a:endParaRPr>
                    </a:p>
                  </a:txBody>
                  <a:tcPr>
                    <a:lnT w="12700" cap="flat" cmpd="sng" algn="ctr">
                      <a:noFill/>
                      <a:prstDash val="solid"/>
                      <a:round/>
                      <a:headEnd type="none" w="med" len="med"/>
                      <a:tailEnd type="none" w="med" len="med"/>
                    </a:lnT>
                    <a:noFill/>
                  </a:tcPr>
                </a:tc>
                <a:tc>
                  <a:txBody>
                    <a:bodyPr/>
                    <a:lstStyle/>
                    <a:p>
                      <a:pPr algn="ctr"/>
                      <a:r>
                        <a:rPr lang="en-US" sz="3600" b="0" dirty="0" smtClean="0">
                          <a:latin typeface="Arial Rounded MT Bold" pitchFamily="34" charset="0"/>
                        </a:rPr>
                        <a:t>    321</a:t>
                      </a:r>
                      <a:endParaRPr lang="en-US" sz="3600" b="0" dirty="0">
                        <a:latin typeface="Arial Rounded MT Bold" pitchFamily="34" charset="0"/>
                      </a:endParaRPr>
                    </a:p>
                  </a:txBody>
                  <a:tcPr>
                    <a:lnT w="12700" cap="flat" cmpd="sng" algn="ctr">
                      <a:noFill/>
                      <a:prstDash val="solid"/>
                      <a:round/>
                      <a:headEnd type="none" w="med" len="med"/>
                      <a:tailEnd type="none" w="med" len="med"/>
                    </a:lnT>
                    <a:noFill/>
                  </a:tcPr>
                </a:tc>
                <a:tc>
                  <a:txBody>
                    <a:bodyPr/>
                    <a:lstStyle/>
                    <a:p>
                      <a:pPr algn="ctr"/>
                      <a:r>
                        <a:rPr lang="en-US" sz="3600" b="0" dirty="0" smtClean="0">
                          <a:latin typeface="Arial Rounded MT Bold" pitchFamily="34" charset="0"/>
                        </a:rPr>
                        <a:t>1,653</a:t>
                      </a:r>
                      <a:endParaRPr lang="en-US" sz="3600" b="0" dirty="0">
                        <a:latin typeface="Arial Rounded MT Bold" pitchFamily="34" charset="0"/>
                      </a:endParaRPr>
                    </a:p>
                  </a:txBody>
                  <a:tcPr>
                    <a:lnT w="12700" cap="flat" cmpd="sng" algn="ctr">
                      <a:noFill/>
                      <a:prstDash val="solid"/>
                      <a:round/>
                      <a:headEnd type="none" w="med" len="med"/>
                      <a:tailEnd type="none" w="med" len="med"/>
                    </a:lnT>
                    <a:noFill/>
                  </a:tcPr>
                </a:tc>
                <a:tc>
                  <a:txBody>
                    <a:bodyPr/>
                    <a:lstStyle/>
                    <a:p>
                      <a:pPr algn="ctr"/>
                      <a:r>
                        <a:rPr lang="en-US" sz="3600" b="0" dirty="0" smtClean="0">
                          <a:latin typeface="Arial Rounded MT Bold" pitchFamily="34" charset="0"/>
                        </a:rPr>
                        <a:t>854</a:t>
                      </a:r>
                      <a:endParaRPr lang="en-US" sz="3600" b="0" dirty="0">
                        <a:latin typeface="Arial Rounded MT Bold" pitchFamily="34" charset="0"/>
                      </a:endParaRPr>
                    </a:p>
                  </a:txBody>
                  <a:tcPr>
                    <a:lnT w="12700" cap="flat" cmpd="sng" algn="ctr">
                      <a:noFill/>
                      <a:prstDash val="solid"/>
                      <a:round/>
                      <a:headEnd type="none" w="med" len="med"/>
                      <a:tailEnd type="none" w="med" len="med"/>
                    </a:lnT>
                    <a:noFill/>
                  </a:tcPr>
                </a:tc>
                <a:tc>
                  <a:txBody>
                    <a:bodyPr/>
                    <a:lstStyle/>
                    <a:p>
                      <a:pPr algn="ctr"/>
                      <a:r>
                        <a:rPr lang="en-US" sz="3600" b="0" dirty="0" smtClean="0">
                          <a:latin typeface="Arial Rounded MT Bold" pitchFamily="34" charset="0"/>
                        </a:rPr>
                        <a:t>13</a:t>
                      </a:r>
                      <a:endParaRPr lang="en-US" sz="3600" b="0" dirty="0">
                        <a:latin typeface="Arial Rounded MT Bold" pitchFamily="34" charset="0"/>
                      </a:endParaRPr>
                    </a:p>
                  </a:txBody>
                  <a:tcPr>
                    <a:lnT w="12700" cap="flat" cmpd="sng" algn="ctr">
                      <a:noFill/>
                      <a:prstDash val="solid"/>
                      <a:round/>
                      <a:headEnd type="none" w="med" len="med"/>
                      <a:tailEnd type="none" w="med" len="med"/>
                    </a:lnT>
                    <a:noFill/>
                  </a:tcPr>
                </a:tc>
              </a:tr>
              <a:tr h="563880">
                <a:tc>
                  <a:txBody>
                    <a:bodyPr/>
                    <a:lstStyle/>
                    <a:p>
                      <a:pPr algn="l"/>
                      <a:r>
                        <a:rPr lang="en-US" sz="3600" b="0" dirty="0" smtClean="0">
                          <a:latin typeface="Arial Rounded MT Bold" pitchFamily="34" charset="0"/>
                        </a:rPr>
                        <a:t>2009</a:t>
                      </a:r>
                      <a:endParaRPr lang="en-US" sz="3600" b="0" dirty="0">
                        <a:latin typeface="Arial Rounded MT Bold" pitchFamily="34" charset="0"/>
                      </a:endParaRPr>
                    </a:p>
                  </a:txBody>
                  <a:tcPr>
                    <a:noFill/>
                  </a:tcPr>
                </a:tc>
                <a:tc>
                  <a:txBody>
                    <a:bodyPr/>
                    <a:lstStyle/>
                    <a:p>
                      <a:pPr algn="ctr"/>
                      <a:r>
                        <a:rPr lang="en-US" sz="3600" b="0" dirty="0" smtClean="0">
                          <a:latin typeface="Arial Rounded MT Bold" pitchFamily="34" charset="0"/>
                        </a:rPr>
                        <a:t>2,974</a:t>
                      </a:r>
                      <a:endParaRPr lang="en-US" sz="3600" b="0" dirty="0">
                        <a:latin typeface="Arial Rounded MT Bold" pitchFamily="34" charset="0"/>
                      </a:endParaRPr>
                    </a:p>
                  </a:txBody>
                  <a:tcPr>
                    <a:noFill/>
                  </a:tcPr>
                </a:tc>
                <a:tc>
                  <a:txBody>
                    <a:bodyPr/>
                    <a:lstStyle/>
                    <a:p>
                      <a:pPr algn="ctr"/>
                      <a:r>
                        <a:rPr lang="en-US" sz="3600" b="0" dirty="0" smtClean="0">
                          <a:latin typeface="Arial Rounded MT Bold" pitchFamily="34" charset="0"/>
                        </a:rPr>
                        <a:t>14,692</a:t>
                      </a:r>
                      <a:endParaRPr lang="en-US" sz="3600" b="0" dirty="0">
                        <a:latin typeface="Arial Rounded MT Bold" pitchFamily="34" charset="0"/>
                      </a:endParaRPr>
                    </a:p>
                  </a:txBody>
                  <a:tcPr>
                    <a:noFill/>
                  </a:tcPr>
                </a:tc>
                <a:tc>
                  <a:txBody>
                    <a:bodyPr/>
                    <a:lstStyle/>
                    <a:p>
                      <a:pPr algn="ctr"/>
                      <a:r>
                        <a:rPr lang="en-US" sz="3600" b="0" dirty="0" smtClean="0">
                          <a:latin typeface="Arial Rounded MT Bold" pitchFamily="34" charset="0"/>
                        </a:rPr>
                        <a:t>7,942</a:t>
                      </a:r>
                      <a:endParaRPr lang="en-US" sz="3600" b="0" dirty="0">
                        <a:latin typeface="Arial Rounded MT Bold" pitchFamily="34" charset="0"/>
                      </a:endParaRPr>
                    </a:p>
                  </a:txBody>
                  <a:tcPr>
                    <a:noFill/>
                  </a:tcPr>
                </a:tc>
                <a:tc>
                  <a:txBody>
                    <a:bodyPr/>
                    <a:lstStyle/>
                    <a:p>
                      <a:pPr algn="ctr"/>
                      <a:r>
                        <a:rPr lang="en-US" sz="3600" b="0" dirty="0" smtClean="0">
                          <a:latin typeface="Arial Rounded MT Bold" pitchFamily="34" charset="0"/>
                        </a:rPr>
                        <a:t>13</a:t>
                      </a:r>
                      <a:endParaRPr lang="en-US" sz="3600" b="0" dirty="0">
                        <a:latin typeface="Arial Rounded MT Bold" pitchFamily="34" charset="0"/>
                      </a:endParaRPr>
                    </a:p>
                  </a:txBody>
                  <a:tcPr>
                    <a:noFill/>
                  </a:tcPr>
                </a:tc>
                <a:tc>
                  <a:txBody>
                    <a:bodyPr/>
                    <a:lstStyle/>
                    <a:p>
                      <a:pPr algn="ctr"/>
                      <a:endParaRPr lang="en-US" sz="3600" b="0" dirty="0">
                        <a:latin typeface="Arial Rounded MT Bold" pitchFamily="34" charset="0"/>
                      </a:endParaRPr>
                    </a:p>
                  </a:txBody>
                  <a:tcPr>
                    <a:noFill/>
                  </a:tcPr>
                </a:tc>
                <a:tc>
                  <a:txBody>
                    <a:bodyPr/>
                    <a:lstStyle/>
                    <a:p>
                      <a:pPr algn="ctr"/>
                      <a:r>
                        <a:rPr lang="en-US" sz="3600" b="0" dirty="0" smtClean="0">
                          <a:latin typeface="Arial Rounded MT Bold" pitchFamily="34" charset="0"/>
                        </a:rPr>
                        <a:t>    388</a:t>
                      </a:r>
                      <a:endParaRPr lang="en-US" sz="3600" b="0" dirty="0">
                        <a:latin typeface="Arial Rounded MT Bold" pitchFamily="34" charset="0"/>
                      </a:endParaRPr>
                    </a:p>
                  </a:txBody>
                  <a:tcPr>
                    <a:noFill/>
                  </a:tcPr>
                </a:tc>
                <a:tc>
                  <a:txBody>
                    <a:bodyPr/>
                    <a:lstStyle/>
                    <a:p>
                      <a:pPr algn="ctr"/>
                      <a:r>
                        <a:rPr lang="en-US" sz="3600" b="0" dirty="0" smtClean="0">
                          <a:latin typeface="Arial Rounded MT Bold" pitchFamily="34" charset="0"/>
                        </a:rPr>
                        <a:t>1,714</a:t>
                      </a:r>
                      <a:endParaRPr lang="en-US" sz="3600" b="0" dirty="0">
                        <a:latin typeface="Arial Rounded MT Bold" pitchFamily="34" charset="0"/>
                      </a:endParaRPr>
                    </a:p>
                  </a:txBody>
                  <a:tcPr>
                    <a:noFill/>
                  </a:tcPr>
                </a:tc>
                <a:tc>
                  <a:txBody>
                    <a:bodyPr/>
                    <a:lstStyle/>
                    <a:p>
                      <a:pPr algn="ctr"/>
                      <a:r>
                        <a:rPr lang="en-US" sz="3600" b="0" dirty="0" smtClean="0">
                          <a:latin typeface="Arial Rounded MT Bold" pitchFamily="34" charset="0"/>
                        </a:rPr>
                        <a:t>985</a:t>
                      </a:r>
                      <a:endParaRPr lang="en-US" sz="3600" b="0" dirty="0">
                        <a:latin typeface="Arial Rounded MT Bold" pitchFamily="34" charset="0"/>
                      </a:endParaRPr>
                    </a:p>
                  </a:txBody>
                  <a:tcPr>
                    <a:noFill/>
                  </a:tcPr>
                </a:tc>
                <a:tc>
                  <a:txBody>
                    <a:bodyPr/>
                    <a:lstStyle/>
                    <a:p>
                      <a:pPr algn="ctr"/>
                      <a:r>
                        <a:rPr lang="en-US" sz="3600" b="0" dirty="0" smtClean="0">
                          <a:latin typeface="Arial Rounded MT Bold" pitchFamily="34" charset="0"/>
                        </a:rPr>
                        <a:t>14</a:t>
                      </a:r>
                      <a:endParaRPr lang="en-US" sz="3600" b="0" dirty="0">
                        <a:latin typeface="Arial Rounded MT Bold" pitchFamily="34" charset="0"/>
                      </a:endParaRPr>
                    </a:p>
                  </a:txBody>
                  <a:tcPr>
                    <a:noFill/>
                  </a:tcPr>
                </a:tc>
              </a:tr>
              <a:tr h="370840">
                <a:tc>
                  <a:txBody>
                    <a:bodyPr/>
                    <a:lstStyle/>
                    <a:p>
                      <a:pPr algn="l"/>
                      <a:r>
                        <a:rPr lang="en-US" sz="3600" b="0" dirty="0" smtClean="0">
                          <a:latin typeface="Arial Rounded MT Bold" pitchFamily="34" charset="0"/>
                        </a:rPr>
                        <a:t>2010</a:t>
                      </a:r>
                      <a:endParaRPr lang="en-US" sz="3600" b="0" dirty="0">
                        <a:latin typeface="Arial Rounded MT Bold" pitchFamily="34" charset="0"/>
                      </a:endParaRPr>
                    </a:p>
                  </a:txBody>
                  <a:tcPr>
                    <a:lnB w="12700" cmpd="sng">
                      <a:noFill/>
                    </a:lnB>
                    <a:noFill/>
                  </a:tcPr>
                </a:tc>
                <a:tc>
                  <a:txBody>
                    <a:bodyPr/>
                    <a:lstStyle/>
                    <a:p>
                      <a:pPr algn="ctr"/>
                      <a:r>
                        <a:rPr lang="en-US" sz="3600" b="0" dirty="0" smtClean="0">
                          <a:latin typeface="Arial Rounded MT Bold" pitchFamily="34" charset="0"/>
                        </a:rPr>
                        <a:t>6,167</a:t>
                      </a:r>
                      <a:endParaRPr lang="en-US" sz="3600" b="0" dirty="0">
                        <a:latin typeface="Arial Rounded MT Bold" pitchFamily="34" charset="0"/>
                      </a:endParaRPr>
                    </a:p>
                  </a:txBody>
                  <a:tcPr>
                    <a:lnB w="12700" cmpd="sng">
                      <a:noFill/>
                    </a:lnB>
                    <a:noFill/>
                  </a:tcPr>
                </a:tc>
                <a:tc>
                  <a:txBody>
                    <a:bodyPr/>
                    <a:lstStyle/>
                    <a:p>
                      <a:pPr algn="ctr"/>
                      <a:r>
                        <a:rPr lang="en-US" sz="3600" b="0" dirty="0" smtClean="0">
                          <a:latin typeface="Arial Rounded MT Bold" pitchFamily="34" charset="0"/>
                        </a:rPr>
                        <a:t>13,296</a:t>
                      </a:r>
                      <a:endParaRPr lang="en-US" sz="3600" b="0" dirty="0">
                        <a:latin typeface="Arial Rounded MT Bold" pitchFamily="34" charset="0"/>
                      </a:endParaRPr>
                    </a:p>
                  </a:txBody>
                  <a:tcPr>
                    <a:lnB w="12700" cmpd="sng">
                      <a:noFill/>
                    </a:lnB>
                    <a:noFill/>
                  </a:tcPr>
                </a:tc>
                <a:tc>
                  <a:txBody>
                    <a:bodyPr/>
                    <a:lstStyle/>
                    <a:p>
                      <a:pPr algn="ctr"/>
                      <a:r>
                        <a:rPr lang="en-US" sz="3600" b="0" dirty="0" smtClean="0">
                          <a:latin typeface="Arial Rounded MT Bold" pitchFamily="34" charset="0"/>
                        </a:rPr>
                        <a:t>4,824</a:t>
                      </a:r>
                      <a:endParaRPr lang="en-US" sz="3600" b="0" dirty="0">
                        <a:latin typeface="Arial Rounded MT Bold" pitchFamily="34" charset="0"/>
                      </a:endParaRPr>
                    </a:p>
                  </a:txBody>
                  <a:tcPr>
                    <a:lnB w="12700" cmpd="sng">
                      <a:noFill/>
                    </a:lnB>
                    <a:noFill/>
                  </a:tcPr>
                </a:tc>
                <a:tc>
                  <a:txBody>
                    <a:bodyPr/>
                    <a:lstStyle/>
                    <a:p>
                      <a:pPr algn="ctr"/>
                      <a:r>
                        <a:rPr lang="en-US" sz="3600" b="0" dirty="0" smtClean="0">
                          <a:latin typeface="Arial Rounded MT Bold" pitchFamily="34" charset="0"/>
                        </a:rPr>
                        <a:t>34</a:t>
                      </a:r>
                      <a:endParaRPr lang="en-US" sz="3600" b="0" dirty="0">
                        <a:latin typeface="Arial Rounded MT Bold" pitchFamily="34" charset="0"/>
                      </a:endParaRPr>
                    </a:p>
                  </a:txBody>
                  <a:tcPr>
                    <a:lnB w="12700" cmpd="sng">
                      <a:noFill/>
                    </a:lnB>
                    <a:noFill/>
                  </a:tcPr>
                </a:tc>
                <a:tc>
                  <a:txBody>
                    <a:bodyPr/>
                    <a:lstStyle/>
                    <a:p>
                      <a:pPr algn="ctr"/>
                      <a:endParaRPr lang="en-US" sz="3600" b="0" dirty="0">
                        <a:latin typeface="Arial Rounded MT Bold" pitchFamily="34" charset="0"/>
                      </a:endParaRPr>
                    </a:p>
                  </a:txBody>
                  <a:tcPr>
                    <a:lnB w="12700" cmpd="sng">
                      <a:noFill/>
                    </a:lnB>
                    <a:noFill/>
                  </a:tcPr>
                </a:tc>
                <a:tc>
                  <a:txBody>
                    <a:bodyPr/>
                    <a:lstStyle/>
                    <a:p>
                      <a:pPr algn="ctr"/>
                      <a:r>
                        <a:rPr lang="en-US" sz="3600" b="0" dirty="0" smtClean="0">
                          <a:latin typeface="Arial Rounded MT Bold" pitchFamily="34" charset="0"/>
                        </a:rPr>
                        <a:t>    812</a:t>
                      </a:r>
                      <a:endParaRPr lang="en-US" sz="3600" b="0" dirty="0">
                        <a:latin typeface="Arial Rounded MT Bold" pitchFamily="34" charset="0"/>
                      </a:endParaRPr>
                    </a:p>
                  </a:txBody>
                  <a:tcPr>
                    <a:lnB w="12700" cmpd="sng">
                      <a:noFill/>
                    </a:lnB>
                    <a:noFill/>
                  </a:tcPr>
                </a:tc>
                <a:tc>
                  <a:txBody>
                    <a:bodyPr/>
                    <a:lstStyle/>
                    <a:p>
                      <a:pPr algn="ctr"/>
                      <a:r>
                        <a:rPr lang="en-US" sz="3600" b="0" dirty="0" smtClean="0">
                          <a:latin typeface="Arial Rounded MT Bold" pitchFamily="34" charset="0"/>
                        </a:rPr>
                        <a:t>1,768</a:t>
                      </a:r>
                      <a:endParaRPr lang="en-US" sz="3600" b="0" dirty="0">
                        <a:latin typeface="Arial Rounded MT Bold" pitchFamily="34" charset="0"/>
                      </a:endParaRPr>
                    </a:p>
                  </a:txBody>
                  <a:tcPr>
                    <a:lnB w="12700" cmpd="sng">
                      <a:noFill/>
                    </a:lnB>
                    <a:noFill/>
                  </a:tcPr>
                </a:tc>
                <a:tc>
                  <a:txBody>
                    <a:bodyPr/>
                    <a:lstStyle/>
                    <a:p>
                      <a:pPr algn="ctr"/>
                      <a:r>
                        <a:rPr lang="en-US" sz="3600" b="0" dirty="0" smtClean="0">
                          <a:latin typeface="Arial Rounded MT Bold" pitchFamily="34" charset="0"/>
                        </a:rPr>
                        <a:t>696</a:t>
                      </a:r>
                      <a:endParaRPr lang="en-US" sz="3600" b="0" dirty="0">
                        <a:latin typeface="Arial Rounded MT Bold" pitchFamily="34" charset="0"/>
                      </a:endParaRPr>
                    </a:p>
                  </a:txBody>
                  <a:tcPr>
                    <a:lnB w="12700" cmpd="sng">
                      <a:noFill/>
                    </a:lnB>
                    <a:noFill/>
                  </a:tcPr>
                </a:tc>
                <a:tc>
                  <a:txBody>
                    <a:bodyPr/>
                    <a:lstStyle/>
                    <a:p>
                      <a:pPr algn="ctr"/>
                      <a:r>
                        <a:rPr lang="en-US" sz="3600" b="0" dirty="0" smtClean="0">
                          <a:latin typeface="Arial Rounded MT Bold" pitchFamily="34" charset="0"/>
                        </a:rPr>
                        <a:t>33</a:t>
                      </a:r>
                      <a:endParaRPr lang="en-US" sz="3600" b="0" dirty="0">
                        <a:latin typeface="Arial Rounded MT Bold" pitchFamily="34" charset="0"/>
                      </a:endParaRPr>
                    </a:p>
                  </a:txBody>
                  <a:tcPr>
                    <a:lnB w="12700" cmpd="sng">
                      <a:noFill/>
                    </a:lnB>
                    <a:noFill/>
                  </a:tcPr>
                </a:tc>
              </a:tr>
              <a:tr h="370840">
                <a:tc>
                  <a:txBody>
                    <a:bodyPr/>
                    <a:lstStyle/>
                    <a:p>
                      <a:pPr algn="l"/>
                      <a:r>
                        <a:rPr lang="en-US" sz="3600" b="0" dirty="0" smtClean="0">
                          <a:latin typeface="Arial Rounded MT Bold" pitchFamily="34" charset="0"/>
                        </a:rPr>
                        <a:t>2011</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9,904</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12,795</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3,469</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61</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1,051</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1,715</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421</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49</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0" name="Rectangle 49"/>
          <p:cNvSpPr/>
          <p:nvPr/>
        </p:nvSpPr>
        <p:spPr>
          <a:xfrm>
            <a:off x="12954000" y="21793200"/>
            <a:ext cx="24460200" cy="853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12954000" y="30708600"/>
            <a:ext cx="24460200" cy="6400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13106400" y="30861000"/>
            <a:ext cx="20116800" cy="646331"/>
          </a:xfrm>
          <a:prstGeom prst="rect">
            <a:avLst/>
          </a:prstGeom>
        </p:spPr>
        <p:txBody>
          <a:bodyPr wrap="square">
            <a:spAutoFit/>
          </a:bodyPr>
          <a:lstStyle/>
          <a:p>
            <a:pPr marL="457200" indent="-457200">
              <a:spcBef>
                <a:spcPts val="3000"/>
              </a:spcBef>
              <a:buClr>
                <a:srgbClr val="0033CC"/>
              </a:buClr>
              <a:buFont typeface="WP TypographicSymbols" pitchFamily="2" charset="0"/>
              <a:buChar char="!"/>
            </a:pPr>
            <a:r>
              <a:rPr lang="en-US" sz="3600" dirty="0" smtClean="0">
                <a:latin typeface="VAGRounded BT" pitchFamily="34" charset="0"/>
              </a:rPr>
              <a:t>What is the average genetic merit for active and genotyped bulls?</a:t>
            </a:r>
          </a:p>
        </p:txBody>
      </p:sp>
      <p:graphicFrame>
        <p:nvGraphicFramePr>
          <p:cNvPr id="31" name="Chart 30"/>
          <p:cNvGraphicFramePr/>
          <p:nvPr/>
        </p:nvGraphicFramePr>
        <p:xfrm>
          <a:off x="13411200" y="32308800"/>
          <a:ext cx="10896600" cy="4038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1" name="Table 60"/>
          <p:cNvGraphicFramePr>
            <a:graphicFrameLocks noGrp="1"/>
          </p:cNvGraphicFramePr>
          <p:nvPr/>
        </p:nvGraphicFramePr>
        <p:xfrm>
          <a:off x="914400" y="31089600"/>
          <a:ext cx="10744198" cy="5013961"/>
        </p:xfrm>
        <a:graphic>
          <a:graphicData uri="http://schemas.openxmlformats.org/drawingml/2006/table">
            <a:tbl>
              <a:tblPr firstRow="1" bandRow="1">
                <a:tableStyleId>{5C22544A-7EE6-4342-B048-85BDC9FD1C3A}</a:tableStyleId>
              </a:tblPr>
              <a:tblGrid>
                <a:gridCol w="2057399"/>
                <a:gridCol w="1600200"/>
                <a:gridCol w="1752600"/>
                <a:gridCol w="1752600"/>
                <a:gridCol w="228600"/>
                <a:gridCol w="1752600"/>
                <a:gridCol w="1600199"/>
              </a:tblGrid>
              <a:tr h="370840">
                <a:tc>
                  <a:txBody>
                    <a:bodyPr/>
                    <a:lstStyle/>
                    <a:p>
                      <a:pPr algn="ctr"/>
                      <a:endParaRPr lang="en-US" sz="3600" dirty="0">
                        <a:latin typeface="VAGRounded BT" pitchFamily="34" charset="0"/>
                      </a:endParaRPr>
                    </a:p>
                  </a:txBody>
                  <a:tcP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3600" dirty="0">
                        <a:latin typeface="VAGRounded BT" pitchFamily="34" charset="0"/>
                      </a:endParaRPr>
                    </a:p>
                  </a:txBody>
                  <a:tcP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gridSpan="5">
                  <a:txBody>
                    <a:bodyPr/>
                    <a:lstStyle/>
                    <a:p>
                      <a:pPr algn="ctr"/>
                      <a:r>
                        <a:rPr lang="en-US" sz="3600" b="0" dirty="0" smtClean="0">
                          <a:solidFill>
                            <a:srgbClr val="008000"/>
                          </a:solidFill>
                          <a:latin typeface="VAGRounded BT" pitchFamily="34" charset="0"/>
                        </a:rPr>
                        <a:t>Average age (year)</a:t>
                      </a:r>
                      <a:endParaRPr lang="en-US" sz="3600" b="0" dirty="0">
                        <a:solidFill>
                          <a:srgbClr val="008000"/>
                        </a:solidFill>
                        <a:latin typeface="VAGRounded BT"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a:endParaRPr lang="en-US" sz="3600" b="0" dirty="0">
                        <a:solidFill>
                          <a:schemeClr val="tx1"/>
                        </a:solidFill>
                        <a:latin typeface="VAGRounded BT" pitchFamily="34"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600" b="0" dirty="0">
                        <a:solidFill>
                          <a:schemeClr val="tx1"/>
                        </a:solidFill>
                        <a:latin typeface="VAGRounded BT" pitchFamily="34"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370840">
                <a:tc>
                  <a:txBody>
                    <a:bodyPr/>
                    <a:lstStyle/>
                    <a:p>
                      <a:pPr algn="ctr"/>
                      <a:endParaRPr lang="en-US" sz="3600" dirty="0">
                        <a:latin typeface="VAGRounded BT" pitchFamily="34" charset="0"/>
                      </a:endParaRPr>
                    </a:p>
                  </a:txBody>
                  <a:tcP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rowSpan="2">
                  <a:txBody>
                    <a:bodyPr/>
                    <a:lstStyle/>
                    <a:p>
                      <a:pPr algn="ctr"/>
                      <a:r>
                        <a:rPr lang="en-US" sz="3600" dirty="0" smtClean="0">
                          <a:solidFill>
                            <a:srgbClr val="0033CC"/>
                          </a:solidFill>
                          <a:latin typeface="VAGRounded BT" pitchFamily="34" charset="0"/>
                        </a:rPr>
                        <a:t>Birth year</a:t>
                      </a:r>
                      <a:endParaRPr lang="en-US" sz="3600" dirty="0">
                        <a:solidFill>
                          <a:srgbClr val="0033CC"/>
                        </a:solidFill>
                        <a:latin typeface="VAGRounded BT"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3600" b="0" dirty="0" smtClean="0">
                          <a:solidFill>
                            <a:srgbClr val="0033CC"/>
                          </a:solidFill>
                          <a:latin typeface="VAGRounded BT" pitchFamily="34" charset="0"/>
                        </a:rPr>
                        <a:t>Holstein</a:t>
                      </a:r>
                      <a:endParaRPr lang="en-US" sz="3600" b="0" dirty="0">
                        <a:solidFill>
                          <a:srgbClr val="0033CC"/>
                        </a:solidFill>
                        <a:latin typeface="VAGRounded BT" pitchFamily="34"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3600" dirty="0"/>
                    </a:p>
                  </a:txBody>
                  <a:tcPr/>
                </a:tc>
                <a:tc>
                  <a:txBody>
                    <a:bodyPr/>
                    <a:lstStyle/>
                    <a:p>
                      <a:pPr algn="ctr"/>
                      <a:endParaRPr lang="en-US" sz="3600" b="0" dirty="0">
                        <a:solidFill>
                          <a:srgbClr val="0033CC"/>
                        </a:solidFill>
                        <a:latin typeface="VAGRounded BT" pitchFamily="34"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3600" b="0" dirty="0" smtClean="0">
                          <a:solidFill>
                            <a:srgbClr val="0033CC"/>
                          </a:solidFill>
                          <a:latin typeface="VAGRounded BT" pitchFamily="34" charset="0"/>
                        </a:rPr>
                        <a:t>Jersey</a:t>
                      </a:r>
                      <a:endParaRPr lang="en-US" sz="3600" b="0" dirty="0">
                        <a:solidFill>
                          <a:srgbClr val="0033CC"/>
                        </a:solidFill>
                        <a:latin typeface="VAGRounded BT" pitchFamily="34"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3600" dirty="0"/>
                    </a:p>
                  </a:txBody>
                  <a:tcPr/>
                </a:tc>
              </a:tr>
              <a:tr h="370840">
                <a:tc>
                  <a:txBody>
                    <a:bodyPr/>
                    <a:lstStyle/>
                    <a:p>
                      <a:pPr algn="ctr"/>
                      <a:endParaRPr lang="en-US" sz="3600" dirty="0">
                        <a:latin typeface="VAGRounded BT" pitchFamily="34" charset="0"/>
                      </a:endParaRPr>
                    </a:p>
                  </a:txBody>
                  <a:tcP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US" sz="3600" dirty="0">
                        <a:latin typeface="VAGRounded BT" pitchFamily="34" charset="0"/>
                      </a:endParaRPr>
                    </a:p>
                  </a:txBody>
                  <a:tcP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dirty="0" smtClean="0">
                          <a:solidFill>
                            <a:srgbClr val="0033CC"/>
                          </a:solidFill>
                          <a:latin typeface="VAGRounded BT" pitchFamily="34" charset="0"/>
                        </a:rPr>
                        <a:t>Sire</a:t>
                      </a:r>
                      <a:endParaRPr lang="en-US" sz="3600" dirty="0">
                        <a:solidFill>
                          <a:srgbClr val="0033CC"/>
                        </a:solidFill>
                        <a:latin typeface="VAGRounded BT" pitchFamily="34" charset="0"/>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dirty="0" smtClean="0">
                          <a:solidFill>
                            <a:srgbClr val="0033CC"/>
                          </a:solidFill>
                          <a:latin typeface="VAGRounded BT" pitchFamily="34" charset="0"/>
                        </a:rPr>
                        <a:t>Dam</a:t>
                      </a:r>
                      <a:endParaRPr lang="en-US" sz="3600" dirty="0">
                        <a:solidFill>
                          <a:srgbClr val="0033CC"/>
                        </a:solidFill>
                        <a:latin typeface="VAGRounded BT" pitchFamily="34" charset="0"/>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3600" dirty="0">
                        <a:solidFill>
                          <a:srgbClr val="0033CC"/>
                        </a:solidFill>
                        <a:latin typeface="VAGRounded BT" pitchFamily="34" charset="0"/>
                      </a:endParaRPr>
                    </a:p>
                  </a:txBody>
                  <a:tcPr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dirty="0" smtClean="0">
                          <a:solidFill>
                            <a:srgbClr val="0033CC"/>
                          </a:solidFill>
                          <a:latin typeface="VAGRounded BT" pitchFamily="34" charset="0"/>
                        </a:rPr>
                        <a:t>Sire</a:t>
                      </a:r>
                      <a:endParaRPr lang="en-US" sz="3600" dirty="0">
                        <a:solidFill>
                          <a:srgbClr val="0033CC"/>
                        </a:solidFill>
                        <a:latin typeface="VAGRounded BT" pitchFamily="34" charset="0"/>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dirty="0" smtClean="0">
                          <a:solidFill>
                            <a:srgbClr val="0033CC"/>
                          </a:solidFill>
                          <a:latin typeface="VAGRounded BT" pitchFamily="34" charset="0"/>
                        </a:rPr>
                        <a:t>Dam</a:t>
                      </a:r>
                      <a:endParaRPr lang="en-US" sz="3600" dirty="0">
                        <a:solidFill>
                          <a:srgbClr val="0033CC"/>
                        </a:solidFill>
                        <a:latin typeface="VAGRounded BT" pitchFamily="34" charset="0"/>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rowSpan="2">
                  <a:txBody>
                    <a:bodyPr/>
                    <a:lstStyle/>
                    <a:p>
                      <a:pPr algn="l"/>
                      <a:r>
                        <a:rPr lang="en-US" sz="3600" dirty="0" smtClean="0">
                          <a:solidFill>
                            <a:srgbClr val="0033CC"/>
                          </a:solidFill>
                          <a:latin typeface="VAGRounded BT" pitchFamily="34" charset="0"/>
                        </a:rPr>
                        <a:t>Males</a:t>
                      </a:r>
                      <a:endParaRPr lang="en-US" sz="3600" dirty="0">
                        <a:solidFill>
                          <a:srgbClr val="0033CC"/>
                        </a:solidFill>
                        <a:latin typeface="VAGRounded BT"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2006</a:t>
                      </a:r>
                      <a:endParaRPr lang="en-US" sz="3600" b="0" dirty="0">
                        <a:latin typeface="Arial Rounded MT Bold"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7.1</a:t>
                      </a:r>
                      <a:endParaRPr lang="en-US" sz="3600" b="0" dirty="0">
                        <a:latin typeface="Arial Rounded MT Bold"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4.5</a:t>
                      </a:r>
                      <a:endParaRPr lang="en-US" sz="3600" b="0" dirty="0">
                        <a:latin typeface="Arial Rounded MT Bold"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sz="3600" b="0" dirty="0">
                        <a:latin typeface="Arial Rounded MT Bold"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6.8</a:t>
                      </a:r>
                      <a:endParaRPr lang="en-US" sz="3600" b="0" dirty="0">
                        <a:latin typeface="Arial Rounded MT Bold"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ctr" defTabSz="4807092" rtl="0" eaLnBrk="1" fontAlgn="auto" latinLnBrk="0" hangingPunct="1">
                        <a:lnSpc>
                          <a:spcPct val="100000"/>
                        </a:lnSpc>
                        <a:spcBef>
                          <a:spcPts val="0"/>
                        </a:spcBef>
                        <a:spcAft>
                          <a:spcPts val="0"/>
                        </a:spcAft>
                        <a:buClrTx/>
                        <a:buSzTx/>
                        <a:buFontTx/>
                        <a:buNone/>
                        <a:tabLst/>
                        <a:defRPr/>
                      </a:pPr>
                      <a:r>
                        <a:rPr lang="en-US" sz="3600" b="0" dirty="0" smtClean="0">
                          <a:latin typeface="Arial Rounded MT Bold" pitchFamily="34" charset="0"/>
                        </a:rPr>
                        <a:t>3.8</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1173481">
                <a:tc vMerge="1">
                  <a:txBody>
                    <a:bodyPr/>
                    <a:lstStyle/>
                    <a:p>
                      <a:pPr algn="l"/>
                      <a:endParaRPr lang="en-US" sz="3600" dirty="0">
                        <a:latin typeface="VAGRounded BT"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2011</a:t>
                      </a:r>
                      <a:endParaRPr lang="en-US" sz="3600" b="0" dirty="0">
                        <a:latin typeface="Arial Rounded MT Bold"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5.2</a:t>
                      </a:r>
                      <a:endParaRPr lang="en-US" sz="3600" b="0" dirty="0">
                        <a:latin typeface="Arial Rounded MT Bold"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4.0</a:t>
                      </a:r>
                      <a:endParaRPr lang="en-US" sz="3600" b="0" dirty="0">
                        <a:latin typeface="Arial Rounded MT Bold"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3600" b="0" dirty="0">
                        <a:latin typeface="Arial Rounded MT Bold"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4807092" rtl="0" eaLnBrk="1" fontAlgn="auto" latinLnBrk="0" hangingPunct="1">
                        <a:lnSpc>
                          <a:spcPct val="100000"/>
                        </a:lnSpc>
                        <a:spcBef>
                          <a:spcPts val="0"/>
                        </a:spcBef>
                        <a:spcAft>
                          <a:spcPts val="0"/>
                        </a:spcAft>
                        <a:buClrTx/>
                        <a:buSzTx/>
                        <a:buFontTx/>
                        <a:buNone/>
                        <a:tabLst/>
                        <a:defRPr/>
                      </a:pPr>
                      <a:r>
                        <a:rPr lang="en-US" sz="3600" b="0" dirty="0" smtClean="0">
                          <a:latin typeface="Arial Rounded MT Bold" pitchFamily="34" charset="0"/>
                        </a:rPr>
                        <a:t>5.8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3.6</a:t>
                      </a:r>
                      <a:endParaRPr lang="en-US" sz="3600" b="0" dirty="0">
                        <a:latin typeface="Arial Rounded MT Bold"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rowSpan="2">
                  <a:txBody>
                    <a:bodyPr/>
                    <a:lstStyle/>
                    <a:p>
                      <a:pPr algn="l"/>
                      <a:r>
                        <a:rPr lang="en-US" sz="3600" dirty="0" smtClean="0">
                          <a:solidFill>
                            <a:srgbClr val="0033CC"/>
                          </a:solidFill>
                          <a:latin typeface="VAGRounded BT" pitchFamily="34" charset="0"/>
                        </a:rPr>
                        <a:t>Females </a:t>
                      </a:r>
                      <a:endParaRPr lang="en-US" sz="3600" dirty="0">
                        <a:solidFill>
                          <a:srgbClr val="0033CC"/>
                        </a:solidFill>
                        <a:latin typeface="VAGRounded BT"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2006</a:t>
                      </a:r>
                      <a:endParaRPr lang="en-US" sz="3600" b="0" dirty="0">
                        <a:latin typeface="Arial Rounded MT Bold"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7.0</a:t>
                      </a:r>
                      <a:endParaRPr lang="en-US" sz="3600" b="0" dirty="0">
                        <a:latin typeface="Arial Rounded MT Bold"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4807092" rtl="0" eaLnBrk="1" fontAlgn="auto" latinLnBrk="0" hangingPunct="1">
                        <a:lnSpc>
                          <a:spcPct val="100000"/>
                        </a:lnSpc>
                        <a:spcBef>
                          <a:spcPts val="0"/>
                        </a:spcBef>
                        <a:spcAft>
                          <a:spcPts val="0"/>
                        </a:spcAft>
                        <a:buClrTx/>
                        <a:buSzTx/>
                        <a:buFontTx/>
                        <a:buNone/>
                        <a:tabLst/>
                        <a:defRPr/>
                      </a:pPr>
                      <a:r>
                        <a:rPr lang="en-US" sz="3600" b="0" dirty="0" smtClean="0">
                          <a:latin typeface="Arial Rounded MT Bold" pitchFamily="34" charset="0"/>
                        </a:rPr>
                        <a:t>4.9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3600" b="0" dirty="0">
                        <a:latin typeface="Arial Rounded MT Bold"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6.3</a:t>
                      </a:r>
                      <a:endParaRPr lang="en-US" sz="3600" b="0" dirty="0">
                        <a:latin typeface="Arial Rounded MT Bold"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4807092" rtl="0" eaLnBrk="1" fontAlgn="auto" latinLnBrk="0" hangingPunct="1">
                        <a:lnSpc>
                          <a:spcPct val="100000"/>
                        </a:lnSpc>
                        <a:spcBef>
                          <a:spcPts val="0"/>
                        </a:spcBef>
                        <a:spcAft>
                          <a:spcPts val="0"/>
                        </a:spcAft>
                        <a:buClrTx/>
                        <a:buSzTx/>
                        <a:buFontTx/>
                        <a:buNone/>
                        <a:tabLst/>
                        <a:defRPr/>
                      </a:pPr>
                      <a:r>
                        <a:rPr lang="en-US" sz="3600" b="0" dirty="0" smtClean="0">
                          <a:latin typeface="Arial Rounded MT Bold" pitchFamily="34" charset="0"/>
                        </a:rPr>
                        <a:t>4.0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vMerge="1">
                  <a:txBody>
                    <a:bodyPr/>
                    <a:lstStyle/>
                    <a:p>
                      <a:pPr algn="l"/>
                      <a:endParaRPr lang="en-US" sz="3600" dirty="0">
                        <a:latin typeface="VAGRounded BT" pitchFamily="34"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2011</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807092" rtl="0" eaLnBrk="1" fontAlgn="auto" latinLnBrk="0" hangingPunct="1">
                        <a:lnSpc>
                          <a:spcPct val="100000"/>
                        </a:lnSpc>
                        <a:spcBef>
                          <a:spcPts val="0"/>
                        </a:spcBef>
                        <a:spcAft>
                          <a:spcPts val="0"/>
                        </a:spcAft>
                        <a:buClrTx/>
                        <a:buSzTx/>
                        <a:buFontTx/>
                        <a:buNone/>
                        <a:tabLst/>
                        <a:defRPr/>
                      </a:pPr>
                      <a:r>
                        <a:rPr lang="en-US" sz="3600" b="0" dirty="0" smtClean="0">
                          <a:latin typeface="Arial Rounded MT Bold" pitchFamily="34" charset="0"/>
                        </a:rPr>
                        <a:t>5.7</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4.6</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807092" rtl="0" eaLnBrk="1" fontAlgn="auto" latinLnBrk="0" hangingPunct="1">
                        <a:lnSpc>
                          <a:spcPct val="100000"/>
                        </a:lnSpc>
                        <a:spcBef>
                          <a:spcPts val="0"/>
                        </a:spcBef>
                        <a:spcAft>
                          <a:spcPts val="0"/>
                        </a:spcAft>
                        <a:buClrTx/>
                        <a:buSzTx/>
                        <a:buFontTx/>
                        <a:buNone/>
                        <a:tabLst/>
                        <a:defRPr/>
                      </a:pPr>
                      <a:r>
                        <a:rPr lang="en-US" sz="3600" b="0" dirty="0" smtClean="0">
                          <a:latin typeface="Arial Rounded MT Bold" pitchFamily="34" charset="0"/>
                        </a:rPr>
                        <a:t>6.0</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600" b="0" dirty="0" smtClean="0">
                          <a:latin typeface="Arial Rounded MT Bold" pitchFamily="34" charset="0"/>
                        </a:rPr>
                        <a:t>3.6</a:t>
                      </a:r>
                      <a:endParaRPr lang="en-US" sz="3600" b="0" dirty="0">
                        <a:latin typeface="Arial Rounded MT Bold"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2" name="Rectangle 51"/>
          <p:cNvSpPr/>
          <p:nvPr/>
        </p:nvSpPr>
        <p:spPr>
          <a:xfrm>
            <a:off x="13106400" y="21945600"/>
            <a:ext cx="20116800" cy="646331"/>
          </a:xfrm>
          <a:prstGeom prst="rect">
            <a:avLst/>
          </a:prstGeom>
        </p:spPr>
        <p:txBody>
          <a:bodyPr wrap="square">
            <a:spAutoFit/>
          </a:bodyPr>
          <a:lstStyle/>
          <a:p>
            <a:pPr marL="457200" indent="-457200">
              <a:spcBef>
                <a:spcPts val="3000"/>
              </a:spcBef>
              <a:buClr>
                <a:srgbClr val="0033CC"/>
              </a:buClr>
              <a:buFont typeface="WP TypographicSymbols" pitchFamily="2" charset="0"/>
              <a:buChar char="!"/>
            </a:pPr>
            <a:r>
              <a:rPr lang="en-US" sz="3600" dirty="0" smtClean="0">
                <a:latin typeface="VAGRounded BT" pitchFamily="34" charset="0"/>
              </a:rPr>
              <a:t>What is the distribution of service sire age in breeding programs?</a:t>
            </a:r>
          </a:p>
        </p:txBody>
      </p:sp>
      <p:graphicFrame>
        <p:nvGraphicFramePr>
          <p:cNvPr id="37" name="Chart 36"/>
          <p:cNvGraphicFramePr/>
          <p:nvPr/>
        </p:nvGraphicFramePr>
        <p:xfrm>
          <a:off x="24155400" y="32308800"/>
          <a:ext cx="13182600" cy="4648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3" name="Chart 32"/>
          <p:cNvGraphicFramePr/>
          <p:nvPr/>
        </p:nvGraphicFramePr>
        <p:xfrm>
          <a:off x="24612600" y="9144000"/>
          <a:ext cx="12725400" cy="4876800"/>
        </p:xfrm>
        <a:graphic>
          <a:graphicData uri="http://schemas.openxmlformats.org/drawingml/2006/chart">
            <c:chart xmlns:c="http://schemas.openxmlformats.org/drawingml/2006/chart" xmlns:r="http://schemas.openxmlformats.org/officeDocument/2006/relationships" r:id="rId6"/>
          </a:graphicData>
        </a:graphic>
      </p:graphicFrame>
      <p:sp>
        <p:nvSpPr>
          <p:cNvPr id="38" name="TextBox 37"/>
          <p:cNvSpPr txBox="1"/>
          <p:nvPr/>
        </p:nvSpPr>
        <p:spPr>
          <a:xfrm>
            <a:off x="14325600" y="14249400"/>
            <a:ext cx="20116800" cy="646331"/>
          </a:xfrm>
          <a:prstGeom prst="rect">
            <a:avLst/>
          </a:prstGeom>
          <a:noFill/>
        </p:spPr>
        <p:txBody>
          <a:bodyPr wrap="square" rtlCol="0">
            <a:spAutoFit/>
          </a:bodyPr>
          <a:lstStyle/>
          <a:p>
            <a:pPr algn="ctr"/>
            <a:r>
              <a:rPr lang="en-US" sz="3600" b="1" dirty="0" smtClean="0">
                <a:solidFill>
                  <a:srgbClr val="0033CC"/>
                </a:solidFill>
                <a:latin typeface="VAGRounded BT" pitchFamily="34" charset="0"/>
              </a:rPr>
              <a:t>Young bull birth year</a:t>
            </a:r>
            <a:endParaRPr lang="en-US" sz="3600" b="1" dirty="0">
              <a:solidFill>
                <a:srgbClr val="0033CC"/>
              </a:solidFill>
              <a:latin typeface="VAGRounded BT" pitchFamily="34" charset="0"/>
            </a:endParaRPr>
          </a:p>
        </p:txBody>
      </p:sp>
      <p:sp>
        <p:nvSpPr>
          <p:cNvPr id="42" name="TextBox 41"/>
          <p:cNvSpPr txBox="1"/>
          <p:nvPr/>
        </p:nvSpPr>
        <p:spPr>
          <a:xfrm rot="16200000">
            <a:off x="11067365" y="11183033"/>
            <a:ext cx="4724401" cy="646331"/>
          </a:xfrm>
          <a:prstGeom prst="rect">
            <a:avLst/>
          </a:prstGeom>
          <a:noFill/>
        </p:spPr>
        <p:txBody>
          <a:bodyPr wrap="square" rtlCol="0">
            <a:spAutoFit/>
          </a:bodyPr>
          <a:lstStyle/>
          <a:p>
            <a:pPr algn="ctr"/>
            <a:r>
              <a:rPr lang="en-US" sz="3600" b="1" dirty="0" smtClean="0">
                <a:solidFill>
                  <a:srgbClr val="0033CC"/>
                </a:solidFill>
                <a:latin typeface="VAGRounded BT" pitchFamily="34" charset="0"/>
              </a:rPr>
              <a:t>Number of sires</a:t>
            </a:r>
            <a:endParaRPr lang="en-US" sz="3600" b="1" dirty="0">
              <a:solidFill>
                <a:srgbClr val="0033CC"/>
              </a:solidFill>
              <a:latin typeface="VAGRounded BT" pitchFamily="34" charset="0"/>
            </a:endParaRPr>
          </a:p>
        </p:txBody>
      </p:sp>
      <p:sp>
        <p:nvSpPr>
          <p:cNvPr id="43" name="TextBox 42"/>
          <p:cNvSpPr txBox="1"/>
          <p:nvPr/>
        </p:nvSpPr>
        <p:spPr>
          <a:xfrm>
            <a:off x="14173200" y="29565600"/>
            <a:ext cx="18059400" cy="646331"/>
          </a:xfrm>
          <a:prstGeom prst="rect">
            <a:avLst/>
          </a:prstGeom>
          <a:noFill/>
        </p:spPr>
        <p:txBody>
          <a:bodyPr wrap="square" rtlCol="0">
            <a:spAutoFit/>
          </a:bodyPr>
          <a:lstStyle/>
          <a:p>
            <a:pPr algn="ctr"/>
            <a:r>
              <a:rPr lang="en-US" sz="3600" b="1" dirty="0" smtClean="0">
                <a:solidFill>
                  <a:srgbClr val="0033CC"/>
                </a:solidFill>
                <a:latin typeface="VAGRounded BT" pitchFamily="34" charset="0"/>
              </a:rPr>
              <a:t>Breeding year</a:t>
            </a:r>
            <a:endParaRPr lang="en-US" sz="3600" b="1" dirty="0">
              <a:solidFill>
                <a:srgbClr val="0033CC"/>
              </a:solidFill>
              <a:latin typeface="VAGRounded BT" pitchFamily="34" charset="0"/>
            </a:endParaRPr>
          </a:p>
        </p:txBody>
      </p:sp>
      <p:sp>
        <p:nvSpPr>
          <p:cNvPr id="45" name="TextBox 44"/>
          <p:cNvSpPr txBox="1"/>
          <p:nvPr/>
        </p:nvSpPr>
        <p:spPr>
          <a:xfrm rot="16200000">
            <a:off x="10372389" y="26080134"/>
            <a:ext cx="6019800" cy="646331"/>
          </a:xfrm>
          <a:prstGeom prst="rect">
            <a:avLst/>
          </a:prstGeom>
          <a:noFill/>
        </p:spPr>
        <p:txBody>
          <a:bodyPr wrap="square" rtlCol="0">
            <a:spAutoFit/>
          </a:bodyPr>
          <a:lstStyle/>
          <a:p>
            <a:pPr algn="ctr"/>
            <a:r>
              <a:rPr lang="en-US" sz="3600" b="1" dirty="0" smtClean="0">
                <a:solidFill>
                  <a:srgbClr val="0033CC"/>
                </a:solidFill>
                <a:latin typeface="VAGRounded BT" pitchFamily="34" charset="0"/>
              </a:rPr>
              <a:t>Percent of total </a:t>
            </a:r>
            <a:r>
              <a:rPr lang="en-US" sz="3600" b="1" dirty="0" err="1" smtClean="0">
                <a:solidFill>
                  <a:srgbClr val="0033CC"/>
                </a:solidFill>
                <a:latin typeface="VAGRounded BT" pitchFamily="34" charset="0"/>
              </a:rPr>
              <a:t>breedings</a:t>
            </a:r>
            <a:endParaRPr lang="en-US" sz="3600" b="1" dirty="0">
              <a:solidFill>
                <a:srgbClr val="0033CC"/>
              </a:solidFill>
              <a:latin typeface="VAGRounded BT" pitchFamily="34" charset="0"/>
            </a:endParaRPr>
          </a:p>
        </p:txBody>
      </p:sp>
      <p:sp>
        <p:nvSpPr>
          <p:cNvPr id="46" name="TextBox 45"/>
          <p:cNvSpPr txBox="1"/>
          <p:nvPr/>
        </p:nvSpPr>
        <p:spPr>
          <a:xfrm>
            <a:off x="14325600" y="36423600"/>
            <a:ext cx="19964400" cy="646331"/>
          </a:xfrm>
          <a:prstGeom prst="rect">
            <a:avLst/>
          </a:prstGeom>
          <a:noFill/>
        </p:spPr>
        <p:txBody>
          <a:bodyPr wrap="square" rtlCol="0">
            <a:spAutoFit/>
          </a:bodyPr>
          <a:lstStyle/>
          <a:p>
            <a:pPr algn="ctr"/>
            <a:r>
              <a:rPr lang="en-US" sz="3600" b="1" dirty="0" smtClean="0">
                <a:solidFill>
                  <a:srgbClr val="0033CC"/>
                </a:solidFill>
                <a:latin typeface="VAGRounded BT" pitchFamily="34" charset="0"/>
              </a:rPr>
              <a:t>Breeding year</a:t>
            </a:r>
            <a:endParaRPr lang="en-US" sz="3600" b="1" dirty="0">
              <a:solidFill>
                <a:srgbClr val="0033CC"/>
              </a:solidFill>
              <a:latin typeface="VAGRounded BT" pitchFamily="34" charset="0"/>
            </a:endParaRPr>
          </a:p>
        </p:txBody>
      </p:sp>
      <p:sp>
        <p:nvSpPr>
          <p:cNvPr id="48" name="TextBox 47"/>
          <p:cNvSpPr txBox="1"/>
          <p:nvPr/>
        </p:nvSpPr>
        <p:spPr>
          <a:xfrm rot="16200000">
            <a:off x="11506204" y="33966835"/>
            <a:ext cx="3809998" cy="646331"/>
          </a:xfrm>
          <a:prstGeom prst="rect">
            <a:avLst/>
          </a:prstGeom>
          <a:noFill/>
        </p:spPr>
        <p:txBody>
          <a:bodyPr wrap="square" rtlCol="0">
            <a:spAutoFit/>
          </a:bodyPr>
          <a:lstStyle/>
          <a:p>
            <a:pPr algn="ctr"/>
            <a:r>
              <a:rPr lang="en-US" sz="3600" b="1" dirty="0" smtClean="0">
                <a:solidFill>
                  <a:srgbClr val="0033CC"/>
                </a:solidFill>
                <a:latin typeface="VAGRounded BT" pitchFamily="34" charset="0"/>
              </a:rPr>
              <a:t>Net Merit ($)</a:t>
            </a:r>
            <a:endParaRPr lang="en-US" sz="3600" b="1" dirty="0">
              <a:solidFill>
                <a:srgbClr val="0033CC"/>
              </a:solidFill>
              <a:latin typeface="VAGRounded BT" pitchFamily="34" charset="0"/>
            </a:endParaRPr>
          </a:p>
        </p:txBody>
      </p:sp>
      <p:sp>
        <p:nvSpPr>
          <p:cNvPr id="20" name="Rectangle 6052"/>
          <p:cNvSpPr>
            <a:spLocks noChangeArrowheads="1"/>
          </p:cNvSpPr>
          <p:nvPr/>
        </p:nvSpPr>
        <p:spPr bwMode="auto">
          <a:xfrm>
            <a:off x="38557200" y="6352045"/>
            <a:ext cx="12192000" cy="21544359"/>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ts val="2640"/>
              </a:spcBef>
            </a:pPr>
            <a:r>
              <a:rPr lang="en-US" sz="4400" dirty="0" smtClean="0">
                <a:solidFill>
                  <a:srgbClr val="0033CC"/>
                </a:solidFill>
                <a:latin typeface="VAGRounded BT" pitchFamily="34" charset="0"/>
              </a:rPr>
              <a:t>DISCUSSION</a:t>
            </a:r>
            <a:endParaRPr lang="en-US" sz="4400" i="1" dirty="0">
              <a:solidFill>
                <a:srgbClr val="0033CC"/>
              </a:solidFill>
              <a:latin typeface="VAGRounded BT" pitchFamily="34" charset="0"/>
            </a:endParaRP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Generation interval</a:t>
            </a:r>
          </a:p>
          <a:p>
            <a:pPr marL="908050" lvl="1" indent="-336550">
              <a:spcBef>
                <a:spcPct val="25000"/>
              </a:spcBef>
              <a:buClr>
                <a:srgbClr val="0033CC"/>
              </a:buClr>
              <a:buSzPct val="80000"/>
              <a:buFont typeface="Monotype Sorts" pitchFamily="2" charset="2"/>
              <a:buChar char="w"/>
            </a:pPr>
            <a:r>
              <a:rPr lang="en-US" sz="3600" dirty="0" smtClean="0">
                <a:latin typeface="VAGRounded BT" pitchFamily="34" charset="0"/>
              </a:rPr>
              <a:t>Age of sire for Holstein males born in 2011 was 23 months younger than males born in 2006, 15 months younger for Jersey males </a:t>
            </a:r>
          </a:p>
          <a:p>
            <a:pPr marL="908050" lvl="1" indent="-336550">
              <a:spcBef>
                <a:spcPct val="25000"/>
              </a:spcBef>
              <a:buClr>
                <a:srgbClr val="0033CC"/>
              </a:buClr>
              <a:buSzPct val="80000"/>
              <a:buFont typeface="Monotype Sorts" pitchFamily="2" charset="2"/>
              <a:buChar char="w"/>
            </a:pPr>
            <a:r>
              <a:rPr lang="en-US" sz="3600" dirty="0" smtClean="0">
                <a:latin typeface="VAGRounded BT" pitchFamily="34" charset="0"/>
              </a:rPr>
              <a:t>Age of sire for Holstein females born in 2011 was 12 months younger than females born in 2006, 4 months younger for Jersey females</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Sires of young AI bulls</a:t>
            </a:r>
          </a:p>
          <a:p>
            <a:pPr marL="908050" lvl="1" indent="-336550">
              <a:spcBef>
                <a:spcPct val="25000"/>
              </a:spcBef>
              <a:buClr>
                <a:srgbClr val="0033CC"/>
              </a:buClr>
              <a:buSzPct val="80000"/>
              <a:buFont typeface="Monotype Sorts" pitchFamily="2" charset="2"/>
              <a:buChar char="w"/>
            </a:pPr>
            <a:r>
              <a:rPr lang="en-US" sz="3600" dirty="0" smtClean="0">
                <a:latin typeface="VAGRounded BT" pitchFamily="34" charset="0"/>
              </a:rPr>
              <a:t>Total number of sires of young bulls has doubled for Holsteins (126 in 2008 to 276 in 2011), nearly doubled for Jerseys (34 and 54)</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Sons sired by young bulls</a:t>
            </a:r>
          </a:p>
          <a:p>
            <a:pPr marL="908050" lvl="1" indent="-336550">
              <a:spcBef>
                <a:spcPct val="25000"/>
              </a:spcBef>
              <a:buClr>
                <a:srgbClr val="0033CC"/>
              </a:buClr>
              <a:buSzPct val="80000"/>
              <a:buFont typeface="Monotype Sorts" pitchFamily="2" charset="2"/>
              <a:buChar char="w"/>
            </a:pPr>
            <a:r>
              <a:rPr lang="en-US" sz="3600" dirty="0" smtClean="0">
                <a:latin typeface="VAGRounded BT" pitchFamily="34" charset="0"/>
              </a:rPr>
              <a:t>Increased 48 percentage points (13% in 2008 compared with 61% in 2011), 36 percentage points for Jerseys</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Young bulls as service sires</a:t>
            </a:r>
          </a:p>
          <a:p>
            <a:pPr marL="908050" lvl="1" indent="-336550">
              <a:spcBef>
                <a:spcPct val="25000"/>
              </a:spcBef>
              <a:buClr>
                <a:srgbClr val="0033CC"/>
              </a:buClr>
              <a:buSzPct val="80000"/>
              <a:buFont typeface="Monotype Sorts" pitchFamily="2" charset="2"/>
              <a:buChar char="w"/>
            </a:pPr>
            <a:r>
              <a:rPr lang="en-US" sz="3600" dirty="0" err="1" smtClean="0">
                <a:latin typeface="VAGRounded BT" pitchFamily="34" charset="0"/>
              </a:rPr>
              <a:t>Matings</a:t>
            </a:r>
            <a:r>
              <a:rPr lang="en-US" sz="3600" dirty="0" smtClean="0">
                <a:latin typeface="VAGRounded BT" pitchFamily="34" charset="0"/>
              </a:rPr>
              <a:t> to young Holstein bulls have increased 20 percentage points (28% in 2007 compared with 48% in 2011), 15 percentage points for young Jersey bulls (25% compared with 40%)</a:t>
            </a:r>
          </a:p>
          <a:p>
            <a:pPr marL="908050" lvl="1" indent="-336550">
              <a:spcBef>
                <a:spcPct val="25000"/>
              </a:spcBef>
              <a:buClr>
                <a:srgbClr val="0033CC"/>
              </a:buClr>
              <a:buSzPct val="80000"/>
              <a:buFont typeface="Monotype Sorts" pitchFamily="2" charset="2"/>
              <a:buChar char="w"/>
            </a:pPr>
            <a:r>
              <a:rPr lang="en-US" sz="3600" dirty="0" err="1" smtClean="0">
                <a:latin typeface="VAGRounded BT" pitchFamily="34" charset="0"/>
              </a:rPr>
              <a:t>Matings</a:t>
            </a:r>
            <a:r>
              <a:rPr lang="en-US" sz="3600" dirty="0" smtClean="0">
                <a:latin typeface="VAGRounded BT" pitchFamily="34" charset="0"/>
              </a:rPr>
              <a:t> to genotyped young bulls have rapidly increased while non-genotyped young bulls are virtually not used with the onset of genomics</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Female progeny sired by young bulls (not shown)</a:t>
            </a:r>
          </a:p>
          <a:p>
            <a:pPr marL="908050" lvl="1" indent="-336550">
              <a:spcBef>
                <a:spcPct val="25000"/>
              </a:spcBef>
              <a:buClr>
                <a:srgbClr val="0033CC"/>
              </a:buClr>
              <a:buSzPct val="80000"/>
              <a:buFont typeface="Monotype Sorts" pitchFamily="2" charset="2"/>
              <a:buChar char="w"/>
            </a:pPr>
            <a:r>
              <a:rPr lang="en-US" sz="3600" dirty="0" smtClean="0">
                <a:latin typeface="VAGRounded BT" pitchFamily="34" charset="0"/>
              </a:rPr>
              <a:t>Young bulls annually sired 24, 23, 23, 33, and 40% of Holstein heifers born from 2007 through 2011 and 29, 27, 30, 33, and 35% of Jersey heifers</a:t>
            </a:r>
          </a:p>
          <a:p>
            <a:pPr marL="457200" indent="-457200">
              <a:spcBef>
                <a:spcPct val="50000"/>
              </a:spcBef>
              <a:buClr>
                <a:srgbClr val="0033CC"/>
              </a:buClr>
              <a:buFont typeface="WP TypographicSymbols" pitchFamily="2" charset="0"/>
              <a:buChar char="!"/>
            </a:pPr>
            <a:r>
              <a:rPr lang="en-US" sz="3600" dirty="0" smtClean="0">
                <a:latin typeface="VAGRounded BT" pitchFamily="34" charset="0"/>
              </a:rPr>
              <a:t>Genetic merit for genotyped vs. active bulls</a:t>
            </a:r>
          </a:p>
          <a:p>
            <a:pPr marL="908050" lvl="1" indent="-336550">
              <a:spcBef>
                <a:spcPct val="25000"/>
              </a:spcBef>
              <a:buClr>
                <a:srgbClr val="0033CC"/>
              </a:buClr>
              <a:buSzPct val="80000"/>
              <a:buFont typeface="Monotype Sorts" pitchFamily="2" charset="2"/>
              <a:buChar char="w"/>
            </a:pPr>
            <a:r>
              <a:rPr lang="en-US" sz="3600" dirty="0" smtClean="0">
                <a:latin typeface="VAGRounded BT" pitchFamily="34" charset="0"/>
              </a:rPr>
              <a:t>Net merit differences were -$60, $144, and $171, for 2008, 2009, and 2010 for Holstein bulls, and $126, $162, and $186 for Jersey bulls, respectively</a:t>
            </a:r>
          </a:p>
        </p:txBody>
      </p:sp>
      <p:sp>
        <p:nvSpPr>
          <p:cNvPr id="39" name="Rectangle 6052"/>
          <p:cNvSpPr>
            <a:spLocks noChangeArrowheads="1"/>
          </p:cNvSpPr>
          <p:nvPr/>
        </p:nvSpPr>
        <p:spPr bwMode="auto">
          <a:xfrm>
            <a:off x="38557200" y="28540770"/>
            <a:ext cx="12192000" cy="3539430"/>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ts val="2640"/>
              </a:spcBef>
            </a:pPr>
            <a:r>
              <a:rPr lang="en-US" sz="4400" dirty="0" smtClean="0">
                <a:solidFill>
                  <a:srgbClr val="0033CC"/>
                </a:solidFill>
                <a:latin typeface="VAGRounded BT" pitchFamily="34" charset="0"/>
              </a:rPr>
              <a:t>CONCLUSION</a:t>
            </a:r>
            <a:endParaRPr lang="en-US" sz="4400" i="1" dirty="0">
              <a:solidFill>
                <a:srgbClr val="0033CC"/>
              </a:solidFill>
              <a:latin typeface="VAGRounded BT" pitchFamily="34" charset="0"/>
            </a:endParaRPr>
          </a:p>
          <a:p>
            <a:pPr>
              <a:spcBef>
                <a:spcPct val="50000"/>
              </a:spcBef>
              <a:buClr>
                <a:srgbClr val="0033CC"/>
              </a:buClr>
            </a:pPr>
            <a:r>
              <a:rPr lang="en-US" sz="3600" dirty="0" smtClean="0">
                <a:latin typeface="VAGRounded BT" pitchFamily="34" charset="0"/>
              </a:rPr>
              <a:t>Use of young bulls has greatly reduced the generation interval and improved the rate of genetic gain since implementation of genomic evaluations. </a:t>
            </a:r>
          </a:p>
        </p:txBody>
      </p:sp>
      <p:sp>
        <p:nvSpPr>
          <p:cNvPr id="53" name="Rectangle 6052"/>
          <p:cNvSpPr>
            <a:spLocks noChangeArrowheads="1"/>
          </p:cNvSpPr>
          <p:nvPr/>
        </p:nvSpPr>
        <p:spPr bwMode="auto">
          <a:xfrm>
            <a:off x="38633400" y="32766000"/>
            <a:ext cx="12192000" cy="4724400"/>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ts val="2640"/>
              </a:spcBef>
            </a:pPr>
            <a:r>
              <a:rPr lang="en-US" sz="4400" dirty="0" smtClean="0">
                <a:solidFill>
                  <a:srgbClr val="0033CC"/>
                </a:solidFill>
                <a:latin typeface="VAGRounded BT" pitchFamily="34" charset="0"/>
              </a:rPr>
              <a:t>REFERENCES</a:t>
            </a:r>
            <a:endParaRPr lang="en-US" sz="4400" i="1" dirty="0">
              <a:solidFill>
                <a:srgbClr val="0033CC"/>
              </a:solidFill>
              <a:latin typeface="VAGRounded BT" pitchFamily="34" charset="0"/>
            </a:endParaRPr>
          </a:p>
          <a:p>
            <a:pPr marL="457200" indent="-457200">
              <a:spcBef>
                <a:spcPct val="50000"/>
              </a:spcBef>
              <a:buClr>
                <a:srgbClr val="0033CC"/>
              </a:buClr>
            </a:pPr>
            <a:r>
              <a:rPr lang="en-US" sz="2800" dirty="0" smtClean="0">
                <a:latin typeface="VAGRounded BT" pitchFamily="34" charset="0"/>
              </a:rPr>
              <a:t>Olson, K. M., J. L. Hutchison, P. M. </a:t>
            </a:r>
            <a:r>
              <a:rPr lang="en-US" sz="2800" dirty="0" err="1" smtClean="0">
                <a:latin typeface="VAGRounded BT" pitchFamily="34" charset="0"/>
              </a:rPr>
              <a:t>VanRaden</a:t>
            </a:r>
            <a:r>
              <a:rPr lang="en-US" sz="2800" dirty="0" smtClean="0">
                <a:latin typeface="VAGRounded BT" pitchFamily="34" charset="0"/>
              </a:rPr>
              <a:t>, and H. D. Norman. 2011. Changes in the use of young bulls. J. Dairy Sci. 94, E-Suppl. 1:27 (</a:t>
            </a:r>
            <a:r>
              <a:rPr lang="en-US" sz="2800" dirty="0" err="1" smtClean="0">
                <a:latin typeface="VAGRounded BT" pitchFamily="34" charset="0"/>
              </a:rPr>
              <a:t>Abstr</a:t>
            </a:r>
            <a:r>
              <a:rPr lang="en-US" sz="2800" dirty="0" smtClean="0">
                <a:latin typeface="VAGRounded BT" pitchFamily="34" charset="0"/>
              </a:rPr>
              <a:t>.).</a:t>
            </a:r>
          </a:p>
          <a:p>
            <a:pPr marL="457200" indent="-457200">
              <a:spcBef>
                <a:spcPct val="50000"/>
              </a:spcBef>
              <a:buClr>
                <a:srgbClr val="0033CC"/>
              </a:buClr>
            </a:pPr>
            <a:r>
              <a:rPr lang="en-US" sz="2800" dirty="0" err="1" smtClean="0">
                <a:latin typeface="VAGRounded BT" pitchFamily="34" charset="0"/>
              </a:rPr>
              <a:t>VanRaden</a:t>
            </a:r>
            <a:r>
              <a:rPr lang="en-US" sz="2800" dirty="0" smtClean="0">
                <a:latin typeface="VAGRounded BT" pitchFamily="34" charset="0"/>
              </a:rPr>
              <a:t>, P. M., K. M. Olson, G. R. Wiggans, J. B. Cole, and M. E. Tooker. 2011. Genomic </a:t>
            </a:r>
            <a:r>
              <a:rPr lang="en-US" sz="2800" dirty="0" err="1" smtClean="0">
                <a:latin typeface="VAGRounded BT" pitchFamily="34" charset="0"/>
              </a:rPr>
              <a:t>inbreedings</a:t>
            </a:r>
            <a:r>
              <a:rPr lang="en-US" sz="2800" dirty="0" smtClean="0">
                <a:latin typeface="VAGRounded BT" pitchFamily="34" charset="0"/>
              </a:rPr>
              <a:t> and relationships among </a:t>
            </a:r>
            <a:r>
              <a:rPr lang="en-US" sz="2800" dirty="0" smtClean="0">
                <a:latin typeface="VAGRounded BT" pitchFamily="34" charset="0"/>
              </a:rPr>
              <a:t>Holsteins</a:t>
            </a:r>
            <a:r>
              <a:rPr lang="en-US" sz="2800" dirty="0" smtClean="0">
                <a:latin typeface="VAGRounded BT" pitchFamily="34" charset="0"/>
              </a:rPr>
              <a:t>, Jerseys, and Brown Swiss. J. Dairy Sci. 94: 5673-5682.</a:t>
            </a:r>
          </a:p>
        </p:txBody>
      </p:sp>
      <p:graphicFrame>
        <p:nvGraphicFramePr>
          <p:cNvPr id="54" name="Chart 53"/>
          <p:cNvGraphicFramePr/>
          <p:nvPr/>
        </p:nvGraphicFramePr>
        <p:xfrm>
          <a:off x="13944600" y="23469600"/>
          <a:ext cx="8839200" cy="60198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5" name="Chart 54"/>
          <p:cNvGraphicFramePr/>
          <p:nvPr/>
        </p:nvGraphicFramePr>
        <p:xfrm>
          <a:off x="23241000" y="23469600"/>
          <a:ext cx="14478000" cy="6096000"/>
        </p:xfrm>
        <a:graphic>
          <a:graphicData uri="http://schemas.openxmlformats.org/drawingml/2006/chart">
            <c:chart xmlns:c="http://schemas.openxmlformats.org/drawingml/2006/chart" xmlns:r="http://schemas.openxmlformats.org/officeDocument/2006/relationships" r:id="rId8"/>
          </a:graphicData>
        </a:graphic>
      </p:graphicFrame>
      <p:sp>
        <p:nvSpPr>
          <p:cNvPr id="51" name="Rectangle 50"/>
          <p:cNvSpPr/>
          <p:nvPr/>
        </p:nvSpPr>
        <p:spPr>
          <a:xfrm>
            <a:off x="13944600" y="8382000"/>
            <a:ext cx="20650200" cy="646331"/>
          </a:xfrm>
          <a:prstGeom prst="rect">
            <a:avLst/>
          </a:prstGeom>
        </p:spPr>
        <p:txBody>
          <a:bodyPr wrap="square">
            <a:spAutoFit/>
          </a:bodyPr>
          <a:lstStyle/>
          <a:p>
            <a:pPr marL="457200" indent="-457200" algn="ctr">
              <a:spcBef>
                <a:spcPts val="3000"/>
              </a:spcBef>
              <a:buClr>
                <a:srgbClr val="0033CC"/>
              </a:buClr>
            </a:pPr>
            <a:r>
              <a:rPr lang="en-US" sz="3600" dirty="0" smtClean="0">
                <a:solidFill>
                  <a:srgbClr val="0033CC"/>
                </a:solidFill>
                <a:latin typeface="VAGRounded BT" pitchFamily="34" charset="0"/>
              </a:rPr>
              <a:t>Holstein</a:t>
            </a:r>
            <a:r>
              <a:rPr lang="en-US" sz="3600" dirty="0" smtClean="0">
                <a:latin typeface="VAGRounded BT" pitchFamily="34" charset="0"/>
              </a:rPr>
              <a:t>		             </a:t>
            </a:r>
            <a:r>
              <a:rPr lang="en-US" sz="3600" dirty="0" smtClean="0">
                <a:solidFill>
                  <a:srgbClr val="0033CC"/>
                </a:solidFill>
                <a:latin typeface="VAGRounded BT" pitchFamily="34" charset="0"/>
              </a:rPr>
              <a:t>Jersey</a:t>
            </a:r>
          </a:p>
        </p:txBody>
      </p:sp>
      <p:sp>
        <p:nvSpPr>
          <p:cNvPr id="58" name="Rectangle 57"/>
          <p:cNvSpPr/>
          <p:nvPr/>
        </p:nvSpPr>
        <p:spPr>
          <a:xfrm>
            <a:off x="13868400" y="22707600"/>
            <a:ext cx="18364200" cy="646331"/>
          </a:xfrm>
          <a:prstGeom prst="rect">
            <a:avLst/>
          </a:prstGeom>
        </p:spPr>
        <p:txBody>
          <a:bodyPr wrap="square">
            <a:spAutoFit/>
          </a:bodyPr>
          <a:lstStyle/>
          <a:p>
            <a:pPr marL="457200" indent="-457200" algn="ctr">
              <a:spcBef>
                <a:spcPts val="3000"/>
              </a:spcBef>
              <a:buClr>
                <a:srgbClr val="0033CC"/>
              </a:buClr>
            </a:pPr>
            <a:r>
              <a:rPr lang="en-US" sz="3600" dirty="0" smtClean="0">
                <a:solidFill>
                  <a:srgbClr val="0033CC"/>
                </a:solidFill>
                <a:latin typeface="VAGRounded BT" pitchFamily="34" charset="0"/>
              </a:rPr>
              <a:t>        Holstein                                                       Jersey</a:t>
            </a:r>
          </a:p>
        </p:txBody>
      </p:sp>
      <p:sp>
        <p:nvSpPr>
          <p:cNvPr id="59" name="Rectangle 58"/>
          <p:cNvSpPr/>
          <p:nvPr/>
        </p:nvSpPr>
        <p:spPr>
          <a:xfrm>
            <a:off x="14173200" y="31623000"/>
            <a:ext cx="20116800" cy="646331"/>
          </a:xfrm>
          <a:prstGeom prst="rect">
            <a:avLst/>
          </a:prstGeom>
        </p:spPr>
        <p:txBody>
          <a:bodyPr wrap="square">
            <a:spAutoFit/>
          </a:bodyPr>
          <a:lstStyle/>
          <a:p>
            <a:pPr marL="457200" indent="-457200" algn="ctr">
              <a:spcBef>
                <a:spcPts val="3000"/>
              </a:spcBef>
              <a:buClr>
                <a:srgbClr val="0033CC"/>
              </a:buClr>
            </a:pPr>
            <a:r>
              <a:rPr lang="en-US" sz="3600" dirty="0" smtClean="0">
                <a:solidFill>
                  <a:srgbClr val="0033CC"/>
                </a:solidFill>
                <a:latin typeface="VAGRounded BT" pitchFamily="34" charset="0"/>
              </a:rPr>
              <a:t>Holstein</a:t>
            </a:r>
            <a:r>
              <a:rPr lang="en-US" sz="3600" dirty="0" smtClean="0">
                <a:latin typeface="VAGRounded BT" pitchFamily="34" charset="0"/>
              </a:rPr>
              <a:t>		             </a:t>
            </a:r>
            <a:r>
              <a:rPr lang="en-US" sz="3600" dirty="0" smtClean="0">
                <a:solidFill>
                  <a:srgbClr val="0033CC"/>
                </a:solidFill>
                <a:latin typeface="VAGRounded BT" pitchFamily="34" charset="0"/>
              </a:rPr>
              <a:t>Jersey</a:t>
            </a:r>
          </a:p>
        </p:txBody>
      </p:sp>
      <p:pic>
        <p:nvPicPr>
          <p:cNvPr id="64" name="Picture 63" descr="150th-logo.jpg"/>
          <p:cNvPicPr>
            <a:picLocks noChangeAspect="1"/>
          </p:cNvPicPr>
          <p:nvPr/>
        </p:nvPicPr>
        <p:blipFill>
          <a:blip r:embed="rId9" cstate="print"/>
          <a:stretch>
            <a:fillRect/>
          </a:stretch>
        </p:blipFill>
        <p:spPr>
          <a:xfrm>
            <a:off x="1182986" y="681532"/>
            <a:ext cx="4532014" cy="3661868"/>
          </a:xfrm>
          <a:prstGeom prst="rect">
            <a:avLst/>
          </a:prstGeom>
        </p:spPr>
      </p:pic>
      <p:sp>
        <p:nvSpPr>
          <p:cNvPr id="27" name="Text Box 13461"/>
          <p:cNvSpPr txBox="1">
            <a:spLocks noChangeArrowheads="1"/>
          </p:cNvSpPr>
          <p:nvPr/>
        </p:nvSpPr>
        <p:spPr bwMode="auto">
          <a:xfrm>
            <a:off x="457200" y="36652200"/>
            <a:ext cx="11430000" cy="861774"/>
          </a:xfrm>
          <a:prstGeom prst="rect">
            <a:avLst/>
          </a:prstGeom>
          <a:solidFill>
            <a:srgbClr val="CCECFF"/>
          </a:solidFill>
          <a:ln w="9525">
            <a:noFill/>
            <a:miter lim="800000"/>
            <a:headEnd/>
            <a:tailEnd/>
          </a:ln>
          <a:effectLst/>
        </p:spPr>
        <p:txBody>
          <a:bodyPr wrap="square" lIns="91440" tIns="91440" rIns="91440" bIns="91440">
            <a:spAutoFit/>
          </a:bodyPr>
          <a:lstStyle/>
          <a:p>
            <a:pPr marL="457200" indent="-457200" algn="ctr">
              <a:spcBef>
                <a:spcPct val="100000"/>
              </a:spcBef>
            </a:pPr>
            <a:r>
              <a:rPr lang="en-US" sz="4400" dirty="0" smtClean="0">
                <a:solidFill>
                  <a:srgbClr val="0033CC"/>
                </a:solidFill>
                <a:latin typeface="VAGRounded BT" pitchFamily="34" charset="0"/>
              </a:rPr>
              <a:t>http</a:t>
            </a:r>
            <a:r>
              <a:rPr lang="en-US" sz="4400" dirty="0">
                <a:solidFill>
                  <a:srgbClr val="0033CC"/>
                </a:solidFill>
                <a:latin typeface="VAGRounded BT" pitchFamily="34" charset="0"/>
              </a:rPr>
              <a:t>://aipl.arsusda.gov</a:t>
            </a:r>
            <a:endParaRPr lang="en-US" sz="4400" dirty="0">
              <a:latin typeface="VAGRounded BT"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29492</TotalTime>
  <Words>826</Words>
  <Application>Microsoft Office PowerPoint</Application>
  <PresentationFormat>Custom</PresentationFormat>
  <Paragraphs>143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AIPL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jana</cp:lastModifiedBy>
  <cp:revision>829</cp:revision>
  <dcterms:created xsi:type="dcterms:W3CDTF">2011-06-01T17:40:41Z</dcterms:created>
  <dcterms:modified xsi:type="dcterms:W3CDTF">2012-07-11T20:11:04Z</dcterms:modified>
</cp:coreProperties>
</file>