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8404800"/>
  <p:notesSz cx="7019925" cy="9305925"/>
  <p:embeddedFontLst>
    <p:embeddedFont>
      <p:font typeface="VAGRounded BT" pitchFamily="34" charset="0"/>
      <p:regular r:id="rId4"/>
    </p:embeddedFont>
    <p:embeddedFont>
      <p:font typeface="Wingdings 2" pitchFamily="18" charset="2"/>
      <p:regular r:id="rId5"/>
    </p:embeddedFont>
    <p:embeddedFont>
      <p:font typeface="Marlett" pitchFamily="2" charset="2"/>
      <p:regular r:id="rId6"/>
    </p:embeddedFont>
    <p:embeddedFont>
      <p:font typeface="Verdana" pitchFamily="34" charset="0"/>
      <p:regular r:id="rId7"/>
      <p:bold r:id="rId8"/>
      <p:italic r:id="rId9"/>
      <p:boldItalic r:id="rId10"/>
    </p:embeddedFont>
    <p:embeddedFont>
      <p:font typeface="Arial Rounded MT Bold" pitchFamily="34" charset="0"/>
      <p:regular r:id="rId11"/>
    </p:embeddedFont>
    <p:embeddedFont>
      <p:font typeface="Monotype Sorts" pitchFamily="2" charset="2"/>
      <p:regular r:id="rId12"/>
    </p:embeddedFont>
    <p:embeddedFont>
      <p:font typeface="Calibri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7FD"/>
    <a:srgbClr val="99CCFF"/>
    <a:srgbClr val="BFEAFD"/>
    <a:srgbClr val="B5E2FD"/>
    <a:srgbClr val="000099"/>
    <a:srgbClr val="003399"/>
    <a:srgbClr val="D2F0FE"/>
    <a:srgbClr val="CC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421" autoAdjust="0"/>
    <p:restoredTop sz="96624" autoAdjust="0"/>
  </p:normalViewPr>
  <p:slideViewPr>
    <p:cSldViewPr>
      <p:cViewPr>
        <p:scale>
          <a:sx n="33" d="100"/>
          <a:sy n="33" d="100"/>
        </p:scale>
        <p:origin x="149" y="619"/>
      </p:cViewPr>
      <p:guideLst>
        <p:guide orient="horz" pos="12096"/>
        <p:guide pos="16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9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erv\type-Y\bs\mobility\adsa2012graph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erv\type-Y\bs\mobility\adsa2012graph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67067274485425"/>
          <c:y val="3.4965938246483232E-2"/>
          <c:w val="0.81038169982041719"/>
          <c:h val="0.74117461440915389"/>
        </c:manualLayout>
      </c:layout>
      <c:barChart>
        <c:barDir val="col"/>
        <c:grouping val="clustered"/>
        <c:ser>
          <c:idx val="0"/>
          <c:order val="0"/>
          <c:tx>
            <c:strRef>
              <c:f>sas_data!$A$1:$H$1</c:f>
              <c:strCache>
                <c:ptCount val="1"/>
                <c:pt idx="0">
                  <c:v>(NOT the unedited data) 13:59 Tuesday, April 17,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70C0"/>
              </a:solidFill>
            </a:ln>
          </c:spPr>
          <c:cat>
            <c:numRef>
              <c:f>sas_data!$B$9:$B$54</c:f>
              <c:numCache>
                <c:formatCode>General</c:formatCode>
                <c:ptCount val="46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</c:numCache>
            </c:numRef>
          </c:cat>
          <c:val>
            <c:numRef>
              <c:f>sas_data!$C$9:$C$54</c:f>
              <c:numCache>
                <c:formatCode>General</c:formatCode>
                <c:ptCount val="46"/>
                <c:pt idx="0">
                  <c:v>29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12</c:v>
                </c:pt>
                <c:pt idx="6">
                  <c:v>0</c:v>
                </c:pt>
                <c:pt idx="7">
                  <c:v>1</c:v>
                </c:pt>
                <c:pt idx="8">
                  <c:v>10</c:v>
                </c:pt>
                <c:pt idx="9">
                  <c:v>14</c:v>
                </c:pt>
                <c:pt idx="10">
                  <c:v>26</c:v>
                </c:pt>
                <c:pt idx="11">
                  <c:v>7</c:v>
                </c:pt>
                <c:pt idx="12">
                  <c:v>8</c:v>
                </c:pt>
                <c:pt idx="13">
                  <c:v>7</c:v>
                </c:pt>
                <c:pt idx="14">
                  <c:v>20</c:v>
                </c:pt>
                <c:pt idx="15">
                  <c:v>58</c:v>
                </c:pt>
                <c:pt idx="16">
                  <c:v>10</c:v>
                </c:pt>
                <c:pt idx="17">
                  <c:v>31</c:v>
                </c:pt>
                <c:pt idx="18">
                  <c:v>80</c:v>
                </c:pt>
                <c:pt idx="19">
                  <c:v>38</c:v>
                </c:pt>
                <c:pt idx="20">
                  <c:v>126</c:v>
                </c:pt>
                <c:pt idx="21">
                  <c:v>40</c:v>
                </c:pt>
                <c:pt idx="22">
                  <c:v>108</c:v>
                </c:pt>
                <c:pt idx="23">
                  <c:v>120</c:v>
                </c:pt>
                <c:pt idx="24">
                  <c:v>254</c:v>
                </c:pt>
                <c:pt idx="25">
                  <c:v>339</c:v>
                </c:pt>
                <c:pt idx="26">
                  <c:v>425</c:v>
                </c:pt>
                <c:pt idx="27">
                  <c:v>734</c:v>
                </c:pt>
                <c:pt idx="28">
                  <c:v>1236</c:v>
                </c:pt>
                <c:pt idx="29">
                  <c:v>767</c:v>
                </c:pt>
                <c:pt idx="30">
                  <c:v>1197</c:v>
                </c:pt>
                <c:pt idx="31">
                  <c:v>1136</c:v>
                </c:pt>
                <c:pt idx="32">
                  <c:v>2373</c:v>
                </c:pt>
                <c:pt idx="33">
                  <c:v>3308</c:v>
                </c:pt>
                <c:pt idx="34">
                  <c:v>3868</c:v>
                </c:pt>
                <c:pt idx="35">
                  <c:v>4814</c:v>
                </c:pt>
                <c:pt idx="36">
                  <c:v>4177</c:v>
                </c:pt>
                <c:pt idx="37">
                  <c:v>2762</c:v>
                </c:pt>
                <c:pt idx="38">
                  <c:v>2221</c:v>
                </c:pt>
                <c:pt idx="39">
                  <c:v>285</c:v>
                </c:pt>
                <c:pt idx="40">
                  <c:v>1408</c:v>
                </c:pt>
                <c:pt idx="41">
                  <c:v>408</c:v>
                </c:pt>
                <c:pt idx="42">
                  <c:v>187</c:v>
                </c:pt>
                <c:pt idx="43">
                  <c:v>50</c:v>
                </c:pt>
                <c:pt idx="44">
                  <c:v>10</c:v>
                </c:pt>
                <c:pt idx="45">
                  <c:v>1</c:v>
                </c:pt>
              </c:numCache>
            </c:numRef>
          </c:val>
        </c:ser>
        <c:gapWidth val="76"/>
        <c:overlap val="-33"/>
        <c:axId val="34849152"/>
        <c:axId val="34850688"/>
      </c:barChart>
      <c:catAx>
        <c:axId val="34849152"/>
        <c:scaling>
          <c:orientation val="minMax"/>
        </c:scaling>
        <c:axPos val="b"/>
        <c:numFmt formatCode="General" sourceLinked="1"/>
        <c:tickLblPos val="nextTo"/>
        <c:spPr>
          <a:noFill/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2800">
                <a:latin typeface="Arial Rounded MT Bold" pitchFamily="34" charset="0"/>
              </a:defRPr>
            </a:pPr>
            <a:endParaRPr lang="en-US"/>
          </a:p>
        </c:txPr>
        <c:crossAx val="34850688"/>
        <c:crosses val="autoZero"/>
        <c:auto val="1"/>
        <c:lblAlgn val="ctr"/>
        <c:lblOffset val="100"/>
        <c:tickLblSkip val="5"/>
        <c:tickMarkSkip val="5"/>
      </c:catAx>
      <c:valAx>
        <c:axId val="34850688"/>
        <c:scaling>
          <c:orientation val="minMax"/>
          <c:max val="5000"/>
          <c:min val="0"/>
        </c:scaling>
        <c:axPos val="l"/>
        <c:numFmt formatCode="#,##0" sourceLinked="0"/>
        <c:tickLblPos val="nextTo"/>
        <c:spPr>
          <a:noFill/>
          <a:ln w="28575">
            <a:solidFill>
              <a:schemeClr val="tx1"/>
            </a:solidFill>
          </a:ln>
        </c:spPr>
        <c:txPr>
          <a:bodyPr/>
          <a:lstStyle/>
          <a:p>
            <a:pPr>
              <a:defRPr sz="2800">
                <a:latin typeface="Arial Rounded MT Bold" pitchFamily="34" charset="0"/>
              </a:defRPr>
            </a:pPr>
            <a:endParaRPr lang="en-US"/>
          </a:p>
        </c:txPr>
        <c:crossAx val="34849152"/>
        <c:crosses val="autoZero"/>
        <c:crossBetween val="midCat"/>
        <c:majorUnit val="1000"/>
        <c:dispUnits>
          <c:builtInUnit val="thousands"/>
        </c:dispUnits>
      </c:valAx>
      <c:spPr>
        <a:solidFill>
          <a:srgbClr val="FFFFFF"/>
        </a:solidFill>
      </c:spPr>
    </c:plotArea>
    <c:plotVisOnly val="1"/>
  </c:chart>
  <c:spPr>
    <a:solidFill>
      <a:srgbClr val="C3E7FD"/>
    </a:solidFill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cat>
            <c:numRef>
              <c:f>ptadistrib_data!$B$382:$B$418</c:f>
              <c:numCache>
                <c:formatCode>General</c:formatCode>
                <c:ptCount val="37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-0.7000000000000004</c:v>
                </c:pt>
                <c:pt idx="14">
                  <c:v>-0.60000000000000042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-0.30000000000000021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0.30000000000000021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0.60000000000000042</c:v>
                </c:pt>
                <c:pt idx="27">
                  <c:v>0.7000000000000004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</c:numCache>
            </c:numRef>
          </c:cat>
          <c:val>
            <c:numRef>
              <c:f>ptadistrib_data!$C$382:$C$418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  <c:pt idx="10">
                  <c:v>8</c:v>
                </c:pt>
                <c:pt idx="11">
                  <c:v>11</c:v>
                </c:pt>
                <c:pt idx="12">
                  <c:v>21</c:v>
                </c:pt>
                <c:pt idx="13">
                  <c:v>26</c:v>
                </c:pt>
                <c:pt idx="14">
                  <c:v>36</c:v>
                </c:pt>
                <c:pt idx="15">
                  <c:v>53</c:v>
                </c:pt>
                <c:pt idx="16">
                  <c:v>36</c:v>
                </c:pt>
                <c:pt idx="17">
                  <c:v>53</c:v>
                </c:pt>
                <c:pt idx="18">
                  <c:v>54</c:v>
                </c:pt>
                <c:pt idx="19">
                  <c:v>62</c:v>
                </c:pt>
                <c:pt idx="20">
                  <c:v>78</c:v>
                </c:pt>
                <c:pt idx="21">
                  <c:v>60</c:v>
                </c:pt>
                <c:pt idx="22">
                  <c:v>74</c:v>
                </c:pt>
                <c:pt idx="23">
                  <c:v>59</c:v>
                </c:pt>
                <c:pt idx="24">
                  <c:v>58</c:v>
                </c:pt>
                <c:pt idx="25">
                  <c:v>41</c:v>
                </c:pt>
                <c:pt idx="26">
                  <c:v>31</c:v>
                </c:pt>
                <c:pt idx="27">
                  <c:v>28</c:v>
                </c:pt>
                <c:pt idx="28">
                  <c:v>13</c:v>
                </c:pt>
                <c:pt idx="29">
                  <c:v>11</c:v>
                </c:pt>
                <c:pt idx="30">
                  <c:v>6</c:v>
                </c:pt>
                <c:pt idx="31">
                  <c:v>3</c:v>
                </c:pt>
                <c:pt idx="32">
                  <c:v>3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</c:v>
                </c:pt>
              </c:numCache>
            </c:numRef>
          </c:val>
        </c:ser>
        <c:gapWidth val="39"/>
        <c:overlap val="42"/>
        <c:axId val="52046848"/>
        <c:axId val="52048640"/>
      </c:barChart>
      <c:catAx>
        <c:axId val="52046848"/>
        <c:scaling>
          <c:orientation val="minMax"/>
        </c:scaling>
        <c:axPos val="b"/>
        <c:numFmt formatCode="#,##0.0" sourceLinked="0"/>
        <c:tickLblPos val="nextTo"/>
        <c:spPr>
          <a:ln w="381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3200" b="1"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2048640"/>
        <c:crosses val="autoZero"/>
        <c:auto val="1"/>
        <c:lblAlgn val="ctr"/>
        <c:lblOffset val="100"/>
        <c:tickLblSkip val="4"/>
        <c:tickMarkSkip val="4"/>
      </c:catAx>
      <c:valAx>
        <c:axId val="52048640"/>
        <c:scaling>
          <c:orientation val="minMax"/>
        </c:scaling>
        <c:axPos val="l"/>
        <c:numFmt formatCode="General" sourceLinked="1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200" b="1"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52046848"/>
        <c:crosses val="autoZero"/>
        <c:crossBetween val="midCat"/>
      </c:valAx>
      <c:spPr>
        <a:solidFill>
          <a:srgbClr val="FFFFFF"/>
        </a:solidFill>
        <a:ln>
          <a:noFill/>
        </a:ln>
      </c:spPr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t" anchorCtr="0" compatLnSpc="1">
            <a:prstTxWarp prst="textNoShape">
              <a:avLst/>
            </a:prstTxWarp>
          </a:bodyPr>
          <a:lstStyle>
            <a:lvl1pPr algn="l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t" anchorCtr="0" compatLnSpc="1">
            <a:prstTxWarp prst="textNoShape">
              <a:avLst/>
            </a:prstTxWarp>
          </a:bodyPr>
          <a:lstStyle>
            <a:lvl1pPr algn="r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016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b" anchorCtr="0" compatLnSpc="1">
            <a:prstTxWarp prst="textNoShape">
              <a:avLst/>
            </a:prstTxWarp>
          </a:bodyPr>
          <a:lstStyle>
            <a:lvl1pPr algn="l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016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b" anchorCtr="0" compatLnSpc="1">
            <a:prstTxWarp prst="textNoShape">
              <a:avLst/>
            </a:prstTxWarp>
          </a:bodyPr>
          <a:lstStyle>
            <a:lvl1pPr algn="r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F675E10-C916-4D8C-8875-F2D48AD78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31121"/>
            <a:ext cx="43526075" cy="82306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1979"/>
            <a:ext cx="35845750" cy="981604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D05F4-90F1-41B2-B4D0-6D6DFBBAE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6454-E262-4838-B2FD-0372390D2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3415242"/>
            <a:ext cx="10880725" cy="307223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3415242"/>
            <a:ext cx="32492950" cy="307223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B8007-C71A-4496-878D-3C68EF1CC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D4803-FAF8-44E4-A6E2-0B6E60A5E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9012"/>
            <a:ext cx="43526075" cy="76268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961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7275-2D16-4FB0-8198-A951CF331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11097683"/>
            <a:ext cx="21686837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1097683"/>
            <a:ext cx="21686838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BC922-177F-4E87-B71A-58A4F6328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7372"/>
            <a:ext cx="22625050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1"/>
            <a:ext cx="22625050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7372"/>
            <a:ext cx="22632988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1"/>
            <a:ext cx="22632988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7A9DA-8BE5-4811-A6EC-C7D2AB06E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15E0-4991-4067-B207-EBDCEA1D3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60862-522F-4417-84C2-DB75A581A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9821"/>
            <a:ext cx="16846550" cy="65063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9821"/>
            <a:ext cx="28625800" cy="327763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190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38616-05AE-41CB-A62B-E694423BC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2991"/>
            <a:ext cx="30724475" cy="31744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1912"/>
            <a:ext cx="30724475" cy="230417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462"/>
            <a:ext cx="30724475" cy="450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D54B9-834D-4529-8A49-549F2A00F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3414713"/>
            <a:ext cx="435260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11098213"/>
            <a:ext cx="43526075" cy="2303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4990088"/>
            <a:ext cx="16214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ctr"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r"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fld id="{74730105-4C44-4079-AC7A-9431D2248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chart" Target="../charts/chart2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20347"/>
          <p:cNvSpPr txBox="1">
            <a:spLocks noChangeArrowheads="1"/>
          </p:cNvSpPr>
          <p:nvPr/>
        </p:nvSpPr>
        <p:spPr bwMode="auto">
          <a:xfrm>
            <a:off x="38862000" y="19202400"/>
            <a:ext cx="11430000" cy="4023360"/>
          </a:xfrm>
          <a:prstGeom prst="rect">
            <a:avLst/>
          </a:prstGeom>
          <a:solidFill>
            <a:srgbClr val="C3E7FD"/>
          </a:solidFill>
          <a:ln w="38100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 smtClean="0">
                <a:latin typeface="VAGRounded BT" pitchFamily="34" charset="0"/>
              </a:rPr>
              <a:t>PTA mobility was highly correlated with udder composite.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 smtClean="0">
                <a:latin typeface="VAGRounded BT" pitchFamily="34" charset="0"/>
              </a:rPr>
              <a:t>PTA mobility showed a moderate, positive correlation with production, productive life, and net merit.</a:t>
            </a: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sp>
        <p:nvSpPr>
          <p:cNvPr id="56" name="Text Box 20311"/>
          <p:cNvSpPr txBox="1">
            <a:spLocks noChangeArrowheads="1"/>
          </p:cNvSpPr>
          <p:nvPr/>
        </p:nvSpPr>
        <p:spPr bwMode="auto">
          <a:xfrm>
            <a:off x="26151840" y="8763000"/>
            <a:ext cx="11426825" cy="1152144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endParaRPr lang="en-US" sz="4500" i="1" u="sng" dirty="0">
              <a:solidFill>
                <a:srgbClr val="08327C"/>
              </a:solidFill>
              <a:latin typeface="VAGRounded BT" pitchFamily="34" charset="0"/>
            </a:endParaRPr>
          </a:p>
        </p:txBody>
      </p:sp>
      <p:sp>
        <p:nvSpPr>
          <p:cNvPr id="1094" name="Text Box 20347"/>
          <p:cNvSpPr txBox="1">
            <a:spLocks noChangeArrowheads="1"/>
          </p:cNvSpPr>
          <p:nvPr/>
        </p:nvSpPr>
        <p:spPr bwMode="auto">
          <a:xfrm>
            <a:off x="26151840" y="7146925"/>
            <a:ext cx="11430000" cy="176847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r>
              <a:rPr lang="en-US" sz="3400" dirty="0">
                <a:latin typeface="VAGRounded BT" pitchFamily="34" charset="0"/>
              </a:rPr>
              <a:t>Phenotypic and genetic correlation of mobility with </a:t>
            </a:r>
            <a:r>
              <a:rPr lang="en-US" sz="3400" dirty="0" smtClean="0">
                <a:latin typeface="VAGRounded BT" pitchFamily="34" charset="0"/>
              </a:rPr>
              <a:t>16 </a:t>
            </a:r>
            <a:r>
              <a:rPr lang="en-US" sz="3400" dirty="0">
                <a:latin typeface="VAGRounded BT" pitchFamily="34" charset="0"/>
              </a:rPr>
              <a:t>linear type traits and </a:t>
            </a:r>
            <a:r>
              <a:rPr lang="en-US" sz="3400" dirty="0" smtClean="0">
                <a:latin typeface="VAGRounded BT" pitchFamily="34" charset="0"/>
              </a:rPr>
              <a:t>final score</a:t>
            </a: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spcBef>
                <a:spcPts val="3000"/>
              </a:spcBef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49453800" cy="4297363"/>
          </a:xfrm>
          <a:prstGeom prst="rect">
            <a:avLst/>
          </a:prstGeom>
          <a:solidFill>
            <a:srgbClr val="08327C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 algn="ctr"/>
            <a:r>
              <a:rPr lang="en-US" sz="8800" b="1">
                <a:solidFill>
                  <a:schemeClr val="bg1"/>
                </a:solidFill>
              </a:rPr>
              <a:t>Genetic evaluation of mobility for Brown Swiss dairy cattle</a:t>
            </a:r>
            <a:endParaRPr lang="en-US" sz="8800">
              <a:solidFill>
                <a:schemeClr val="bg1"/>
              </a:solidFill>
              <a:latin typeface="VAGRounded BT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6000">
                <a:solidFill>
                  <a:schemeClr val="bg1"/>
                </a:solidFill>
              </a:rPr>
              <a:t>G. R. Wiggans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r>
              <a:rPr lang="en-US" sz="6000">
                <a:solidFill>
                  <a:schemeClr val="bg1"/>
                </a:solidFill>
              </a:rPr>
              <a:t>, J. R. Wright*</a:t>
            </a:r>
            <a:r>
              <a:rPr lang="en-US" sz="6000" baseline="30000">
                <a:solidFill>
                  <a:schemeClr val="bg1"/>
                </a:solidFill>
              </a:rPr>
              <a:t>1</a:t>
            </a:r>
            <a:r>
              <a:rPr lang="en-US" sz="6000">
                <a:solidFill>
                  <a:schemeClr val="bg1"/>
                </a:solidFill>
              </a:rPr>
              <a:t>, C. J. Muenzenberger</a:t>
            </a:r>
            <a:r>
              <a:rPr lang="en-US" sz="6000" baseline="30000">
                <a:solidFill>
                  <a:schemeClr val="bg1"/>
                </a:solidFill>
              </a:rPr>
              <a:t>2</a:t>
            </a:r>
            <a:r>
              <a:rPr lang="en-US" sz="6000">
                <a:solidFill>
                  <a:schemeClr val="bg1"/>
                </a:solidFill>
              </a:rPr>
              <a:t>, and R. R. Neitzel</a:t>
            </a:r>
            <a:r>
              <a:rPr lang="en-US" sz="6000" baseline="30000">
                <a:solidFill>
                  <a:schemeClr val="bg1"/>
                </a:solidFill>
              </a:rPr>
              <a:t>2</a:t>
            </a:r>
            <a:endParaRPr lang="en-US" sz="6000" i="1" baseline="30000">
              <a:solidFill>
                <a:schemeClr val="bg1"/>
              </a:solidFill>
              <a:latin typeface="VAGRounded BT" pitchFamily="34" charset="0"/>
            </a:endParaRPr>
          </a:p>
          <a:p>
            <a:pPr algn="ctr"/>
            <a:r>
              <a:rPr lang="en-US" sz="4800" baseline="30000">
                <a:solidFill>
                  <a:schemeClr val="bg1"/>
                </a:solidFill>
                <a:latin typeface="VAGRounded BT" pitchFamily="34" charset="0"/>
              </a:rPr>
              <a:t>1</a:t>
            </a:r>
            <a:r>
              <a:rPr lang="en-US" sz="4800">
                <a:solidFill>
                  <a:schemeClr val="bg1"/>
                </a:solidFill>
                <a:latin typeface="VAGRounded BT" pitchFamily="34" charset="0"/>
              </a:rPr>
              <a:t>Animal Improvement Programs Laboratory, Agricultural Research Service, USDA, Beltsville, MD 20705-2350</a:t>
            </a:r>
          </a:p>
          <a:p>
            <a:pPr algn="ctr"/>
            <a:r>
              <a:rPr lang="en-US" sz="4800" baseline="30000">
                <a:solidFill>
                  <a:schemeClr val="bg1"/>
                </a:solidFill>
                <a:latin typeface="VAGRounded BT" pitchFamily="34" charset="0"/>
              </a:rPr>
              <a:t>2</a:t>
            </a:r>
            <a:r>
              <a:rPr lang="en-US" sz="4800">
                <a:solidFill>
                  <a:schemeClr val="bg1"/>
                </a:solidFill>
                <a:latin typeface="VAGRounded BT" pitchFamily="34" charset="0"/>
              </a:rPr>
              <a:t>Brown Swiss Cattle Breeders Association of the USA, Beloit, WI, USA</a:t>
            </a:r>
          </a:p>
          <a:p>
            <a:pPr algn="ctr"/>
            <a:endParaRPr lang="en-US" sz="4800">
              <a:solidFill>
                <a:schemeClr val="bg1"/>
              </a:solidFill>
              <a:latin typeface="VAGRounded BT" pitchFamily="34" charset="0"/>
            </a:endParaRPr>
          </a:p>
        </p:txBody>
      </p:sp>
      <p:graphicFrame>
        <p:nvGraphicFramePr>
          <p:cNvPr id="67" name="Chart 66"/>
          <p:cNvGraphicFramePr>
            <a:graphicFrameLocks noGrp="1"/>
          </p:cNvGraphicFramePr>
          <p:nvPr/>
        </p:nvGraphicFramePr>
        <p:xfrm>
          <a:off x="13487400" y="8077200"/>
          <a:ext cx="114300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914400" y="5791200"/>
            <a:ext cx="49530000" cy="0"/>
          </a:xfrm>
          <a:prstGeom prst="line">
            <a:avLst/>
          </a:prstGeom>
          <a:noFill/>
          <a:ln w="152400" cmpd="thickThin">
            <a:solidFill>
              <a:srgbClr val="08327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0" y="2282825"/>
            <a:ext cx="47244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spcAft>
                <a:spcPts val="1200"/>
              </a:spcAft>
              <a:defRPr/>
            </a:pPr>
            <a:r>
              <a:rPr lang="en-US" sz="9600" dirty="0" err="1">
                <a:solidFill>
                  <a:schemeClr val="bg1"/>
                </a:solidFill>
                <a:latin typeface="VAGRounded BT" pitchFamily="34" charset="0"/>
              </a:rPr>
              <a:t>Abstr</a:t>
            </a:r>
            <a:r>
              <a:rPr lang="en-US" sz="9600" dirty="0">
                <a:solidFill>
                  <a:schemeClr val="bg1"/>
                </a:solidFill>
                <a:latin typeface="VAGRounded BT" pitchFamily="34" charset="0"/>
              </a:rPr>
              <a:t>.</a:t>
            </a:r>
          </a:p>
          <a:p>
            <a:pPr marL="76200" indent="-76200" algn="ctr">
              <a:lnSpc>
                <a:spcPct val="80000"/>
              </a:lnSpc>
              <a:defRPr/>
            </a:pPr>
            <a:r>
              <a:rPr lang="en-US" sz="9600" dirty="0">
                <a:solidFill>
                  <a:schemeClr val="bg1"/>
                </a:solidFill>
                <a:latin typeface="VAGRounded BT" pitchFamily="34" charset="0"/>
              </a:rPr>
              <a:t>T43</a:t>
            </a:r>
          </a:p>
        </p:txBody>
      </p:sp>
      <p:sp>
        <p:nvSpPr>
          <p:cNvPr id="1031" name="Text Box 16"/>
          <p:cNvSpPr txBox="1">
            <a:spLocks noChangeArrowheads="1"/>
          </p:cNvSpPr>
          <p:nvPr/>
        </p:nvSpPr>
        <p:spPr bwMode="auto">
          <a:xfrm>
            <a:off x="914400" y="6400800"/>
            <a:ext cx="11426825" cy="914400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 algn="ctr">
              <a:spcBef>
                <a:spcPct val="75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 dirty="0">
                <a:solidFill>
                  <a:srgbClr val="08327C"/>
                </a:solidFill>
                <a:latin typeface="VAGRounded BT" pitchFamily="34" charset="0"/>
              </a:rPr>
              <a:t>INTRODUCTION</a:t>
            </a:r>
            <a:endParaRPr lang="en-US" sz="4400" b="1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Ability of a cow to easily move about is a vital aspect </a:t>
            </a:r>
            <a:r>
              <a:rPr lang="en-US" dirty="0" smtClean="0">
                <a:latin typeface="VAGRounded BT" pitchFamily="34" charset="0"/>
              </a:rPr>
              <a:t>to her </a:t>
            </a:r>
            <a:r>
              <a:rPr lang="en-US" dirty="0">
                <a:latin typeface="VAGRounded BT" pitchFamily="34" charset="0"/>
              </a:rPr>
              <a:t>health and production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Brown Swiss Cattle Breeders Association </a:t>
            </a:r>
            <a:r>
              <a:rPr lang="en-US" dirty="0" smtClean="0">
                <a:latin typeface="VAGRounded BT" pitchFamily="34" charset="0"/>
              </a:rPr>
              <a:t>(BSCBA) began </a:t>
            </a:r>
            <a:r>
              <a:rPr lang="en-US" dirty="0">
                <a:latin typeface="VAGRounded BT" pitchFamily="34" charset="0"/>
              </a:rPr>
              <a:t>scoring mobility in June </a:t>
            </a:r>
            <a:r>
              <a:rPr lang="en-US" dirty="0" smtClean="0">
                <a:latin typeface="VAGRounded BT" pitchFamily="34" charset="0"/>
              </a:rPr>
              <a:t>2007 as a potential addition / correction to foot and leg composite  </a:t>
            </a:r>
            <a:endParaRPr lang="en-US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Defined as </a:t>
            </a:r>
            <a:r>
              <a:rPr lang="en-US" dirty="0" smtClean="0">
                <a:latin typeface="VAGRounded BT" pitchFamily="34" charset="0"/>
              </a:rPr>
              <a:t>a global </a:t>
            </a:r>
            <a:r>
              <a:rPr lang="en-US" smtClean="0">
                <a:latin typeface="VAGRounded BT" pitchFamily="34" charset="0"/>
              </a:rPr>
              <a:t>measure indicating </a:t>
            </a:r>
            <a:r>
              <a:rPr lang="en-US" dirty="0">
                <a:latin typeface="VAGRounded BT" pitchFamily="34" charset="0"/>
              </a:rPr>
              <a:t>the ease of movement and comfort while </a:t>
            </a:r>
            <a:r>
              <a:rPr lang="en-US" dirty="0" smtClean="0">
                <a:latin typeface="VAGRounded BT" pitchFamily="34" charset="0"/>
              </a:rPr>
              <a:t>standing 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Evaluated while the cow is walking, when possible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Scored on </a:t>
            </a:r>
            <a:r>
              <a:rPr lang="en-US" dirty="0">
                <a:latin typeface="VAGRounded BT" pitchFamily="34" charset="0"/>
              </a:rPr>
              <a:t>a scale from </a:t>
            </a:r>
            <a:r>
              <a:rPr lang="en-US" dirty="0" smtClean="0">
                <a:latin typeface="VAGRounded BT" pitchFamily="34" charset="0"/>
              </a:rPr>
              <a:t>50 to 99 </a:t>
            </a:r>
            <a:r>
              <a:rPr lang="en-US" dirty="0">
                <a:latin typeface="VAGRounded BT" pitchFamily="34" charset="0"/>
              </a:rPr>
              <a:t>by BSCBA </a:t>
            </a:r>
            <a:r>
              <a:rPr lang="en-US" dirty="0" smtClean="0">
                <a:latin typeface="VAGRounded BT" pitchFamily="34" charset="0"/>
              </a:rPr>
              <a:t>appraisers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dirty="0">
              <a:latin typeface="VAGRounded BT" pitchFamily="34" charset="0"/>
            </a:endParaRPr>
          </a:p>
        </p:txBody>
      </p:sp>
      <p:sp>
        <p:nvSpPr>
          <p:cNvPr id="1032" name="Text Box 15"/>
          <p:cNvSpPr txBox="1">
            <a:spLocks noChangeArrowheads="1"/>
          </p:cNvSpPr>
          <p:nvPr/>
        </p:nvSpPr>
        <p:spPr bwMode="auto">
          <a:xfrm>
            <a:off x="914400" y="16459200"/>
            <a:ext cx="11426825" cy="347472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>
              <a:spcBef>
                <a:spcPct val="75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Estimate genetic parameters for mobility </a:t>
            </a:r>
          </a:p>
          <a:p>
            <a:pPr marL="457200" indent="-457200">
              <a:spcBef>
                <a:spcPct val="75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Determine the relationship between mobility and linear type traits</a:t>
            </a:r>
          </a:p>
          <a:p>
            <a:pPr marL="457200" indent="-457200">
              <a:spcBef>
                <a:spcPct val="75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>
                <a:latin typeface="VAGRounded BT" pitchFamily="34" charset="0"/>
              </a:rPr>
              <a:t>Calculate genetic evaluations for mobility</a:t>
            </a:r>
          </a:p>
        </p:txBody>
      </p:sp>
      <p:sp>
        <p:nvSpPr>
          <p:cNvPr id="1033" name="Text Box 7727"/>
          <p:cNvSpPr txBox="1">
            <a:spLocks noChangeArrowheads="1"/>
          </p:cNvSpPr>
          <p:nvPr/>
        </p:nvSpPr>
        <p:spPr bwMode="auto">
          <a:xfrm>
            <a:off x="38862000" y="23698200"/>
            <a:ext cx="11426825" cy="1216152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182880" tIns="228600" rIns="228600" bIns="228600"/>
          <a:lstStyle/>
          <a:p>
            <a:pPr marL="512763" indent="-439738" algn="ctr">
              <a:spcBef>
                <a:spcPct val="75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CONCLUSIONS &amp; APPLICATIONS</a:t>
            </a:r>
            <a:endParaRPr lang="en-US" sz="4500" u="sng" dirty="0">
              <a:solidFill>
                <a:srgbClr val="08327C"/>
              </a:solidFill>
              <a:latin typeface="VAGRounded BT" pitchFamily="34" charset="0"/>
            </a:endParaRP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Use </a:t>
            </a:r>
            <a:r>
              <a:rPr lang="en-US" dirty="0">
                <a:latin typeface="VAGRounded BT" pitchFamily="34" charset="0"/>
              </a:rPr>
              <a:t>of mobility trait evaluations may increase the accuracy of predictions of productive life by increasing the accuracy of the foot and leg </a:t>
            </a:r>
            <a:r>
              <a:rPr lang="en-US" dirty="0" smtClean="0">
                <a:latin typeface="VAGRounded BT" pitchFamily="34" charset="0"/>
              </a:rPr>
              <a:t>composite (FLC).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PTA mobility seems to more accurately reflect  ideal body structure than the current FLC since it accounts for ease of movement, flex to hock, rear leg rear view, and correct </a:t>
            </a:r>
            <a:r>
              <a:rPr lang="en-US" dirty="0" err="1" smtClean="0">
                <a:latin typeface="VAGRounded BT" pitchFamily="34" charset="0"/>
              </a:rPr>
              <a:t>thurl</a:t>
            </a:r>
            <a:r>
              <a:rPr lang="en-US" dirty="0" smtClean="0">
                <a:latin typeface="VAGRounded BT" pitchFamily="34" charset="0"/>
              </a:rPr>
              <a:t> placement.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Field observations of sire daughters’ feet and leg traits seem to be more consistent with PTA mobility than with FLC.</a:t>
            </a:r>
            <a:endParaRPr lang="en-US" dirty="0" smtClean="0">
              <a:latin typeface="VAGRounded BT" pitchFamily="34" charset="0"/>
            </a:endParaRP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BSCBA will replace FLC with PTA mobility in the calculation of their breed index ranking (Progressive Performance Ranking; PPR) beginning August 2012.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A study conducted with 6,152 Milking Shorthorn records from 4,213 cows yielded similar results, including a h</a:t>
            </a:r>
            <a:r>
              <a:rPr lang="en-US" baseline="30000" dirty="0" smtClean="0">
                <a:latin typeface="VAGRounded BT" pitchFamily="34" charset="0"/>
              </a:rPr>
              <a:t>2</a:t>
            </a:r>
            <a:r>
              <a:rPr lang="en-US" dirty="0" smtClean="0">
                <a:latin typeface="VAGRounded BT" pitchFamily="34" charset="0"/>
              </a:rPr>
              <a:t> of 0.18.</a:t>
            </a:r>
            <a:endParaRPr lang="en-US" dirty="0">
              <a:latin typeface="VAGRounded BT" pitchFamily="34" charset="0"/>
            </a:endParaRPr>
          </a:p>
        </p:txBody>
      </p:sp>
      <p:sp>
        <p:nvSpPr>
          <p:cNvPr id="1034" name="Rectangle 12118"/>
          <p:cNvSpPr>
            <a:spLocks noChangeArrowheads="1"/>
          </p:cNvSpPr>
          <p:nvPr/>
        </p:nvSpPr>
        <p:spPr bwMode="auto">
          <a:xfrm>
            <a:off x="26898600" y="28503563"/>
            <a:ext cx="106680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100000"/>
              </a:spcBef>
            </a:pPr>
            <a:r>
              <a:rPr lang="en-US" sz="4000">
                <a:latin typeface="VAGRounded BT" pitchFamily="34" charset="0"/>
              </a:rPr>
              <a:t>  	</a:t>
            </a:r>
          </a:p>
          <a:p>
            <a:pPr>
              <a:lnSpc>
                <a:spcPct val="50000"/>
              </a:lnSpc>
              <a:spcBef>
                <a:spcPct val="55000"/>
              </a:spcBef>
              <a:spcAft>
                <a:spcPct val="10000"/>
              </a:spcAft>
            </a:pPr>
            <a:r>
              <a:rPr lang="en-US" sz="4000">
                <a:latin typeface="VAGRounded BT" pitchFamily="34" charset="0"/>
              </a:rPr>
              <a:t>								</a:t>
            </a:r>
            <a:endParaRPr lang="en-US">
              <a:latin typeface="VAGRounded BT" pitchFamily="34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35" name="Text Box 12343"/>
          <p:cNvSpPr txBox="1">
            <a:spLocks noChangeArrowheads="1"/>
          </p:cNvSpPr>
          <p:nvPr/>
        </p:nvSpPr>
        <p:spPr bwMode="auto">
          <a:xfrm>
            <a:off x="44196000" y="37261800"/>
            <a:ext cx="6172200" cy="646112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dirty="0">
                <a:latin typeface="VAGRounded BT" pitchFamily="34" charset="0"/>
              </a:rPr>
              <a:t> http://aipl.arsusda.gov</a:t>
            </a:r>
          </a:p>
        </p:txBody>
      </p:sp>
      <p:graphicFrame>
        <p:nvGraphicFramePr>
          <p:cNvPr id="1026" name="Object 12598"/>
          <p:cNvGraphicFramePr>
            <a:graphicFrameLocks noChangeAspect="1"/>
          </p:cNvGraphicFramePr>
          <p:nvPr/>
        </p:nvGraphicFramePr>
        <p:xfrm>
          <a:off x="23926800" y="17868900"/>
          <a:ext cx="3200400" cy="3200400"/>
        </p:xfrm>
        <a:graphic>
          <a:graphicData uri="http://schemas.openxmlformats.org/presentationml/2006/ole">
            <p:oleObj spid="_x0000_s1026" name="Drawing" r:id="rId4" imgW="3200400" imgH="2743200" progId="WPDraw30.Drawing">
              <p:embed/>
            </p:oleObj>
          </a:graphicData>
        </a:graphic>
      </p:graphicFrame>
      <p:sp>
        <p:nvSpPr>
          <p:cNvPr id="1036" name="Text Box 13417"/>
          <p:cNvSpPr txBox="1">
            <a:spLocks noChangeArrowheads="1"/>
          </p:cNvSpPr>
          <p:nvPr/>
        </p:nvSpPr>
        <p:spPr bwMode="auto">
          <a:xfrm>
            <a:off x="15392400" y="2391410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37" name="Text Box 13881"/>
          <p:cNvSpPr txBox="1">
            <a:spLocks noChangeArrowheads="1"/>
          </p:cNvSpPr>
          <p:nvPr/>
        </p:nvSpPr>
        <p:spPr bwMode="auto">
          <a:xfrm>
            <a:off x="14325600" y="18757900"/>
            <a:ext cx="1127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graphicFrame>
        <p:nvGraphicFramePr>
          <p:cNvPr id="66407" name="Group 19303"/>
          <p:cNvGraphicFramePr>
            <a:graphicFrameLocks noGrp="1"/>
          </p:cNvGraphicFramePr>
          <p:nvPr/>
        </p:nvGraphicFramePr>
        <p:xfrm>
          <a:off x="12496800" y="15024100"/>
          <a:ext cx="12573000" cy="5067301"/>
        </p:xfrm>
        <a:graphic>
          <a:graphicData uri="http://schemas.openxmlformats.org/drawingml/2006/table">
            <a:tbl>
              <a:tblPr/>
              <a:tblGrid>
                <a:gridCol w="2095500"/>
                <a:gridCol w="2093913"/>
                <a:gridCol w="2097087"/>
                <a:gridCol w="2081213"/>
                <a:gridCol w="2159000"/>
                <a:gridCol w="2046287"/>
              </a:tblGrid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82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933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" name="Text Box 16190"/>
          <p:cNvSpPr txBox="1">
            <a:spLocks noChangeArrowheads="1"/>
          </p:cNvSpPr>
          <p:nvPr/>
        </p:nvSpPr>
        <p:spPr bwMode="auto">
          <a:xfrm>
            <a:off x="17526000" y="9296400"/>
            <a:ext cx="13944600" cy="978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76" name="Line 16773"/>
          <p:cNvSpPr>
            <a:spLocks noChangeShapeType="1"/>
          </p:cNvSpPr>
          <p:nvPr/>
        </p:nvSpPr>
        <p:spPr bwMode="auto">
          <a:xfrm>
            <a:off x="14782800" y="15290800"/>
            <a:ext cx="0" cy="4711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7" name="Line 16774"/>
          <p:cNvSpPr>
            <a:spLocks noChangeShapeType="1"/>
          </p:cNvSpPr>
          <p:nvPr/>
        </p:nvSpPr>
        <p:spPr bwMode="auto">
          <a:xfrm flipH="1">
            <a:off x="13335000" y="15557500"/>
            <a:ext cx="12344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8" name="Line 16776"/>
          <p:cNvSpPr>
            <a:spLocks noChangeShapeType="1"/>
          </p:cNvSpPr>
          <p:nvPr/>
        </p:nvSpPr>
        <p:spPr bwMode="auto">
          <a:xfrm flipV="1">
            <a:off x="13411200" y="25514300"/>
            <a:ext cx="67818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9" name="Text Box 18155"/>
          <p:cNvSpPr txBox="1">
            <a:spLocks noChangeArrowheads="1"/>
          </p:cNvSpPr>
          <p:nvPr/>
        </p:nvSpPr>
        <p:spPr bwMode="auto">
          <a:xfrm>
            <a:off x="914400" y="15743237"/>
            <a:ext cx="11426825" cy="105156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 dirty="0">
                <a:solidFill>
                  <a:srgbClr val="08327C"/>
                </a:solidFill>
                <a:latin typeface="VAGRounded BT" pitchFamily="34" charset="0"/>
              </a:rPr>
              <a:t>OBJECTIVES</a:t>
            </a:r>
            <a:r>
              <a:rPr lang="en-US" sz="4400" dirty="0">
                <a:latin typeface="VAGRounded BT" pitchFamily="34" charset="0"/>
              </a:rPr>
              <a:t> 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buFont typeface="Monotype Sorts" pitchFamily="2" charset="2"/>
              <a:buChar char="l"/>
            </a:pPr>
            <a:endParaRPr lang="en-US" sz="4400" dirty="0">
              <a:latin typeface="VAGRounded BT" pitchFamily="34" charset="0"/>
            </a:endParaRPr>
          </a:p>
        </p:txBody>
      </p:sp>
      <p:sp>
        <p:nvSpPr>
          <p:cNvPr id="1080" name="Line 18183"/>
          <p:cNvSpPr>
            <a:spLocks noChangeShapeType="1"/>
          </p:cNvSpPr>
          <p:nvPr/>
        </p:nvSpPr>
        <p:spPr bwMode="auto">
          <a:xfrm>
            <a:off x="39243000" y="18313400"/>
            <a:ext cx="1150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1" name="Line 19297"/>
          <p:cNvSpPr>
            <a:spLocks noChangeShapeType="1"/>
          </p:cNvSpPr>
          <p:nvPr/>
        </p:nvSpPr>
        <p:spPr bwMode="auto">
          <a:xfrm flipV="1">
            <a:off x="38633400" y="22402800"/>
            <a:ext cx="11430000" cy="36576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66406" name="Text Box 19302"/>
          <p:cNvSpPr txBox="1">
            <a:spLocks noChangeArrowheads="1"/>
          </p:cNvSpPr>
          <p:nvPr/>
        </p:nvSpPr>
        <p:spPr bwMode="auto">
          <a:xfrm>
            <a:off x="914400" y="20132674"/>
            <a:ext cx="11430000" cy="1778508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  <a:effectLst/>
        </p:spPr>
        <p:txBody>
          <a:bodyPr lIns="228600" tIns="228600" rIns="228600" bIns="228600"/>
          <a:lstStyle/>
          <a:p>
            <a:pPr algn="ctr">
              <a:lnSpc>
                <a:spcPct val="75000"/>
              </a:lnSpc>
              <a:defRPr/>
            </a:pPr>
            <a:r>
              <a:rPr lang="en-US" sz="4500" u="sng" dirty="0">
                <a:solidFill>
                  <a:srgbClr val="08327C"/>
                </a:solidFill>
                <a:latin typeface="VAGRounded BT" pitchFamily="34" charset="0"/>
                <a:cs typeface="+mn-cs"/>
              </a:rPr>
              <a:t>DATA &amp; METHODS</a:t>
            </a:r>
            <a:endParaRPr lang="en-US" sz="3200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517525" algn="l"/>
              </a:tabLst>
              <a:defRPr/>
            </a:pPr>
            <a:r>
              <a:rPr lang="en-US" u="sng" dirty="0">
                <a:latin typeface="VAGRounded BT" pitchFamily="34" charset="0"/>
                <a:cs typeface="+mn-cs"/>
              </a:rPr>
              <a:t>EDITS</a:t>
            </a:r>
            <a:r>
              <a:rPr lang="en-US" dirty="0">
                <a:latin typeface="VAGRounded BT" pitchFamily="34" charset="0"/>
                <a:cs typeface="+mn-cs"/>
              </a:rPr>
              <a:t>: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"/>
              <a:tabLst>
                <a:tab pos="517525" algn="l"/>
              </a:tabLst>
              <a:defRPr/>
            </a:pPr>
            <a:r>
              <a:rPr lang="en-US" dirty="0">
                <a:latin typeface="VAGRounded BT" pitchFamily="34" charset="0"/>
                <a:cs typeface="+mn-cs"/>
              </a:rPr>
              <a:t>Appraisal scores </a:t>
            </a:r>
            <a:r>
              <a:rPr lang="en-US" dirty="0" smtClean="0">
                <a:latin typeface="VAGRounded BT" pitchFamily="34" charset="0"/>
                <a:cs typeface="+mn-cs"/>
              </a:rPr>
              <a:t>from </a:t>
            </a:r>
            <a:r>
              <a:rPr lang="en-US" dirty="0">
                <a:latin typeface="VAGRounded BT" pitchFamily="34" charset="0"/>
                <a:cs typeface="+mn-cs"/>
              </a:rPr>
              <a:t>June </a:t>
            </a:r>
            <a:r>
              <a:rPr lang="en-US" dirty="0" smtClean="0">
                <a:latin typeface="VAGRounded BT" pitchFamily="34" charset="0"/>
                <a:cs typeface="+mn-cs"/>
              </a:rPr>
              <a:t>2007 to June </a:t>
            </a:r>
            <a:r>
              <a:rPr lang="en-US" dirty="0">
                <a:latin typeface="VAGRounded BT" pitchFamily="34" charset="0"/>
                <a:cs typeface="+mn-cs"/>
              </a:rPr>
              <a:t>2011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 pitchFamily="34" charset="0"/>
                <a:cs typeface="+mn-cs"/>
              </a:rPr>
              <a:t>Cow must be &lt; 69 </a:t>
            </a:r>
            <a:r>
              <a:rPr lang="en-US" dirty="0" smtClean="0">
                <a:latin typeface="VAGRounded BT" pitchFamily="34" charset="0"/>
                <a:cs typeface="+mn-cs"/>
              </a:rPr>
              <a:t>month </a:t>
            </a:r>
            <a:r>
              <a:rPr lang="en-US" dirty="0">
                <a:latin typeface="VAGRounded BT" pitchFamily="34" charset="0"/>
                <a:cs typeface="+mn-cs"/>
              </a:rPr>
              <a:t>old and have been scored in </a:t>
            </a:r>
            <a:r>
              <a:rPr lang="en-US" dirty="0" smtClean="0">
                <a:latin typeface="VAGRounded BT" pitchFamily="34" charset="0"/>
                <a:cs typeface="+mn-cs"/>
              </a:rPr>
              <a:t>first </a:t>
            </a:r>
            <a:r>
              <a:rPr lang="en-US" dirty="0">
                <a:latin typeface="VAGRounded BT" pitchFamily="34" charset="0"/>
                <a:cs typeface="+mn-cs"/>
              </a:rPr>
              <a:t>or </a:t>
            </a:r>
            <a:r>
              <a:rPr lang="en-US" dirty="0" smtClean="0">
                <a:latin typeface="VAGRounded BT" pitchFamily="34" charset="0"/>
                <a:cs typeface="+mn-cs"/>
              </a:rPr>
              <a:t>second </a:t>
            </a:r>
            <a:r>
              <a:rPr lang="en-US" dirty="0">
                <a:latin typeface="VAGRounded BT" pitchFamily="34" charset="0"/>
                <a:cs typeface="+mn-cs"/>
              </a:rPr>
              <a:t>lactation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 pitchFamily="34" charset="0"/>
                <a:cs typeface="+mn-cs"/>
              </a:rPr>
              <a:t>No missing scores for final score, 16 linear traits, and mobility (variance estimation only)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 pitchFamily="34" charset="0"/>
                <a:cs typeface="+mn-cs"/>
              </a:rPr>
              <a:t>After edits, 32,710 records of 19,472 cows in 819 </a:t>
            </a:r>
            <a:r>
              <a:rPr lang="en-US" dirty="0" smtClean="0">
                <a:latin typeface="VAGRounded BT" pitchFamily="34" charset="0"/>
                <a:cs typeface="+mn-cs"/>
              </a:rPr>
              <a:t>herds</a:t>
            </a:r>
            <a:r>
              <a:rPr lang="en-US" dirty="0">
                <a:latin typeface="VAGRounded BT" pitchFamily="34" charset="0"/>
                <a:cs typeface="+mn-cs"/>
              </a:rPr>
              <a:t>	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u="sng" dirty="0">
                <a:latin typeface="VAGRounded BT" pitchFamily="34" charset="0"/>
                <a:cs typeface="+mn-cs"/>
              </a:rPr>
              <a:t>VARIANCE COMPONENT MODEL</a:t>
            </a:r>
            <a:r>
              <a:rPr lang="en-US" dirty="0">
                <a:latin typeface="VAGRounded BT" pitchFamily="34" charset="0"/>
                <a:cs typeface="+mn-cs"/>
              </a:rPr>
              <a:t>: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>
                <a:latin typeface="VAGRounded BT" pitchFamily="34" charset="0"/>
                <a:cs typeface="+mn-cs"/>
              </a:rPr>
              <a:t>Multi-trait analysis using canonical transformation, multiple </a:t>
            </a:r>
            <a:r>
              <a:rPr lang="en-US" dirty="0" err="1">
                <a:latin typeface="VAGRounded BT" pitchFamily="34" charset="0"/>
                <a:cs typeface="+mn-cs"/>
              </a:rPr>
              <a:t>diagonalization</a:t>
            </a:r>
            <a:r>
              <a:rPr lang="en-US" dirty="0">
                <a:latin typeface="VAGRounded BT" pitchFamily="34" charset="0"/>
                <a:cs typeface="+mn-cs"/>
              </a:rPr>
              <a:t>, and a decelerated expectation-</a:t>
            </a:r>
            <a:r>
              <a:rPr lang="en-US" dirty="0" err="1">
                <a:latin typeface="VAGRounded BT" pitchFamily="34" charset="0"/>
                <a:cs typeface="+mn-cs"/>
              </a:rPr>
              <a:t>maximation</a:t>
            </a:r>
            <a:r>
              <a:rPr lang="en-US" dirty="0">
                <a:latin typeface="VAGRounded BT" pitchFamily="34" charset="0"/>
                <a:cs typeface="+mn-cs"/>
              </a:rPr>
              <a:t> REML </a:t>
            </a:r>
            <a:r>
              <a:rPr lang="en-US" dirty="0" smtClean="0">
                <a:latin typeface="VAGRounded BT" pitchFamily="34" charset="0"/>
                <a:cs typeface="+mn-cs"/>
              </a:rPr>
              <a:t>algorithm</a:t>
            </a:r>
            <a:endParaRPr lang="en-US" dirty="0">
              <a:latin typeface="VAGRounded BT" pitchFamily="34" charset="0"/>
              <a:cs typeface="+mn-cs"/>
            </a:endParaRP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>
                <a:latin typeface="VAGRounded BT" pitchFamily="34" charset="0"/>
                <a:cs typeface="+mn-cs"/>
              </a:rPr>
              <a:t>Fixed effects for:</a:t>
            </a:r>
          </a:p>
          <a:p>
            <a:pPr marL="1371600" lvl="2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herd – appraisal date (</a:t>
            </a:r>
            <a:r>
              <a:rPr lang="en-US" dirty="0" smtClean="0">
                <a:latin typeface="VAGRounded BT" pitchFamily="34" charset="0"/>
                <a:cs typeface="+mn-cs"/>
              </a:rPr>
              <a:t>2,109 </a:t>
            </a:r>
            <a:r>
              <a:rPr lang="en-US" dirty="0">
                <a:latin typeface="VAGRounded BT" pitchFamily="34" charset="0"/>
                <a:cs typeface="+mn-cs"/>
              </a:rPr>
              <a:t>groups)</a:t>
            </a:r>
          </a:p>
          <a:p>
            <a:pPr marL="1371600" lvl="2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appraisal age within parity (46 groups)</a:t>
            </a:r>
          </a:p>
          <a:p>
            <a:pPr marL="1371600" lvl="2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lactation stage within parity (21 groups)</a:t>
            </a:r>
          </a:p>
          <a:p>
            <a:pPr marL="914400" lvl="1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>
                <a:latin typeface="VAGRounded BT" pitchFamily="34" charset="0"/>
                <a:cs typeface="+mn-cs"/>
              </a:rPr>
              <a:t>Random effects for:</a:t>
            </a:r>
          </a:p>
          <a:p>
            <a:pPr marL="1371600" lvl="2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animal, permanent environment, residual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u="sng" dirty="0">
                <a:latin typeface="VAGRounded BT" pitchFamily="34" charset="0"/>
                <a:cs typeface="+mn-cs"/>
              </a:rPr>
              <a:t>GENETIC EVALUATION MODEL</a:t>
            </a:r>
            <a:r>
              <a:rPr lang="en-US" dirty="0" smtClean="0">
                <a:latin typeface="VAGRounded BT" pitchFamily="34" charset="0"/>
                <a:cs typeface="+mn-cs"/>
              </a:rPr>
              <a:t>: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r>
              <a:rPr lang="en-US" dirty="0" smtClean="0">
                <a:latin typeface="VAGRounded BT" pitchFamily="34" charset="0"/>
                <a:cs typeface="+mn-cs"/>
              </a:rPr>
              <a:t>Multi-trait animal model with same effects as variance component estimation plus addition of herd-sire interaction effect </a:t>
            </a:r>
            <a:endParaRPr lang="en-US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endParaRPr lang="en-US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VAGRounded BT" pitchFamily="34" charset="0"/>
              <a:cs typeface="+mn-cs"/>
            </a:endParaRPr>
          </a:p>
        </p:txBody>
      </p:sp>
      <p:sp>
        <p:nvSpPr>
          <p:cNvPr id="1084" name="Text Box 20311"/>
          <p:cNvSpPr txBox="1">
            <a:spLocks noChangeArrowheads="1"/>
          </p:cNvSpPr>
          <p:nvPr/>
        </p:nvSpPr>
        <p:spPr bwMode="auto">
          <a:xfrm>
            <a:off x="38862000" y="6400800"/>
            <a:ext cx="11426825" cy="1546225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>
                <a:solidFill>
                  <a:srgbClr val="08327C"/>
                </a:solidFill>
                <a:latin typeface="VAGRounded BT" pitchFamily="34" charset="0"/>
              </a:rPr>
              <a:t>RESULTS </a:t>
            </a:r>
            <a:r>
              <a:rPr lang="en-US" sz="4500" i="1" u="sng" dirty="0">
                <a:solidFill>
                  <a:srgbClr val="08327C"/>
                </a:solidFill>
                <a:latin typeface="VAGRounded BT" pitchFamily="34" charset="0"/>
              </a:rPr>
              <a:t>(cont.)</a:t>
            </a:r>
          </a:p>
        </p:txBody>
      </p:sp>
      <p:sp>
        <p:nvSpPr>
          <p:cNvPr id="1085" name="Text Box 20312"/>
          <p:cNvSpPr txBox="1">
            <a:spLocks noChangeArrowheads="1"/>
          </p:cNvSpPr>
          <p:nvPr/>
        </p:nvSpPr>
        <p:spPr bwMode="auto">
          <a:xfrm>
            <a:off x="13487400" y="6400800"/>
            <a:ext cx="11430000" cy="122555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>
                <a:solidFill>
                  <a:srgbClr val="08327C"/>
                </a:solidFill>
                <a:latin typeface="VAGRounded BT" pitchFamily="34" charset="0"/>
              </a:rPr>
              <a:t>RESULTS </a:t>
            </a:r>
            <a:endParaRPr lang="en-US" sz="4500" i="1" u="sng">
              <a:solidFill>
                <a:srgbClr val="08327C"/>
              </a:solidFill>
              <a:latin typeface="VAGRounded BT" pitchFamily="34" charset="0"/>
            </a:endParaRPr>
          </a:p>
        </p:txBody>
      </p:sp>
      <p:sp>
        <p:nvSpPr>
          <p:cNvPr id="1086" name="Line 20318"/>
          <p:cNvSpPr>
            <a:spLocks noChangeShapeType="1"/>
          </p:cNvSpPr>
          <p:nvPr/>
        </p:nvSpPr>
        <p:spPr bwMode="auto">
          <a:xfrm flipH="1" flipV="1">
            <a:off x="26289000" y="20269200"/>
            <a:ext cx="6096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7" name="Line 20320"/>
          <p:cNvSpPr>
            <a:spLocks noChangeShapeType="1"/>
          </p:cNvSpPr>
          <p:nvPr/>
        </p:nvSpPr>
        <p:spPr bwMode="auto">
          <a:xfrm flipV="1">
            <a:off x="27660600" y="8623300"/>
            <a:ext cx="5562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8" name="Line 20321"/>
          <p:cNvSpPr>
            <a:spLocks noChangeShapeType="1"/>
          </p:cNvSpPr>
          <p:nvPr/>
        </p:nvSpPr>
        <p:spPr bwMode="auto">
          <a:xfrm flipV="1">
            <a:off x="27889200" y="16624300"/>
            <a:ext cx="6705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9" name="Line 20323"/>
          <p:cNvSpPr>
            <a:spLocks noChangeShapeType="1"/>
          </p:cNvSpPr>
          <p:nvPr/>
        </p:nvSpPr>
        <p:spPr bwMode="auto">
          <a:xfrm>
            <a:off x="25908000" y="16713200"/>
            <a:ext cx="3810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92" name="Text Box 20311"/>
          <p:cNvSpPr txBox="1">
            <a:spLocks noChangeArrowheads="1"/>
          </p:cNvSpPr>
          <p:nvPr/>
        </p:nvSpPr>
        <p:spPr bwMode="auto">
          <a:xfrm>
            <a:off x="26151840" y="6400800"/>
            <a:ext cx="11430000" cy="106680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>
                <a:solidFill>
                  <a:srgbClr val="08327C"/>
                </a:solidFill>
                <a:latin typeface="VAGRounded BT" pitchFamily="34" charset="0"/>
              </a:rPr>
              <a:t>RESULTS </a:t>
            </a:r>
            <a:r>
              <a:rPr lang="en-US" sz="4500" i="1" u="sng">
                <a:solidFill>
                  <a:srgbClr val="08327C"/>
                </a:solidFill>
                <a:latin typeface="VAGRounded BT" pitchFamily="34" charset="0"/>
              </a:rPr>
              <a:t>(cont.)</a:t>
            </a:r>
          </a:p>
        </p:txBody>
      </p:sp>
      <p:sp>
        <p:nvSpPr>
          <p:cNvPr id="1093" name="Text Box 12343"/>
          <p:cNvSpPr txBox="1">
            <a:spLocks noChangeArrowheads="1"/>
          </p:cNvSpPr>
          <p:nvPr/>
        </p:nvSpPr>
        <p:spPr bwMode="auto">
          <a:xfrm>
            <a:off x="13487400" y="7467600"/>
            <a:ext cx="11430000" cy="646331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99"/>
              </a:buClr>
              <a:buSzPct val="150000"/>
              <a:buFont typeface="VAGRounded BT" pitchFamily="34" charset="0"/>
              <a:buChar char="•"/>
            </a:pPr>
            <a:r>
              <a:rPr lang="en-US" dirty="0">
                <a:latin typeface="VAGRounded BT" pitchFamily="34" charset="0"/>
              </a:rPr>
              <a:t>Distribution of mobility scores (</a:t>
            </a:r>
            <a:r>
              <a:rPr lang="en-US" dirty="0" smtClean="0">
                <a:latin typeface="VAGRounded BT" pitchFamily="34" charset="0"/>
              </a:rPr>
              <a:t>2007 to 2011</a:t>
            </a:r>
            <a:r>
              <a:rPr lang="en-US" dirty="0">
                <a:latin typeface="VAGRounded BT" pitchFamily="34" charset="0"/>
              </a:rPr>
              <a:t>) </a:t>
            </a:r>
          </a:p>
        </p:txBody>
      </p:sp>
      <p:sp>
        <p:nvSpPr>
          <p:cNvPr id="3" name="Text Box 12343"/>
          <p:cNvSpPr txBox="1">
            <a:spLocks noChangeArrowheads="1"/>
          </p:cNvSpPr>
          <p:nvPr/>
        </p:nvSpPr>
        <p:spPr bwMode="auto">
          <a:xfrm>
            <a:off x="26151840" y="24277320"/>
            <a:ext cx="11430000" cy="1024128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99"/>
              </a:buClr>
              <a:buSzPct val="150000"/>
              <a:buFont typeface="VAGRounded BT" pitchFamily="34" charset="0"/>
              <a:buChar char="•"/>
            </a:pPr>
            <a:r>
              <a:rPr lang="en-US" dirty="0">
                <a:latin typeface="VAGRounded BT" pitchFamily="34" charset="0"/>
              </a:rPr>
              <a:t>Distribution of PTA mobility for </a:t>
            </a:r>
            <a:r>
              <a:rPr lang="en-US" dirty="0" smtClean="0">
                <a:latin typeface="VAGRounded BT" pitchFamily="34" charset="0"/>
              </a:rPr>
              <a:t>840 </a:t>
            </a:r>
            <a:r>
              <a:rPr lang="en-US" dirty="0">
                <a:latin typeface="VAGRounded BT" pitchFamily="34" charset="0"/>
              </a:rPr>
              <a:t>bulls with at least 1 daughter scored</a:t>
            </a:r>
          </a:p>
        </p:txBody>
      </p:sp>
      <p:sp>
        <p:nvSpPr>
          <p:cNvPr id="1095" name="TextBox 68"/>
          <p:cNvSpPr txBox="1">
            <a:spLocks noChangeArrowheads="1"/>
          </p:cNvSpPr>
          <p:nvPr/>
        </p:nvSpPr>
        <p:spPr bwMode="auto">
          <a:xfrm>
            <a:off x="17221200" y="14020800"/>
            <a:ext cx="449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VAGRounded BT" pitchFamily="34" charset="0"/>
              </a:rPr>
              <a:t>Mobility</a:t>
            </a:r>
            <a:r>
              <a:rPr lang="en-US" sz="1800" dirty="0">
                <a:latin typeface="VAGRounded BT" pitchFamily="34" charset="0"/>
              </a:rPr>
              <a:t> </a:t>
            </a:r>
            <a:r>
              <a:rPr lang="en-US" sz="3200" dirty="0">
                <a:latin typeface="VAGRounded BT" pitchFamily="34" charset="0"/>
              </a:rPr>
              <a:t>scor</a:t>
            </a:r>
            <a:r>
              <a:rPr lang="en-US" sz="3200" b="1" dirty="0">
                <a:latin typeface="Arial Rounded MT Bold" pitchFamily="34" charset="0"/>
              </a:rPr>
              <a:t>e</a:t>
            </a:r>
          </a:p>
          <a:p>
            <a:pPr algn="ctr"/>
            <a:endParaRPr lang="en-US" sz="2800" dirty="0">
              <a:solidFill>
                <a:srgbClr val="003399"/>
              </a:solidFill>
              <a:latin typeface="Arial Rounded MT Bold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639800" y="7924800"/>
            <a:ext cx="677108" cy="510953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n-US" sz="3200" b="1" dirty="0">
                <a:latin typeface="Arial Rounded MT Bold" pitchFamily="34" charset="0"/>
              </a:rPr>
              <a:t>Thousands</a:t>
            </a:r>
            <a:r>
              <a:rPr lang="en-US" sz="3200" dirty="0">
                <a:latin typeface="Arial Rounded MT Bold" pitchFamily="34" charset="0"/>
              </a:rPr>
              <a:t> </a:t>
            </a:r>
            <a:r>
              <a:rPr lang="en-US" sz="2400" dirty="0">
                <a:latin typeface="VAGRounded BT" pitchFamily="34" charset="0"/>
              </a:rPr>
              <a:t> </a:t>
            </a:r>
            <a:r>
              <a:rPr lang="en-US" sz="3200" dirty="0">
                <a:latin typeface="VAGRounded BT" pitchFamily="34" charset="0"/>
              </a:rPr>
              <a:t>of records</a:t>
            </a:r>
          </a:p>
        </p:txBody>
      </p:sp>
      <p:sp>
        <p:nvSpPr>
          <p:cNvPr id="1097" name="TextBox 67"/>
          <p:cNvSpPr txBox="1">
            <a:spLocks noChangeArrowheads="1"/>
          </p:cNvSpPr>
          <p:nvPr/>
        </p:nvSpPr>
        <p:spPr bwMode="auto">
          <a:xfrm>
            <a:off x="16230600" y="10210800"/>
            <a:ext cx="3048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rial Rounded MT Bold" pitchFamily="34" charset="0"/>
              </a:rPr>
              <a:t>M</a:t>
            </a:r>
            <a:r>
              <a:rPr lang="en-US" sz="3200" dirty="0" smtClean="0">
                <a:latin typeface="VAGRounded BT" pitchFamily="34" charset="0"/>
              </a:rPr>
              <a:t>ean=83.7</a:t>
            </a:r>
            <a:endParaRPr lang="en-US" sz="3200" dirty="0">
              <a:latin typeface="VAGRounded BT" pitchFamily="34" charset="0"/>
            </a:endParaRPr>
          </a:p>
          <a:p>
            <a:r>
              <a:rPr lang="en-US" sz="3200" dirty="0">
                <a:latin typeface="VAGRounded BT" pitchFamily="34" charset="0"/>
              </a:rPr>
              <a:t>Std </a:t>
            </a:r>
            <a:r>
              <a:rPr lang="en-US" sz="3200" dirty="0" smtClean="0">
                <a:latin typeface="VAGRounded BT" pitchFamily="34" charset="0"/>
              </a:rPr>
              <a:t>dev=4.3</a:t>
            </a:r>
            <a:endParaRPr lang="en-US" sz="3200" dirty="0">
              <a:latin typeface="VAGRounded BT" pitchFamily="34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26212800" y="8839200"/>
          <a:ext cx="11277600" cy="1135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176"/>
                <a:gridCol w="3235212"/>
                <a:gridCol w="3235212"/>
              </a:tblGrid>
              <a:tr h="1140002"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baseline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Phenotypic correlation</a:t>
                      </a:r>
                      <a:endParaRPr lang="en-US" sz="34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Genetic </a:t>
                      </a:r>
                    </a:p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correlation</a:t>
                      </a:r>
                      <a:endParaRPr lang="en-US" sz="34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Final score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0.63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0.78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Stature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0.14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0.17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Strength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0.14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0.22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Dairy Form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Foot angle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0.47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 (side view)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Body depth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0.34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Rump angle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-0.07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Thurl</a:t>
                      </a:r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4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width</a:t>
                      </a:r>
                      <a:endParaRPr lang="en-US" sz="3400" b="1" i="0" u="none" strike="noStrike" baseline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0.12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Fore udder attachment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0.19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0.31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height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0.46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width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0.24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0.51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depth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0.02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-0.01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cleft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0.09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Front teat placement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0.10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0.18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Teat length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0.01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0.03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0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legs (rear view)</a:t>
                      </a:r>
                    </a:p>
                  </a:txBody>
                  <a:tcPr marL="22860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0.38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0.72</a:t>
                      </a:r>
                    </a:p>
                  </a:txBody>
                  <a:tcPr marL="9144" marR="73152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" name="Chart 47"/>
          <p:cNvGraphicFramePr>
            <a:graphicFrameLocks noGrp="1"/>
          </p:cNvGraphicFramePr>
          <p:nvPr/>
        </p:nvGraphicFramePr>
        <p:xfrm>
          <a:off x="26822400" y="25755600"/>
          <a:ext cx="10668000" cy="8024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76" name="TextBox 67"/>
          <p:cNvSpPr txBox="1">
            <a:spLocks noChangeArrowheads="1"/>
          </p:cNvSpPr>
          <p:nvPr/>
        </p:nvSpPr>
        <p:spPr bwMode="auto">
          <a:xfrm>
            <a:off x="28575000" y="28956000"/>
            <a:ext cx="3048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rial Rounded MT Bold" pitchFamily="34" charset="0"/>
              </a:rPr>
              <a:t>M</a:t>
            </a:r>
            <a:r>
              <a:rPr lang="en-US" sz="3200" dirty="0" smtClean="0">
                <a:latin typeface="VAGRounded BT" pitchFamily="34" charset="0"/>
              </a:rPr>
              <a:t>ean=0.0</a:t>
            </a:r>
            <a:endParaRPr lang="en-US" sz="3200" dirty="0">
              <a:latin typeface="VAGRounded BT" pitchFamily="34" charset="0"/>
            </a:endParaRPr>
          </a:p>
          <a:p>
            <a:r>
              <a:rPr lang="en-US" sz="3200" dirty="0">
                <a:latin typeface="VAGRounded BT" pitchFamily="34" charset="0"/>
              </a:rPr>
              <a:t>Std </a:t>
            </a:r>
            <a:r>
              <a:rPr lang="en-US" sz="3200" dirty="0" smtClean="0">
                <a:latin typeface="VAGRounded BT" pitchFamily="34" charset="0"/>
              </a:rPr>
              <a:t>dev=0.5</a:t>
            </a:r>
            <a:endParaRPr lang="en-US" sz="3200" dirty="0">
              <a:latin typeface="VAGRounded BT" pitchFamily="34" charset="0"/>
            </a:endParaRPr>
          </a:p>
        </p:txBody>
      </p:sp>
      <p:sp>
        <p:nvSpPr>
          <p:cNvPr id="1177" name="TextBox 38"/>
          <p:cNvSpPr txBox="1">
            <a:spLocks noChangeArrowheads="1"/>
          </p:cNvSpPr>
          <p:nvPr/>
        </p:nvSpPr>
        <p:spPr bwMode="auto">
          <a:xfrm rot="-5400000">
            <a:off x="24760238" y="29036962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 Rounded MT Bold" pitchFamily="34" charset="0"/>
              </a:rPr>
              <a:t>Number of bulls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38862000" y="8153400"/>
          <a:ext cx="11430000" cy="11048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5200"/>
                <a:gridCol w="1447800"/>
                <a:gridCol w="609600"/>
                <a:gridCol w="4419600"/>
                <a:gridCol w="1447800"/>
              </a:tblGrid>
              <a:tr h="613833"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Milk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Final score</a:t>
                      </a:r>
                      <a:endParaRPr lang="en-US" sz="3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0.69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Fat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Stature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0.48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Protein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Strength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0.24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Productive life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Dairy Form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0.54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Somatic cell score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-0.07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Foot angle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0.41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Protein percent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 (side view)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-0.13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Fat percent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Body depth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0.33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Net merit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Rump angle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-0.12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endParaRPr lang="en-US" sz="3400" dirty="0"/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dirty="0"/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Thurl</a:t>
                      </a:r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width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0.32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Composites:</a:t>
                      </a:r>
                      <a:endParaRPr lang="en-US" sz="3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Fore udder attachment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0.53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   Feet / legs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0.35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height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0.59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   Udder 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0.51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</a:t>
                      </a:r>
                      <a:r>
                        <a:rPr lang="en-US" sz="34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width</a:t>
                      </a:r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0.55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   Size 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0.43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depth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0.37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endParaRPr lang="en-US" sz="3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cleft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0.36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Milking speed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400" b="1" dirty="0" smtClean="0">
                          <a:latin typeface="Calibri" pitchFamily="34" charset="0"/>
                          <a:cs typeface="Calibri" pitchFamily="34" charset="0"/>
                        </a:rPr>
                        <a:t>0.29</a:t>
                      </a:r>
                      <a:endParaRPr lang="en-US" sz="3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Front teat placement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0.43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endParaRPr lang="en-US" sz="3400" dirty="0"/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/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Teat length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-0.29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  <a:tr h="613833">
                <a:tc>
                  <a:txBody>
                    <a:bodyPr/>
                    <a:lstStyle/>
                    <a:p>
                      <a:endParaRPr lang="en-US" sz="3400" dirty="0"/>
                    </a:p>
                  </a:txBody>
                  <a:tcPr marL="18288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400" dirty="0"/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legs (rear view)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0.50</a:t>
                      </a:r>
                    </a:p>
                  </a:txBody>
                  <a:tcPr marL="9144" marR="365760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7FD"/>
                    </a:solidFill>
                  </a:tcPr>
                </a:tc>
              </a:tr>
            </a:tbl>
          </a:graphicData>
        </a:graphic>
      </p:graphicFrame>
      <p:sp>
        <p:nvSpPr>
          <p:cNvPr id="1269" name="Text Box 12343"/>
          <p:cNvSpPr txBox="1">
            <a:spLocks noChangeArrowheads="1"/>
          </p:cNvSpPr>
          <p:nvPr/>
        </p:nvSpPr>
        <p:spPr bwMode="auto">
          <a:xfrm>
            <a:off x="38862000" y="7543800"/>
            <a:ext cx="11430000" cy="646113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r>
              <a:rPr lang="en-US" dirty="0">
                <a:latin typeface="VAGRounded BT" pitchFamily="34" charset="0"/>
              </a:rPr>
              <a:t>Correlation of PTA mobility with PTA of other traits</a:t>
            </a:r>
          </a:p>
        </p:txBody>
      </p:sp>
      <p:pic>
        <p:nvPicPr>
          <p:cNvPr id="1270" name="Picture 53" descr="usdaars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110400" y="1371600"/>
            <a:ext cx="51958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1" name="Text Box 20386"/>
          <p:cNvSpPr txBox="1">
            <a:spLocks noChangeArrowheads="1"/>
          </p:cNvSpPr>
          <p:nvPr/>
        </p:nvSpPr>
        <p:spPr bwMode="auto">
          <a:xfrm>
            <a:off x="44805600" y="4576763"/>
            <a:ext cx="2438400" cy="1138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latin typeface="VAGRounded BT" pitchFamily="34" charset="0"/>
              </a:rPr>
              <a:t>2012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13487400" y="16992600"/>
            <a:ext cx="11430000" cy="13868400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r>
              <a:rPr lang="en-US" dirty="0" smtClean="0">
                <a:latin typeface="VAGRounded BT" pitchFamily="34" charset="0"/>
              </a:rPr>
              <a:t>Phenotypic estimated standard deviation (SD), repeatability (R) and heritability (h</a:t>
            </a:r>
            <a:r>
              <a:rPr lang="en-US" baseline="30000" dirty="0" smtClean="0">
                <a:latin typeface="VAGRounded BT" pitchFamily="34" charset="0"/>
              </a:rPr>
              <a:t>2</a:t>
            </a:r>
            <a:r>
              <a:rPr lang="en-US" dirty="0" smtClean="0">
                <a:latin typeface="VAGRounded BT" pitchFamily="34" charset="0"/>
              </a:rPr>
              <a:t>) for mobility, final score, and 16 linear type traits </a:t>
            </a: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>
              <a:latin typeface="VAGRounded BT" pitchFamily="34" charset="0"/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3563600" y="18897600"/>
          <a:ext cx="11277600" cy="11789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239"/>
                <a:gridCol w="1956218"/>
                <a:gridCol w="2656023"/>
                <a:gridCol w="2306120"/>
              </a:tblGrid>
              <a:tr h="841300">
                <a:tc>
                  <a:txBody>
                    <a:bodyPr/>
                    <a:lstStyle/>
                    <a:p>
                      <a:pPr algn="l" fontAlgn="b"/>
                      <a:endParaRPr lang="en-US" sz="3400" b="1" i="0" u="none" strike="noStrike" baseline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SD</a:t>
                      </a:r>
                      <a:endParaRPr lang="en-US" sz="34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</a:t>
                      </a:r>
                      <a:endParaRPr lang="en-US" sz="34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en-US" sz="3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  <a:r>
                        <a:rPr lang="en-US" sz="3400" b="1" baseline="30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3400" b="1" baseline="30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Final score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0.74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0.33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Stature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0.57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0.37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Strength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0.13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Dairy Form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0.14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Foot angle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0.09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 (side view)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0.14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Body depth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0.21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Rump angle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0.18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Thurl</a:t>
                      </a:r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4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width</a:t>
                      </a:r>
                      <a:endParaRPr lang="en-US" sz="3400" b="1" i="0" u="none" strike="noStrike" baseline="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0.16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Fore udder attachment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0.40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0.20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height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0.18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udder width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0.15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depth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0.49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0.27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Udder cleft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0.40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0.20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Front teat placement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0.24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Teat length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0.34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Rear legs (rear view)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0.06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en-US" sz="34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Mobility</a:t>
                      </a:r>
                    </a:p>
                  </a:txBody>
                  <a:tcPr marL="22860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274320" marR="9144" marT="914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0.21</a:t>
                      </a:r>
                    </a:p>
                  </a:txBody>
                  <a:tcPr marL="0" marR="73152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13487400" y="30784800"/>
            <a:ext cx="11430000" cy="7132320"/>
          </a:xfrm>
          <a:prstGeom prst="rect">
            <a:avLst/>
          </a:prstGeom>
          <a:solidFill>
            <a:srgbClr val="C3E7FD"/>
          </a:solidFill>
          <a:ln w="38100">
            <a:noFill/>
            <a:prstDash val="sysDot"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>
              <a:spcBef>
                <a:spcPct val="75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err="1" smtClean="0">
                <a:latin typeface="VAGRounded BT" pitchFamily="34" charset="0"/>
              </a:rPr>
              <a:t>Heritabilities</a:t>
            </a:r>
            <a:r>
              <a:rPr lang="en-US" dirty="0" smtClean="0">
                <a:latin typeface="VAGRounded BT" pitchFamily="34" charset="0"/>
              </a:rPr>
              <a:t> ranged </a:t>
            </a:r>
            <a:r>
              <a:rPr lang="en-US" dirty="0" smtClean="0">
                <a:latin typeface="VAGRounded BT" pitchFamily="34" charset="0"/>
              </a:rPr>
              <a:t>from 0.06 (rear legs rear view) to 0.37 (stature) and were similar to the values used in the present  Brown Swiss type evaluation system.</a:t>
            </a:r>
          </a:p>
          <a:p>
            <a:pPr marL="457200" indent="-457200">
              <a:spcBef>
                <a:spcPct val="75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latin typeface="VAGRounded BT" pitchFamily="34" charset="0"/>
              </a:rPr>
              <a:t>Heritability of mobility was moderate (0.21), as was the repeatability (0.46). </a:t>
            </a: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latin typeface="VAGRounded BT" pitchFamily="34" charset="0"/>
              </a:rPr>
              <a:t>Phenotypic SD was somewhat lower in final score and mobility than in the linear traits, likely due to difference in scoring method.  </a:t>
            </a: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75000"/>
              </a:spcBef>
              <a:buClr>
                <a:srgbClr val="000099"/>
              </a:buClr>
              <a:buSzPct val="120000"/>
              <a:buFont typeface="Times New Roman" pitchFamily="18" charset="0"/>
              <a:buChar char="●"/>
            </a:pPr>
            <a:endParaRPr lang="en-US" dirty="0">
              <a:latin typeface="VAGRounded BT" pitchFamily="34" charset="0"/>
            </a:endParaRPr>
          </a:p>
        </p:txBody>
      </p:sp>
      <p:sp>
        <p:nvSpPr>
          <p:cNvPr id="52" name="Text Box 12343"/>
          <p:cNvSpPr txBox="1">
            <a:spLocks noChangeArrowheads="1"/>
          </p:cNvSpPr>
          <p:nvPr/>
        </p:nvSpPr>
        <p:spPr bwMode="auto">
          <a:xfrm>
            <a:off x="13487400" y="14782800"/>
            <a:ext cx="11430000" cy="1200329"/>
          </a:xfrm>
          <a:prstGeom prst="rect">
            <a:avLst/>
          </a:prstGeom>
          <a:solidFill>
            <a:srgbClr val="C3E7FD"/>
          </a:solidFill>
          <a:ln w="38100">
            <a:noFill/>
            <a:prstDash val="solid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latin typeface="VAGRounded BT" pitchFamily="34" charset="0"/>
              </a:rPr>
              <a:t> Less than 5% of mobility scores were below 75 or above 90.</a:t>
            </a:r>
            <a:endParaRPr lang="en-US" dirty="0">
              <a:latin typeface="VAGRounded BT" pitchFamily="34" charset="0"/>
            </a:endParaRPr>
          </a:p>
        </p:txBody>
      </p:sp>
      <p:sp>
        <p:nvSpPr>
          <p:cNvPr id="55" name="Text Box 20347"/>
          <p:cNvSpPr txBox="1">
            <a:spLocks noChangeArrowheads="1"/>
          </p:cNvSpPr>
          <p:nvPr/>
        </p:nvSpPr>
        <p:spPr bwMode="auto">
          <a:xfrm>
            <a:off x="26151840" y="34442400"/>
            <a:ext cx="11430000" cy="3474720"/>
          </a:xfrm>
          <a:prstGeom prst="rect">
            <a:avLst/>
          </a:prstGeom>
          <a:solidFill>
            <a:srgbClr val="C3E7FD"/>
          </a:solidFill>
          <a:ln w="38100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 smtClean="0">
                <a:latin typeface="VAGRounded BT" pitchFamily="34" charset="0"/>
              </a:rPr>
              <a:t>Evaluated bulls with ≥1 daughter differed by as much as 3.4 points.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 smtClean="0">
                <a:latin typeface="VAGRounded BT" pitchFamily="34" charset="0"/>
              </a:rPr>
              <a:t>PTA mobility of Active AI bulls ranged from -0.7 to+1.2 (not shown).</a:t>
            </a: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spcBef>
                <a:spcPts val="3000"/>
              </a:spcBef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sp>
        <p:nvSpPr>
          <p:cNvPr id="53" name="Text Box 20347"/>
          <p:cNvSpPr txBox="1">
            <a:spLocks noChangeArrowheads="1"/>
          </p:cNvSpPr>
          <p:nvPr/>
        </p:nvSpPr>
        <p:spPr bwMode="auto">
          <a:xfrm>
            <a:off x="26151840" y="20193000"/>
            <a:ext cx="11430000" cy="2468880"/>
          </a:xfrm>
          <a:prstGeom prst="rect">
            <a:avLst/>
          </a:prstGeom>
          <a:solidFill>
            <a:srgbClr val="C3E7FD"/>
          </a:solidFill>
          <a:ln w="38100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n-US" dirty="0" smtClean="0">
                <a:latin typeface="VAGRounded BT" pitchFamily="34" charset="0"/>
              </a:rPr>
              <a:t>Traits </a:t>
            </a:r>
            <a:r>
              <a:rPr lang="en-US" dirty="0" smtClean="0">
                <a:latin typeface="VAGRounded BT" pitchFamily="34" charset="0"/>
              </a:rPr>
              <a:t>most highly correlated with mobility were final score, rear legs rear view, rear udder height and rear udder width.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 smtClean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sp>
        <p:nvSpPr>
          <p:cNvPr id="1091" name="TextBox 38"/>
          <p:cNvSpPr txBox="1">
            <a:spLocks noChangeArrowheads="1"/>
          </p:cNvSpPr>
          <p:nvPr/>
        </p:nvSpPr>
        <p:spPr bwMode="auto">
          <a:xfrm>
            <a:off x="31927800" y="33832800"/>
            <a:ext cx="342900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 Rounded MT Bold" pitchFamily="34" charset="0"/>
              </a:rPr>
              <a:t>PTA mobility</a:t>
            </a:r>
          </a:p>
        </p:txBody>
      </p:sp>
      <p:pic>
        <p:nvPicPr>
          <p:cNvPr id="4" name="Picture 8" descr="http://www.brownswissusa.com/portals/0/Images/Breed/brownSwis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500299" y="36210240"/>
            <a:ext cx="2857501" cy="1737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SA08_jan">
  <a:themeElements>
    <a:clrScheme name="ADSA08_ja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SA08_j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DSA08_ja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SA08_ja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DSA08_ja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ADSA08_ja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DSA08_ja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ADSA08_ja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ADSA08_jan</Template>
  <TotalTime>210954</TotalTime>
  <Words>916</Words>
  <Application>Microsoft Office PowerPoint</Application>
  <PresentationFormat>Custom</PresentationFormat>
  <Paragraphs>350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VAGRounded BT</vt:lpstr>
      <vt:lpstr>Wingdings 2</vt:lpstr>
      <vt:lpstr>Wingdings</vt:lpstr>
      <vt:lpstr>Marlett</vt:lpstr>
      <vt:lpstr>Verdana</vt:lpstr>
      <vt:lpstr>Arial Rounded MT Bold</vt:lpstr>
      <vt:lpstr>Monotype Sorts</vt:lpstr>
      <vt:lpstr>Calibri</vt:lpstr>
      <vt:lpstr>Times New Roman</vt:lpstr>
      <vt:lpstr>ADSA08_jan</vt:lpstr>
      <vt:lpstr>Drawing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 r wright</dc:creator>
  <cp:lastModifiedBy>jan wright</cp:lastModifiedBy>
  <cp:revision>7655</cp:revision>
  <dcterms:created xsi:type="dcterms:W3CDTF">2008-06-24T18:39:06Z</dcterms:created>
  <dcterms:modified xsi:type="dcterms:W3CDTF">2012-07-11T13:25:33Z</dcterms:modified>
</cp:coreProperties>
</file>