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51206400" cy="38404800"/>
  <p:notesSz cx="7019925" cy="9305925"/>
  <p:embeddedFontLst>
    <p:embeddedFont>
      <p:font typeface="Verdana" pitchFamily="34" charset="0"/>
      <p:regular r:id="rId4"/>
      <p:bold r:id="rId5"/>
      <p:italic r:id="rId6"/>
      <p:boldItalic r:id="rId7"/>
    </p:embeddedFont>
    <p:embeddedFont>
      <p:font typeface="VAGRounded BT" pitchFamily="34" charset="0"/>
      <p:regular r:id="rId8"/>
    </p:embeddedFont>
    <p:embeddedFont>
      <p:font typeface="Marlett" pitchFamily="2" charset="2"/>
      <p:regular r:id="rId9"/>
    </p:embeddedFont>
    <p:embeddedFont>
      <p:font typeface="Wingdings 2" pitchFamily="18" charset="2"/>
      <p:regular r:id="rId10"/>
    </p:embeddedFont>
    <p:embeddedFont>
      <p:font typeface="Arial Rounded MT Bold" pitchFamily="34" charset="0"/>
      <p:regular r:id="rId11"/>
    </p:embeddedFont>
    <p:embeddedFont>
      <p:font typeface="Monotype Sorts" pitchFamily="2" charset="2"/>
      <p:regular r:id="rId12"/>
    </p:embeddedFont>
    <p:embeddedFont>
      <p:font typeface="Calibri" pitchFamily="34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27C"/>
    <a:srgbClr val="000099"/>
    <a:srgbClr val="003399"/>
    <a:srgbClr val="CCECFF"/>
    <a:srgbClr val="D2F0FE"/>
    <a:srgbClr val="BFEAFD"/>
    <a:srgbClr val="C3E7FD"/>
    <a:srgbClr val="B5E2FD"/>
    <a:srgbClr val="99CCFF"/>
    <a:srgbClr val="CC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421" autoAdjust="0"/>
    <p:restoredTop sz="95992" autoAdjust="0"/>
  </p:normalViewPr>
  <p:slideViewPr>
    <p:cSldViewPr>
      <p:cViewPr varScale="1">
        <p:scale>
          <a:sx n="16" d="100"/>
          <a:sy n="16" d="100"/>
        </p:scale>
        <p:origin x="-1901" y="-144"/>
      </p:cViewPr>
      <p:guideLst>
        <p:guide orient="horz" pos="12096"/>
        <p:guide pos="16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handoutMaster" Target="handoutMasters/handout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t" anchorCtr="0" compatLnSpc="1">
            <a:prstTxWarp prst="textNoShape">
              <a:avLst/>
            </a:prstTxWarp>
          </a:bodyPr>
          <a:lstStyle>
            <a:lvl1pPr algn="l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t" anchorCtr="0" compatLnSpc="1">
            <a:prstTxWarp prst="textNoShape">
              <a:avLst/>
            </a:prstTxWarp>
          </a:bodyPr>
          <a:lstStyle>
            <a:lvl1pPr algn="r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016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b" anchorCtr="0" compatLnSpc="1">
            <a:prstTxWarp prst="textNoShape">
              <a:avLst/>
            </a:prstTxWarp>
          </a:bodyPr>
          <a:lstStyle>
            <a:lvl1pPr algn="l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0016"/>
            <a:ext cx="3041650" cy="46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399" tIns="54204" rIns="108399" bIns="54204" numCol="1" anchor="b" anchorCtr="0" compatLnSpc="1">
            <a:prstTxWarp prst="textNoShape">
              <a:avLst/>
            </a:prstTxWarp>
          </a:bodyPr>
          <a:lstStyle>
            <a:lvl1pPr algn="r" defTabSz="1084058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1BE5792-3B49-42FE-9E2C-43BEA90B2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11931121"/>
            <a:ext cx="43526075" cy="82306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1979"/>
            <a:ext cx="35845750" cy="981604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44C5-A918-44F6-A434-3DDABF209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3ADEC-9941-44BA-97A9-2637092AE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3415242"/>
            <a:ext cx="10880725" cy="3072235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3415242"/>
            <a:ext cx="32492950" cy="307223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EF4D4-9DE6-43CB-BB34-117CD80F6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4B00A-6046-418B-9AC1-D4FDF4F73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9012"/>
            <a:ext cx="43526075" cy="76268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961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40070-04FF-4750-8029-9FD70B4C9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11097683"/>
            <a:ext cx="21686837" cy="2303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11097683"/>
            <a:ext cx="21686838" cy="2303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55605-E843-4B18-970D-8BCD8C268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537229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7372"/>
            <a:ext cx="22625050" cy="35819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1"/>
            <a:ext cx="22625050" cy="22126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7372"/>
            <a:ext cx="22632988" cy="35819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1"/>
            <a:ext cx="22632988" cy="22126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377BA-EAC2-4EF3-AA36-6E4A86F08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57DF-AEAA-4DD5-906F-0E4B55DDC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5DB01-4195-4A68-A0FC-1E9A94AA7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9821"/>
            <a:ext cx="16846550" cy="65063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9821"/>
            <a:ext cx="28625800" cy="327763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6190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F8DBE-B86B-411F-B7C5-2E42847FE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6882991"/>
            <a:ext cx="30724475" cy="31744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3431912"/>
            <a:ext cx="30724475" cy="230417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30057462"/>
            <a:ext cx="30724475" cy="45061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8516F-E3D3-4CAB-86D5-8B20FAC35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3414713"/>
            <a:ext cx="4352607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698" tIns="240348" rIns="480698" bIns="24034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11098213"/>
            <a:ext cx="43526075" cy="2303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>
              <a:defRPr sz="7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34990088"/>
            <a:ext cx="162147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 algn="ctr">
              <a:defRPr sz="7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34990088"/>
            <a:ext cx="106680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698" tIns="240348" rIns="480698" bIns="240348" numCol="1" anchor="t" anchorCtr="0" compatLnSpc="1">
            <a:prstTxWarp prst="textNoShape">
              <a:avLst/>
            </a:prstTxWarp>
          </a:bodyPr>
          <a:lstStyle>
            <a:lvl1pPr algn="r">
              <a:defRPr sz="7400">
                <a:latin typeface="Times New Roman" pitchFamily="18" charset="0"/>
              </a:defRPr>
            </a:lvl1pPr>
          </a:lstStyle>
          <a:p>
            <a:pPr>
              <a:defRPr/>
            </a:pPr>
            <a:fld id="{B8BABF67-D9B8-4EFA-A1BD-5ED964208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9pPr>
    </p:titleStyle>
    <p:bodyStyle>
      <a:lvl1pPr marL="1801813" indent="-1801813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3663" indent="-149860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7100" indent="-120015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700">
          <a:solidFill>
            <a:schemeClr val="tx1"/>
          </a:solidFill>
          <a:latin typeface="+mn-lt"/>
        </a:defRPr>
      </a:lvl3pPr>
      <a:lvl4pPr marL="8412163" indent="-120015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817225" indent="-1203325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2744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7316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21888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6460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990600" y="381001"/>
            <a:ext cx="49377600" cy="5212080"/>
          </a:xfrm>
          <a:prstGeom prst="rect">
            <a:avLst/>
          </a:prstGeom>
          <a:solidFill>
            <a:srgbClr val="08327C"/>
          </a:solidFill>
          <a:ln w="9525">
            <a:noFill/>
            <a:miter lim="800000"/>
            <a:headEnd/>
            <a:tailEnd/>
          </a:ln>
        </p:spPr>
        <p:txBody>
          <a:bodyPr wrap="square" lIns="1737360" tIns="228600" rIns="6217920" bIns="228600">
            <a:spAutoFit/>
          </a:bodyPr>
          <a:lstStyle/>
          <a:p>
            <a:pPr marL="1828800" algn="ctr"/>
            <a:r>
              <a:rPr lang="en-US" sz="7200" b="1" dirty="0" smtClean="0">
                <a:solidFill>
                  <a:schemeClr val="bg1"/>
                </a:solidFill>
              </a:rPr>
              <a:t>Adjustment of selection index coefficients and polygenic variance to improve regressions and reliability of genomic evaluations</a:t>
            </a:r>
            <a:endParaRPr lang="en-US" sz="72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6000" dirty="0" smtClean="0">
                <a:solidFill>
                  <a:schemeClr val="bg1"/>
                </a:solidFill>
              </a:rPr>
              <a:t>P. M. </a:t>
            </a:r>
            <a:r>
              <a:rPr lang="en-US" sz="6000" dirty="0" err="1" smtClean="0">
                <a:solidFill>
                  <a:schemeClr val="bg1"/>
                </a:solidFill>
              </a:rPr>
              <a:t>VanRaden</a:t>
            </a:r>
            <a:r>
              <a:rPr lang="en-US" sz="6000" dirty="0" smtClean="0">
                <a:solidFill>
                  <a:schemeClr val="bg1"/>
                </a:solidFill>
              </a:rPr>
              <a:t>, </a:t>
            </a:r>
            <a:r>
              <a:rPr lang="en-US" sz="6000" dirty="0">
                <a:solidFill>
                  <a:schemeClr val="bg1"/>
                </a:solidFill>
              </a:rPr>
              <a:t>J. R. Wright</a:t>
            </a:r>
            <a:r>
              <a:rPr lang="en-US" sz="6000" dirty="0" smtClean="0">
                <a:solidFill>
                  <a:schemeClr val="bg1"/>
                </a:solidFill>
              </a:rPr>
              <a:t>*, and T. A. Cooper</a:t>
            </a:r>
            <a:endParaRPr lang="en-US" sz="6000" i="1" baseline="30000" dirty="0" smtClean="0">
              <a:solidFill>
                <a:schemeClr val="bg1"/>
              </a:solidFill>
              <a:latin typeface="VAGRounded BT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en-US" sz="5400" dirty="0" smtClean="0">
                <a:solidFill>
                  <a:schemeClr val="bg1"/>
                </a:solidFill>
                <a:latin typeface="VAGRounded BT" pitchFamily="34" charset="0"/>
              </a:rPr>
              <a:t>Animal </a:t>
            </a:r>
            <a:r>
              <a:rPr lang="en-US" sz="5400" dirty="0" smtClean="0">
                <a:solidFill>
                  <a:schemeClr val="bg1"/>
                </a:solidFill>
                <a:latin typeface="VAGRounded BT" pitchFamily="34" charset="0"/>
              </a:rPr>
              <a:t>Improvement Programs Laboratory, Agricultural Research Service, USDA, Beltsville, MD 20705-2350</a:t>
            </a:r>
          </a:p>
          <a:p>
            <a:pPr algn="ctr"/>
            <a:endParaRPr lang="en-US" sz="4800" dirty="0">
              <a:solidFill>
                <a:schemeClr val="bg1"/>
              </a:solidFill>
              <a:latin typeface="VAGRounded BT" pitchFamily="34" charset="0"/>
            </a:endParaRPr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914400" y="5791200"/>
            <a:ext cx="49530000" cy="0"/>
          </a:xfrm>
          <a:prstGeom prst="line">
            <a:avLst/>
          </a:prstGeom>
          <a:noFill/>
          <a:ln w="152400" cmpd="thickThin">
            <a:solidFill>
              <a:srgbClr val="08327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4724400" cy="2517775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  <a:spcAft>
                <a:spcPts val="1200"/>
              </a:spcAft>
              <a:defRPr/>
            </a:pPr>
            <a:r>
              <a:rPr lang="en-US" sz="9600" dirty="0" err="1">
                <a:solidFill>
                  <a:schemeClr val="bg1"/>
                </a:solidFill>
                <a:latin typeface="VAGRounded BT" pitchFamily="34" charset="0"/>
              </a:rPr>
              <a:t>Abstr</a:t>
            </a:r>
            <a:r>
              <a:rPr lang="en-US" sz="9600" dirty="0">
                <a:solidFill>
                  <a:schemeClr val="bg1"/>
                </a:solidFill>
                <a:latin typeface="VAGRounded BT" pitchFamily="34" charset="0"/>
              </a:rPr>
              <a:t>.</a:t>
            </a:r>
          </a:p>
          <a:p>
            <a:pPr marL="76200" indent="-76200" algn="ctr">
              <a:lnSpc>
                <a:spcPct val="80000"/>
              </a:lnSpc>
              <a:defRPr/>
            </a:pPr>
            <a:r>
              <a:rPr lang="en-US" sz="9600" dirty="0" smtClean="0">
                <a:solidFill>
                  <a:schemeClr val="bg1"/>
                </a:solidFill>
                <a:latin typeface="VAGRounded BT" pitchFamily="34" charset="0"/>
              </a:rPr>
              <a:t>W56</a:t>
            </a:r>
            <a:endParaRPr lang="en-US" sz="9600" dirty="0">
              <a:solidFill>
                <a:schemeClr val="bg1"/>
              </a:solidFill>
              <a:latin typeface="VAGRounded BT" pitchFamily="34" charset="0"/>
            </a:endParaRPr>
          </a:p>
        </p:txBody>
      </p:sp>
      <p:sp>
        <p:nvSpPr>
          <p:cNvPr id="1031" name="Text Box 16"/>
          <p:cNvSpPr txBox="1">
            <a:spLocks noChangeArrowheads="1"/>
          </p:cNvSpPr>
          <p:nvPr/>
        </p:nvSpPr>
        <p:spPr bwMode="auto">
          <a:xfrm>
            <a:off x="914400" y="6400800"/>
            <a:ext cx="15544800" cy="12496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228600" tIns="228600" rIns="228600" bIns="228600"/>
          <a:lstStyle/>
          <a:p>
            <a:pPr marL="457200" indent="-457200" algn="ctr">
              <a:spcBef>
                <a:spcPct val="75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 dirty="0">
                <a:solidFill>
                  <a:srgbClr val="08327C"/>
                </a:solidFill>
                <a:latin typeface="VAGRounded BT" pitchFamily="34" charset="0"/>
              </a:rPr>
              <a:t>INTRODUCTION</a:t>
            </a:r>
            <a:endParaRPr lang="en-US" sz="4400" b="1" dirty="0">
              <a:solidFill>
                <a:srgbClr val="08327C"/>
              </a:solidFill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sz="3200" dirty="0" smtClean="0">
                <a:latin typeface="VAGRounded BT" pitchFamily="34" charset="0"/>
              </a:rPr>
              <a:t>When genomic PTA were first computed in November 2007 few bulls’ ancestors were genotyped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sz="3200" dirty="0" smtClean="0">
                <a:latin typeface="VAGRounded BT" pitchFamily="34" charset="0"/>
              </a:rPr>
              <a:t>To increase accuracy it was necessary to blend information from genotyped and non-genotyped ancestors in the current multi-step evaluation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sz="3200" dirty="0" smtClean="0">
                <a:latin typeface="VAGRounded BT" pitchFamily="34" charset="0"/>
              </a:rPr>
              <a:t>Two possible solutions to blend:</a:t>
            </a:r>
          </a:p>
          <a:p>
            <a:pPr marL="971550" lvl="1" indent="-514350">
              <a:spcBef>
                <a:spcPts val="2400"/>
              </a:spcBef>
              <a:buClr>
                <a:srgbClr val="008000"/>
              </a:buClr>
              <a:buFont typeface="+mj-lt"/>
              <a:buAutoNum type="arabicPeriod"/>
            </a:pPr>
            <a:r>
              <a:rPr lang="en-US" sz="3200" dirty="0" smtClean="0">
                <a:latin typeface="VAGRounded BT" pitchFamily="34" charset="0"/>
              </a:rPr>
              <a:t>Regressions for direct genomic values (DGV; sum of SNP effects)</a:t>
            </a:r>
          </a:p>
          <a:p>
            <a:pPr marL="971550" lvl="1" indent="-514350">
              <a:spcBef>
                <a:spcPts val="2400"/>
              </a:spcBef>
              <a:buClr>
                <a:srgbClr val="008000"/>
              </a:buClr>
              <a:buFont typeface="+mj-lt"/>
              <a:buAutoNum type="arabicPeriod"/>
            </a:pPr>
            <a:r>
              <a:rPr lang="en-US" sz="3200" dirty="0" smtClean="0">
                <a:latin typeface="VAGRounded BT" pitchFamily="34" charset="0"/>
              </a:rPr>
              <a:t>Selection index (combine 3 terms by reliabilities computed from the amount of missing information)</a:t>
            </a:r>
          </a:p>
          <a:p>
            <a:pPr marL="1371600" lvl="2" indent="-457200">
              <a:spcBef>
                <a:spcPts val="2400"/>
              </a:spcBef>
              <a:buClr>
                <a:srgbClr val="008000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VAGRounded BT" pitchFamily="34" charset="0"/>
              </a:rPr>
              <a:t>DGV including polygenic effects (DGV + poly)</a:t>
            </a:r>
          </a:p>
          <a:p>
            <a:pPr marL="1371600" lvl="2" indent="-457200">
              <a:spcBef>
                <a:spcPts val="2400"/>
              </a:spcBef>
              <a:buClr>
                <a:srgbClr val="008000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VAGRounded BT" pitchFamily="34" charset="0"/>
              </a:rPr>
              <a:t>Traditional evaluation (PTA)</a:t>
            </a:r>
          </a:p>
          <a:p>
            <a:pPr marL="1371600" lvl="2" indent="-457200">
              <a:spcBef>
                <a:spcPts val="2400"/>
              </a:spcBef>
              <a:buClr>
                <a:srgbClr val="008000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VAGRounded BT" pitchFamily="34" charset="0"/>
              </a:rPr>
              <a:t>Subset evaluation estimated from pedigree relationships  (SPTA)</a:t>
            </a:r>
          </a:p>
          <a:p>
            <a:pPr marL="2286000" lvl="4" indent="-457200">
              <a:spcBef>
                <a:spcPts val="2400"/>
              </a:spcBef>
              <a:buClr>
                <a:srgbClr val="008000"/>
              </a:buClr>
            </a:pPr>
            <a:r>
              <a:rPr lang="en-US" sz="3200" dirty="0" smtClean="0">
                <a:latin typeface="VAGRounded BT" pitchFamily="34" charset="0"/>
              </a:rPr>
              <a:t>GPTA = w</a:t>
            </a:r>
            <a:r>
              <a:rPr lang="en-US" sz="3200" baseline="-25000" dirty="0" smtClean="0">
                <a:latin typeface="VAGRounded BT" pitchFamily="34" charset="0"/>
              </a:rPr>
              <a:t>1</a:t>
            </a:r>
            <a:r>
              <a:rPr lang="en-US" sz="3200" dirty="0" smtClean="0">
                <a:latin typeface="VAGRounded BT" pitchFamily="34" charset="0"/>
              </a:rPr>
              <a:t>(DGV + poly) +w</a:t>
            </a:r>
            <a:r>
              <a:rPr lang="en-US" sz="3200" baseline="-25000" dirty="0" smtClean="0">
                <a:latin typeface="VAGRounded BT" pitchFamily="34" charset="0"/>
              </a:rPr>
              <a:t>2</a:t>
            </a:r>
            <a:r>
              <a:rPr lang="en-US" sz="3200" baseline="30000" dirty="0" smtClean="0">
                <a:latin typeface="VAGRounded BT" pitchFamily="34" charset="0"/>
              </a:rPr>
              <a:t> </a:t>
            </a:r>
            <a:r>
              <a:rPr lang="en-US" sz="3200" dirty="0" smtClean="0">
                <a:latin typeface="VAGRounded BT" pitchFamily="34" charset="0"/>
              </a:rPr>
              <a:t>PTA + w</a:t>
            </a:r>
            <a:r>
              <a:rPr lang="en-US" sz="3200" baseline="-25000" dirty="0" smtClean="0">
                <a:latin typeface="VAGRounded BT" pitchFamily="34" charset="0"/>
              </a:rPr>
              <a:t>3</a:t>
            </a:r>
            <a:r>
              <a:rPr lang="en-US" sz="3200" dirty="0" smtClean="0">
                <a:latin typeface="VAGRounded BT" pitchFamily="34" charset="0"/>
              </a:rPr>
              <a:t> SPTA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sz="3200" dirty="0" smtClean="0">
                <a:latin typeface="VAGRounded BT" pitchFamily="34" charset="0"/>
              </a:rPr>
              <a:t>Adjusting the weights may increase regressions and reliabilities and is relatively easy to do</a:t>
            </a: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sz="3200" dirty="0" smtClean="0">
                <a:latin typeface="VAGRounded BT" pitchFamily="34" charset="0"/>
              </a:rPr>
              <a:t>In contrast, adjustment to the polygenic variance requires a re-estimation of marker effects so more computation is needed  </a:t>
            </a:r>
            <a:endParaRPr lang="en-US" sz="3200" dirty="0"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 sz="3200" dirty="0">
              <a:latin typeface="VAGRounded BT" pitchFamily="34" charset="0"/>
            </a:endParaRPr>
          </a:p>
          <a:p>
            <a:pPr marL="457200" indent="-457200">
              <a:spcBef>
                <a:spcPts val="24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 sz="3200" dirty="0">
              <a:latin typeface="VAGRounded BT" pitchFamily="34" charset="0"/>
            </a:endParaRPr>
          </a:p>
        </p:txBody>
      </p:sp>
      <p:sp>
        <p:nvSpPr>
          <p:cNvPr id="1032" name="Text Box 15"/>
          <p:cNvSpPr txBox="1">
            <a:spLocks noChangeArrowheads="1"/>
          </p:cNvSpPr>
          <p:nvPr/>
        </p:nvSpPr>
        <p:spPr bwMode="auto">
          <a:xfrm>
            <a:off x="914400" y="21640800"/>
            <a:ext cx="15544800" cy="256032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228600" tIns="228600" rIns="228600" bIns="228600"/>
          <a:lstStyle/>
          <a:p>
            <a:pPr marL="457200" indent="-457200">
              <a:spcBef>
                <a:spcPct val="75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Determine </a:t>
            </a:r>
            <a:r>
              <a:rPr lang="en-US" dirty="0" smtClean="0">
                <a:latin typeface="VAGRounded BT" pitchFamily="34" charset="0"/>
              </a:rPr>
              <a:t>which alternative </a:t>
            </a:r>
            <a:r>
              <a:rPr lang="en-US" dirty="0" smtClean="0">
                <a:latin typeface="VAGRounded BT" pitchFamily="34" charset="0"/>
              </a:rPr>
              <a:t>selection </a:t>
            </a:r>
            <a:r>
              <a:rPr lang="en-US" dirty="0" smtClean="0">
                <a:latin typeface="VAGRounded BT" pitchFamily="34" charset="0"/>
              </a:rPr>
              <a:t>index </a:t>
            </a:r>
            <a:r>
              <a:rPr lang="en-US" dirty="0" smtClean="0">
                <a:latin typeface="VAGRounded BT" pitchFamily="34" charset="0"/>
              </a:rPr>
              <a:t>weights are optimal to increase reliability and regression </a:t>
            </a:r>
            <a:endParaRPr lang="en-US" dirty="0">
              <a:latin typeface="VAGRounded BT" pitchFamily="34" charset="0"/>
            </a:endParaRPr>
          </a:p>
        </p:txBody>
      </p:sp>
      <p:sp>
        <p:nvSpPr>
          <p:cNvPr id="1034" name="Rectangle 12118"/>
          <p:cNvSpPr>
            <a:spLocks noChangeArrowheads="1"/>
          </p:cNvSpPr>
          <p:nvPr/>
        </p:nvSpPr>
        <p:spPr bwMode="auto">
          <a:xfrm>
            <a:off x="26898600" y="28503563"/>
            <a:ext cx="10668000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40000"/>
              </a:lnSpc>
              <a:spcBef>
                <a:spcPct val="100000"/>
              </a:spcBef>
            </a:pPr>
            <a:r>
              <a:rPr lang="en-US" sz="4000">
                <a:latin typeface="VAGRounded BT" pitchFamily="34" charset="0"/>
              </a:rPr>
              <a:t>  	</a:t>
            </a:r>
          </a:p>
          <a:p>
            <a:pPr>
              <a:lnSpc>
                <a:spcPct val="50000"/>
              </a:lnSpc>
              <a:spcBef>
                <a:spcPct val="55000"/>
              </a:spcBef>
              <a:spcAft>
                <a:spcPct val="10000"/>
              </a:spcAft>
            </a:pPr>
            <a:r>
              <a:rPr lang="en-US" sz="4000">
                <a:latin typeface="VAGRounded BT" pitchFamily="34" charset="0"/>
              </a:rPr>
              <a:t>								</a:t>
            </a:r>
            <a:endParaRPr lang="en-US">
              <a:latin typeface="VAGRounded BT" pitchFamily="34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sp>
        <p:nvSpPr>
          <p:cNvPr id="1035" name="Text Box 12343"/>
          <p:cNvSpPr txBox="1">
            <a:spLocks noChangeArrowheads="1"/>
          </p:cNvSpPr>
          <p:nvPr/>
        </p:nvSpPr>
        <p:spPr bwMode="auto">
          <a:xfrm>
            <a:off x="4114800" y="36691888"/>
            <a:ext cx="6172200" cy="646112"/>
          </a:xfrm>
          <a:prstGeom prst="rect">
            <a:avLst/>
          </a:prstGeom>
          <a:solidFill>
            <a:srgbClr val="C3E7F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dirty="0">
                <a:latin typeface="VAGRounded BT" pitchFamily="34" charset="0"/>
              </a:rPr>
              <a:t> http://aipl.arsusda.gov</a:t>
            </a:r>
          </a:p>
        </p:txBody>
      </p:sp>
      <p:graphicFrame>
        <p:nvGraphicFramePr>
          <p:cNvPr id="1026" name="Object 12598"/>
          <p:cNvGraphicFramePr>
            <a:graphicFrameLocks noChangeAspect="1"/>
          </p:cNvGraphicFramePr>
          <p:nvPr/>
        </p:nvGraphicFramePr>
        <p:xfrm>
          <a:off x="23926800" y="17868900"/>
          <a:ext cx="3200400" cy="3200400"/>
        </p:xfrm>
        <a:graphic>
          <a:graphicData uri="http://schemas.openxmlformats.org/presentationml/2006/ole">
            <p:oleObj spid="_x0000_s1026" name="Drawing" r:id="rId3" imgW="3200400" imgH="2743200" progId="WPDraw30.Drawing">
              <p:embed/>
            </p:oleObj>
          </a:graphicData>
        </a:graphic>
      </p:graphicFrame>
      <p:sp>
        <p:nvSpPr>
          <p:cNvPr id="1036" name="Text Box 13417"/>
          <p:cNvSpPr txBox="1">
            <a:spLocks noChangeArrowheads="1"/>
          </p:cNvSpPr>
          <p:nvPr/>
        </p:nvSpPr>
        <p:spPr bwMode="auto">
          <a:xfrm>
            <a:off x="15392400" y="2391410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sp>
        <p:nvSpPr>
          <p:cNvPr id="1037" name="Text Box 13881"/>
          <p:cNvSpPr txBox="1">
            <a:spLocks noChangeArrowheads="1"/>
          </p:cNvSpPr>
          <p:nvPr/>
        </p:nvSpPr>
        <p:spPr bwMode="auto">
          <a:xfrm>
            <a:off x="14325600" y="18757900"/>
            <a:ext cx="1127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graphicFrame>
        <p:nvGraphicFramePr>
          <p:cNvPr id="66407" name="Group 19303"/>
          <p:cNvGraphicFramePr>
            <a:graphicFrameLocks noGrp="1"/>
          </p:cNvGraphicFramePr>
          <p:nvPr/>
        </p:nvGraphicFramePr>
        <p:xfrm>
          <a:off x="12496800" y="15024100"/>
          <a:ext cx="12573000" cy="5067301"/>
        </p:xfrm>
        <a:graphic>
          <a:graphicData uri="http://schemas.openxmlformats.org/drawingml/2006/table">
            <a:tbl>
              <a:tblPr/>
              <a:tblGrid>
                <a:gridCol w="2095500"/>
                <a:gridCol w="2093913"/>
                <a:gridCol w="2097087"/>
                <a:gridCol w="2081213"/>
                <a:gridCol w="2159000"/>
                <a:gridCol w="2046287"/>
              </a:tblGrid>
              <a:tr h="8593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3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82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367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933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137160" marT="32004" marB="32004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8069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0" marR="457200" marT="32004" marB="3200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" name="Text Box 16190"/>
          <p:cNvSpPr txBox="1">
            <a:spLocks noChangeArrowheads="1"/>
          </p:cNvSpPr>
          <p:nvPr/>
        </p:nvSpPr>
        <p:spPr bwMode="auto">
          <a:xfrm>
            <a:off x="17526000" y="9296400"/>
            <a:ext cx="13944600" cy="978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VAGRounded BT" pitchFamily="34" charset="0"/>
            </a:endParaRPr>
          </a:p>
        </p:txBody>
      </p:sp>
      <p:sp>
        <p:nvSpPr>
          <p:cNvPr id="1076" name="Line 16773"/>
          <p:cNvSpPr>
            <a:spLocks noChangeShapeType="1"/>
          </p:cNvSpPr>
          <p:nvPr/>
        </p:nvSpPr>
        <p:spPr bwMode="auto">
          <a:xfrm>
            <a:off x="14782800" y="15290800"/>
            <a:ext cx="0" cy="4711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77" name="Line 16774"/>
          <p:cNvSpPr>
            <a:spLocks noChangeShapeType="1"/>
          </p:cNvSpPr>
          <p:nvPr/>
        </p:nvSpPr>
        <p:spPr bwMode="auto">
          <a:xfrm flipH="1">
            <a:off x="13335000" y="15557500"/>
            <a:ext cx="12344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78" name="Line 16776"/>
          <p:cNvSpPr>
            <a:spLocks noChangeShapeType="1"/>
          </p:cNvSpPr>
          <p:nvPr/>
        </p:nvSpPr>
        <p:spPr bwMode="auto">
          <a:xfrm flipV="1">
            <a:off x="13411200" y="25514300"/>
            <a:ext cx="67818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79" name="Text Box 18155"/>
          <p:cNvSpPr txBox="1">
            <a:spLocks noChangeArrowheads="1"/>
          </p:cNvSpPr>
          <p:nvPr/>
        </p:nvSpPr>
        <p:spPr bwMode="auto">
          <a:xfrm>
            <a:off x="914400" y="20497800"/>
            <a:ext cx="15544800" cy="1219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400" u="sng" dirty="0" smtClean="0">
                <a:solidFill>
                  <a:srgbClr val="08327C"/>
                </a:solidFill>
                <a:latin typeface="VAGRounded BT" pitchFamily="34" charset="0"/>
              </a:rPr>
              <a:t>OBJECTIVE</a:t>
            </a:r>
            <a:r>
              <a:rPr lang="en-US" sz="4400" dirty="0" smtClean="0">
                <a:latin typeface="VAGRounded BT" pitchFamily="34" charset="0"/>
              </a:rPr>
              <a:t> </a:t>
            </a:r>
            <a:endParaRPr lang="en-US" sz="4400" dirty="0">
              <a:latin typeface="VAGRounded BT" pitchFamily="34" charset="0"/>
            </a:endParaRP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buFont typeface="Monotype Sorts" pitchFamily="2" charset="2"/>
              <a:buChar char="l"/>
            </a:pPr>
            <a:endParaRPr lang="en-US" sz="4400" dirty="0">
              <a:latin typeface="VAGRounded BT" pitchFamily="34" charset="0"/>
            </a:endParaRPr>
          </a:p>
        </p:txBody>
      </p:sp>
      <p:sp>
        <p:nvSpPr>
          <p:cNvPr id="1080" name="Line 18183"/>
          <p:cNvSpPr>
            <a:spLocks noChangeShapeType="1"/>
          </p:cNvSpPr>
          <p:nvPr/>
        </p:nvSpPr>
        <p:spPr bwMode="auto">
          <a:xfrm>
            <a:off x="39243000" y="18313400"/>
            <a:ext cx="1150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1" name="Line 19297"/>
          <p:cNvSpPr>
            <a:spLocks noChangeShapeType="1"/>
          </p:cNvSpPr>
          <p:nvPr/>
        </p:nvSpPr>
        <p:spPr bwMode="auto">
          <a:xfrm flipV="1">
            <a:off x="38633400" y="22402800"/>
            <a:ext cx="11658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66406" name="Text Box 19302"/>
          <p:cNvSpPr txBox="1">
            <a:spLocks noChangeArrowheads="1"/>
          </p:cNvSpPr>
          <p:nvPr/>
        </p:nvSpPr>
        <p:spPr bwMode="auto">
          <a:xfrm>
            <a:off x="914400" y="26212800"/>
            <a:ext cx="15544800" cy="5867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lIns="228600" tIns="228600" rIns="228600" bIns="228600"/>
          <a:lstStyle/>
          <a:p>
            <a:pPr algn="ctr">
              <a:lnSpc>
                <a:spcPct val="75000"/>
              </a:lnSpc>
              <a:defRPr/>
            </a:pP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 METHODS</a:t>
            </a:r>
          </a:p>
          <a:p>
            <a:pPr algn="ctr">
              <a:lnSpc>
                <a:spcPct val="75000"/>
              </a:lnSpc>
              <a:defRPr/>
            </a:pPr>
            <a:endParaRPr lang="en-US" sz="3200" dirty="0">
              <a:latin typeface="VAGRounded BT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517525" algn="l"/>
              </a:tabLst>
              <a:defRPr/>
            </a:pPr>
            <a:r>
              <a:rPr lang="en-US" dirty="0" smtClean="0">
                <a:latin typeface="VAGRounded BT" pitchFamily="34" charset="0"/>
                <a:cs typeface="+mn-cs"/>
              </a:rPr>
              <a:t>Choose a maximum weight </a:t>
            </a:r>
            <a:r>
              <a:rPr lang="en-US" dirty="0" err="1" smtClean="0">
                <a:latin typeface="VAGRounded BT" pitchFamily="34" charset="0"/>
                <a:cs typeface="+mn-cs"/>
              </a:rPr>
              <a:t>w</a:t>
            </a:r>
            <a:r>
              <a:rPr lang="en-US" baseline="-25000" dirty="0" err="1" smtClean="0">
                <a:latin typeface="VAGRounded BT" pitchFamily="34" charset="0"/>
                <a:cs typeface="+mn-cs"/>
              </a:rPr>
              <a:t>max</a:t>
            </a:r>
            <a:r>
              <a:rPr lang="en-US" dirty="0" smtClean="0">
                <a:latin typeface="VAGRounded BT" pitchFamily="34" charset="0"/>
                <a:cs typeface="+mn-cs"/>
              </a:rPr>
              <a:t> such that adjusted w</a:t>
            </a:r>
            <a:r>
              <a:rPr lang="en-US" baseline="-25000" dirty="0" smtClean="0">
                <a:latin typeface="VAGRounded BT" pitchFamily="34" charset="0"/>
                <a:cs typeface="+mn-cs"/>
              </a:rPr>
              <a:t>1</a:t>
            </a:r>
            <a:r>
              <a:rPr lang="en-US" dirty="0" smtClean="0">
                <a:latin typeface="VAGRounded BT" pitchFamily="34" charset="0"/>
                <a:cs typeface="+mn-cs"/>
              </a:rPr>
              <a:t> = min (w</a:t>
            </a:r>
            <a:r>
              <a:rPr lang="en-US" baseline="-25000" dirty="0" smtClean="0">
                <a:latin typeface="VAGRounded BT" pitchFamily="34" charset="0"/>
                <a:cs typeface="+mn-cs"/>
              </a:rPr>
              <a:t>1</a:t>
            </a:r>
            <a:r>
              <a:rPr lang="en-US" dirty="0" smtClean="0">
                <a:latin typeface="VAGRounded BT" pitchFamily="34" charset="0"/>
                <a:cs typeface="+mn-cs"/>
              </a:rPr>
              <a:t>, </a:t>
            </a:r>
            <a:r>
              <a:rPr lang="en-US" dirty="0" err="1" smtClean="0">
                <a:latin typeface="VAGRounded BT" pitchFamily="34" charset="0"/>
                <a:cs typeface="+mn-cs"/>
              </a:rPr>
              <a:t>w</a:t>
            </a:r>
            <a:r>
              <a:rPr lang="en-US" baseline="-25000" dirty="0" err="1" smtClean="0">
                <a:latin typeface="VAGRounded BT" pitchFamily="34" charset="0"/>
                <a:cs typeface="+mn-cs"/>
              </a:rPr>
              <a:t>max</a:t>
            </a:r>
            <a:r>
              <a:rPr lang="en-US" dirty="0" smtClean="0">
                <a:latin typeface="VAGRounded BT" pitchFamily="34" charset="0"/>
                <a:cs typeface="+mn-cs"/>
              </a:rPr>
              <a:t>)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517525" algn="l"/>
              </a:tabLst>
              <a:defRPr/>
            </a:pPr>
            <a:r>
              <a:rPr lang="en-US" dirty="0" smtClean="0">
                <a:latin typeface="VAGRounded BT" pitchFamily="34" charset="0"/>
                <a:cs typeface="+mn-cs"/>
              </a:rPr>
              <a:t>The difference w</a:t>
            </a:r>
            <a:r>
              <a:rPr lang="en-US" baseline="-25000" dirty="0" smtClean="0">
                <a:latin typeface="VAGRounded BT" pitchFamily="34" charset="0"/>
                <a:cs typeface="+mn-cs"/>
              </a:rPr>
              <a:t>1</a:t>
            </a:r>
            <a:r>
              <a:rPr lang="en-US" dirty="0" smtClean="0">
                <a:latin typeface="VAGRounded BT" pitchFamily="34" charset="0"/>
                <a:cs typeface="+mn-cs"/>
              </a:rPr>
              <a:t> – adjusted w</a:t>
            </a:r>
            <a:r>
              <a:rPr lang="en-US" baseline="-25000" dirty="0" smtClean="0">
                <a:latin typeface="VAGRounded BT" pitchFamily="34" charset="0"/>
                <a:cs typeface="+mn-cs"/>
              </a:rPr>
              <a:t>1</a:t>
            </a:r>
            <a:r>
              <a:rPr lang="en-US" dirty="0" smtClean="0">
                <a:latin typeface="VAGRounded BT" pitchFamily="34" charset="0"/>
                <a:cs typeface="+mn-cs"/>
              </a:rPr>
              <a:t> is added to w</a:t>
            </a:r>
            <a:r>
              <a:rPr lang="en-US" baseline="-25000" dirty="0" smtClean="0">
                <a:latin typeface="VAGRounded BT" pitchFamily="34" charset="0"/>
                <a:cs typeface="+mn-cs"/>
              </a:rPr>
              <a:t>3</a:t>
            </a:r>
            <a:r>
              <a:rPr lang="en-US" dirty="0" smtClean="0">
                <a:latin typeface="VAGRounded BT" pitchFamily="34" charset="0"/>
                <a:cs typeface="+mn-cs"/>
              </a:rPr>
              <a:t> so that the sum of weights = 1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517525" algn="l"/>
              </a:tabLst>
              <a:defRPr/>
            </a:pPr>
            <a:r>
              <a:rPr lang="en-US" dirty="0" smtClean="0">
                <a:latin typeface="VAGRounded BT" pitchFamily="34" charset="0"/>
              </a:rPr>
              <a:t>The difference w</a:t>
            </a:r>
            <a:r>
              <a:rPr lang="en-US" baseline="-25000" dirty="0" smtClean="0">
                <a:latin typeface="VAGRounded BT" pitchFamily="34" charset="0"/>
              </a:rPr>
              <a:t>1</a:t>
            </a:r>
            <a:r>
              <a:rPr lang="en-US" dirty="0" smtClean="0">
                <a:latin typeface="VAGRounded BT" pitchFamily="34" charset="0"/>
              </a:rPr>
              <a:t> – adjusted w</a:t>
            </a:r>
            <a:r>
              <a:rPr lang="en-US" baseline="-25000" dirty="0" smtClean="0">
                <a:latin typeface="VAGRounded BT" pitchFamily="34" charset="0"/>
              </a:rPr>
              <a:t>1</a:t>
            </a:r>
            <a:r>
              <a:rPr lang="en-US" dirty="0" smtClean="0">
                <a:latin typeface="VAGRounded BT" pitchFamily="34" charset="0"/>
              </a:rPr>
              <a:t> is added to </a:t>
            </a:r>
            <a:r>
              <a:rPr lang="en-US" dirty="0" smtClean="0">
                <a:latin typeface="VAGRounded BT" pitchFamily="34" charset="0"/>
              </a:rPr>
              <a:t>w</a:t>
            </a:r>
            <a:r>
              <a:rPr lang="en-US" baseline="-25000" dirty="0" smtClean="0">
                <a:latin typeface="VAGRounded BT" pitchFamily="34" charset="0"/>
              </a:rPr>
              <a:t>2</a:t>
            </a:r>
            <a:r>
              <a:rPr lang="en-US" dirty="0" smtClean="0">
                <a:latin typeface="VAGRounded BT" pitchFamily="34" charset="0"/>
              </a:rPr>
              <a:t> instead if adjusted w</a:t>
            </a:r>
            <a:r>
              <a:rPr lang="en-US" baseline="-25000" dirty="0" smtClean="0">
                <a:latin typeface="VAGRounded BT" pitchFamily="34" charset="0"/>
              </a:rPr>
              <a:t>3</a:t>
            </a:r>
            <a:r>
              <a:rPr lang="en-US" dirty="0" smtClean="0">
                <a:latin typeface="VAGRounded BT" pitchFamily="34" charset="0"/>
              </a:rPr>
              <a:t> would be positive</a:t>
            </a:r>
            <a:endParaRPr lang="en-US" dirty="0" smtClean="0">
              <a:latin typeface="VAGRounded BT" pitchFamily="34" charset="0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tabLst>
                <a:tab pos="517525" algn="l"/>
              </a:tabLst>
              <a:defRPr/>
            </a:pPr>
            <a:endParaRPr lang="en-US" dirty="0">
              <a:latin typeface="VAGRounded BT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en-US" dirty="0">
                <a:latin typeface="VAGRounded BT" pitchFamily="34" charset="0"/>
                <a:cs typeface="+mn-cs"/>
              </a:rPr>
              <a:t>	</a:t>
            </a: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defRPr/>
            </a:pPr>
            <a:endParaRPr lang="en-US" dirty="0">
              <a:latin typeface="VAGRounded BT" pitchFamily="34" charset="0"/>
              <a:cs typeface="+mn-cs"/>
            </a:endParaRPr>
          </a:p>
          <a:p>
            <a:pPr marL="457200" indent="-457200">
              <a:spcBef>
                <a:spcPct val="50000"/>
              </a:spcBef>
              <a:buClr>
                <a:schemeClr val="accent1">
                  <a:lumMod val="50000"/>
                </a:schemeClr>
              </a:buClr>
              <a:buSzPct val="100000"/>
              <a:buFont typeface="Wingdings 2" pitchFamily="18" charset="2"/>
              <a:buChar char="»"/>
              <a:defRPr/>
            </a:pPr>
            <a:endParaRPr lang="en-US" dirty="0">
              <a:latin typeface="VAGRounded BT" pitchFamily="34" charset="0"/>
              <a:cs typeface="+mn-cs"/>
            </a:endParaRPr>
          </a:p>
        </p:txBody>
      </p:sp>
      <p:sp>
        <p:nvSpPr>
          <p:cNvPr id="1084" name="Text Box 20311"/>
          <p:cNvSpPr txBox="1">
            <a:spLocks noChangeArrowheads="1"/>
          </p:cNvSpPr>
          <p:nvPr/>
        </p:nvSpPr>
        <p:spPr bwMode="auto">
          <a:xfrm>
            <a:off x="17830800" y="6400800"/>
            <a:ext cx="15544800" cy="15462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</a:rPr>
              <a:t>METHODS</a:t>
            </a:r>
            <a:r>
              <a:rPr lang="en-US" sz="4500" i="1" u="sng" dirty="0" smtClean="0">
                <a:solidFill>
                  <a:srgbClr val="08327C"/>
                </a:solidFill>
                <a:latin typeface="VAGRounded BT" pitchFamily="34" charset="0"/>
              </a:rPr>
              <a:t> (cont.</a:t>
            </a: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</a:rPr>
              <a:t>)</a:t>
            </a:r>
            <a:endParaRPr lang="en-US" sz="4500" i="1" u="sng" dirty="0">
              <a:solidFill>
                <a:srgbClr val="08327C"/>
              </a:solidFill>
              <a:latin typeface="VAGRounded BT" pitchFamily="34" charset="0"/>
            </a:endParaRPr>
          </a:p>
        </p:txBody>
      </p:sp>
      <p:sp>
        <p:nvSpPr>
          <p:cNvPr id="1086" name="Line 20318"/>
          <p:cNvSpPr>
            <a:spLocks noChangeShapeType="1"/>
          </p:cNvSpPr>
          <p:nvPr/>
        </p:nvSpPr>
        <p:spPr bwMode="auto">
          <a:xfrm flipH="1" flipV="1">
            <a:off x="26289000" y="20269200"/>
            <a:ext cx="6096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7" name="Line 20320"/>
          <p:cNvSpPr>
            <a:spLocks noChangeShapeType="1"/>
          </p:cNvSpPr>
          <p:nvPr/>
        </p:nvSpPr>
        <p:spPr bwMode="auto">
          <a:xfrm flipV="1">
            <a:off x="27660600" y="8623300"/>
            <a:ext cx="5562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8" name="Line 20321"/>
          <p:cNvSpPr>
            <a:spLocks noChangeShapeType="1"/>
          </p:cNvSpPr>
          <p:nvPr/>
        </p:nvSpPr>
        <p:spPr bwMode="auto">
          <a:xfrm flipV="1">
            <a:off x="27889200" y="16624300"/>
            <a:ext cx="6705600" cy="889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89" name="Line 20323"/>
          <p:cNvSpPr>
            <a:spLocks noChangeShapeType="1"/>
          </p:cNvSpPr>
          <p:nvPr/>
        </p:nvSpPr>
        <p:spPr bwMode="auto">
          <a:xfrm>
            <a:off x="25908000" y="16713200"/>
            <a:ext cx="38100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endParaRPr lang="en-US"/>
          </a:p>
        </p:txBody>
      </p:sp>
      <p:sp>
        <p:nvSpPr>
          <p:cNvPr id="1094" name="Text Box 20347"/>
          <p:cNvSpPr txBox="1">
            <a:spLocks noChangeArrowheads="1"/>
          </p:cNvSpPr>
          <p:nvPr/>
        </p:nvSpPr>
        <p:spPr bwMode="auto">
          <a:xfrm>
            <a:off x="17907000" y="25603200"/>
            <a:ext cx="15544800" cy="117348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r>
              <a:rPr lang="en-US" sz="3400" dirty="0" smtClean="0">
                <a:latin typeface="VAGRounded BT" pitchFamily="34" charset="0"/>
              </a:rPr>
              <a:t>Regression  and change in reliability of predicting future genomic (August 2011) on past (August 2008) by DGV weight for </a:t>
            </a:r>
            <a:r>
              <a:rPr lang="en-US" sz="3400" dirty="0" smtClean="0">
                <a:solidFill>
                  <a:srgbClr val="08327C"/>
                </a:solidFill>
                <a:latin typeface="VAGRounded BT" pitchFamily="34" charset="0"/>
              </a:rPr>
              <a:t>Holsteins</a:t>
            </a:r>
            <a:endParaRPr lang="en-US" sz="3400" dirty="0">
              <a:solidFill>
                <a:srgbClr val="08327C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spcBef>
                <a:spcPts val="3000"/>
              </a:spcBef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sz="3400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</p:txBody>
      </p:sp>
      <p:pic>
        <p:nvPicPr>
          <p:cNvPr id="1270" name="Picture 53" descr="usdaars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348400" y="685800"/>
            <a:ext cx="577320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1" name="Text Box 20386"/>
          <p:cNvSpPr txBox="1">
            <a:spLocks noChangeArrowheads="1"/>
          </p:cNvSpPr>
          <p:nvPr/>
        </p:nvSpPr>
        <p:spPr bwMode="auto">
          <a:xfrm>
            <a:off x="44805600" y="4267200"/>
            <a:ext cx="2438400" cy="1138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28600" tIns="228600" rIns="228600" bIns="228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VAGRounded BT" pitchFamily="34" charset="0"/>
              </a:rPr>
              <a:t>2012</a:t>
            </a:r>
          </a:p>
        </p:txBody>
      </p:sp>
      <p:sp>
        <p:nvSpPr>
          <p:cNvPr id="37" name="Text Box 19304"/>
          <p:cNvSpPr txBox="1">
            <a:spLocks noChangeArrowheads="1"/>
          </p:cNvSpPr>
          <p:nvPr/>
        </p:nvSpPr>
        <p:spPr bwMode="auto">
          <a:xfrm>
            <a:off x="17830800" y="7927848"/>
            <a:ext cx="15544800" cy="7315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tIns="274320"/>
          <a:lstStyle/>
          <a:p>
            <a:pPr marL="514350" indent="-457200" algn="ctr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u="sng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SELECTION INDEX EXAMPLES</a:t>
            </a:r>
          </a:p>
          <a:p>
            <a:pPr marL="514350" indent="-457200" algn="ctr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endParaRPr lang="en-US" u="sng" dirty="0" smtClean="0">
              <a:solidFill>
                <a:srgbClr val="08327C"/>
              </a:solidFill>
              <a:latin typeface="VAGRounded BT" pitchFamily="34" charset="0"/>
              <a:cs typeface="+mn-cs"/>
            </a:endParaRPr>
          </a:p>
          <a:p>
            <a:pPr marL="514350" indent="-457200" algn="ctr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u="sng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(before change)</a:t>
            </a:r>
            <a:endParaRPr lang="en-US" u="sng" dirty="0" smtClean="0">
              <a:solidFill>
                <a:srgbClr val="08327C"/>
              </a:solidFill>
              <a:latin typeface="VAGRounded BT" pitchFamily="34" charset="0"/>
              <a:cs typeface="+mn-cs"/>
            </a:endParaRPr>
          </a:p>
          <a:p>
            <a:pPr marL="971550" lvl="1" indent="-457200">
              <a:spcBef>
                <a:spcPct val="50000"/>
              </a:spcBef>
              <a:buClr>
                <a:srgbClr val="00228E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VAGRounded BT" pitchFamily="34" charset="0"/>
                <a:cs typeface="+mn-cs"/>
              </a:rPr>
              <a:t>Dam not genotyped, low genomic reliability</a:t>
            </a: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sz="4400" dirty="0" smtClean="0">
                <a:latin typeface="VAGRounded BT" pitchFamily="34" charset="0"/>
                <a:cs typeface="+mn-cs"/>
              </a:rPr>
              <a:t>	</a:t>
            </a:r>
            <a:r>
              <a:rPr lang="en-US" sz="4400" dirty="0" smtClean="0">
                <a:latin typeface="VAGRounded BT" pitchFamily="34" charset="0"/>
                <a:cs typeface="+mn-cs"/>
              </a:rPr>
              <a:t>		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GPTA = 0.99 (</a:t>
            </a:r>
            <a:r>
              <a:rPr lang="en-US" sz="3200" dirty="0" err="1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DGV+poly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) + 0.41 PTA - 0.40 SPTA</a:t>
            </a:r>
          </a:p>
          <a:p>
            <a:pPr marL="971550" lvl="1" indent="-457200">
              <a:spcBef>
                <a:spcPct val="50000"/>
              </a:spcBef>
              <a:buClr>
                <a:srgbClr val="00228E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VAGRounded BT" pitchFamily="34" charset="0"/>
                <a:cs typeface="+mn-cs"/>
              </a:rPr>
              <a:t>Dam not genotyped, high genomic reliability</a:t>
            </a: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sz="3200" dirty="0" smtClean="0">
                <a:solidFill>
                  <a:srgbClr val="000000"/>
                </a:solidFill>
                <a:latin typeface="VAGRounded BT" pitchFamily="34" charset="0"/>
              </a:rPr>
              <a:t>			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GPTA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=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0.99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(</a:t>
            </a:r>
            <a:r>
              <a:rPr lang="en-US" sz="3200" dirty="0" err="1" smtClean="0">
                <a:solidFill>
                  <a:srgbClr val="08327C"/>
                </a:solidFill>
                <a:latin typeface="VAGRounded BT" pitchFamily="34" charset="0"/>
              </a:rPr>
              <a:t>DGV+poly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) +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0.11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PTA -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0.10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SPTA</a:t>
            </a:r>
            <a:endParaRPr lang="en-US" sz="4400" dirty="0" smtClean="0">
              <a:solidFill>
                <a:srgbClr val="08327C"/>
              </a:solidFill>
              <a:latin typeface="VAGRounded BT" pitchFamily="34" charset="0"/>
              <a:cs typeface="+mn-cs"/>
            </a:endParaRPr>
          </a:p>
          <a:p>
            <a:pPr marL="971550" lvl="1" indent="-457200">
              <a:spcBef>
                <a:spcPct val="50000"/>
              </a:spcBef>
              <a:buClr>
                <a:srgbClr val="00228E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VAGRounded BT" pitchFamily="34" charset="0"/>
                <a:cs typeface="+mn-cs"/>
              </a:rPr>
              <a:t>Dam is genotyped</a:t>
            </a: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sz="3200" dirty="0" smtClean="0">
                <a:solidFill>
                  <a:srgbClr val="000000"/>
                </a:solidFill>
                <a:latin typeface="VAGRounded BT" pitchFamily="34" charset="0"/>
              </a:rPr>
              <a:t>			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GPTA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=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1.00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(</a:t>
            </a:r>
            <a:r>
              <a:rPr lang="en-US" sz="3200" dirty="0" err="1" smtClean="0">
                <a:solidFill>
                  <a:srgbClr val="08327C"/>
                </a:solidFill>
                <a:latin typeface="VAGRounded BT" pitchFamily="34" charset="0"/>
              </a:rPr>
              <a:t>DGV+poly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) +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0.00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PTA -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0.00 SPTA</a:t>
            </a:r>
            <a:endParaRPr lang="en-US" sz="4400" dirty="0">
              <a:solidFill>
                <a:srgbClr val="08327C"/>
              </a:solidFill>
              <a:latin typeface="VAGRounded BT" pitchFamily="34" charset="0"/>
              <a:cs typeface="+mn-cs"/>
            </a:endParaRPr>
          </a:p>
        </p:txBody>
      </p:sp>
      <p:sp>
        <p:nvSpPr>
          <p:cNvPr id="38" name="Text Box 19304"/>
          <p:cNvSpPr txBox="1">
            <a:spLocks noChangeArrowheads="1"/>
          </p:cNvSpPr>
          <p:nvPr/>
        </p:nvSpPr>
        <p:spPr bwMode="auto">
          <a:xfrm>
            <a:off x="17830800" y="15160752"/>
            <a:ext cx="15544800" cy="7315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tIns="274320"/>
          <a:lstStyle/>
          <a:p>
            <a:pPr marL="514350" indent="-457200" algn="ctr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endParaRPr lang="en-US" u="sng" dirty="0" smtClean="0">
              <a:solidFill>
                <a:srgbClr val="08327C"/>
              </a:solidFill>
              <a:latin typeface="VAGRounded BT" pitchFamily="34" charset="0"/>
              <a:cs typeface="+mn-cs"/>
            </a:endParaRPr>
          </a:p>
          <a:p>
            <a:pPr marL="514350" indent="-457200" algn="ctr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u="sng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(after weights shifted from DGV to SPTA)</a:t>
            </a:r>
          </a:p>
          <a:p>
            <a:pPr marL="971550" lvl="1" indent="-457200">
              <a:spcBef>
                <a:spcPct val="50000"/>
              </a:spcBef>
              <a:buClr>
                <a:srgbClr val="00228E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VAGRounded BT" pitchFamily="34" charset="0"/>
                <a:cs typeface="+mn-cs"/>
              </a:rPr>
              <a:t>Dam not genotyped, low genomic reliability</a:t>
            </a: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sz="4400" dirty="0" smtClean="0">
                <a:latin typeface="VAGRounded BT" pitchFamily="34" charset="0"/>
                <a:cs typeface="+mn-cs"/>
              </a:rPr>
              <a:t>	</a:t>
            </a:r>
            <a:r>
              <a:rPr lang="en-US" sz="4400" dirty="0" smtClean="0">
                <a:latin typeface="VAGRounded BT" pitchFamily="34" charset="0"/>
                <a:cs typeface="+mn-cs"/>
              </a:rPr>
              <a:t>		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GPTA = 0.90 (</a:t>
            </a:r>
            <a:r>
              <a:rPr lang="en-US" sz="3200" dirty="0" err="1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DGV+poly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  <a:cs typeface="+mn-cs"/>
              </a:rPr>
              <a:t>) + 0.41 PTA - 0.31 SPTA</a:t>
            </a:r>
          </a:p>
          <a:p>
            <a:pPr marL="971550" lvl="1" indent="-457200">
              <a:spcBef>
                <a:spcPct val="50000"/>
              </a:spcBef>
              <a:buClr>
                <a:srgbClr val="00228E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VAGRounded BT" pitchFamily="34" charset="0"/>
                <a:cs typeface="+mn-cs"/>
              </a:rPr>
              <a:t>Dam not genotyped, high genomic reliability</a:t>
            </a: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sz="3200" dirty="0" smtClean="0">
                <a:solidFill>
                  <a:srgbClr val="000000"/>
                </a:solidFill>
                <a:latin typeface="VAGRounded BT" pitchFamily="34" charset="0"/>
              </a:rPr>
              <a:t>			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GPTA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=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0.90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(</a:t>
            </a:r>
            <a:r>
              <a:rPr lang="en-US" sz="3200" dirty="0" err="1" smtClean="0">
                <a:solidFill>
                  <a:srgbClr val="08327C"/>
                </a:solidFill>
                <a:latin typeface="VAGRounded BT" pitchFamily="34" charset="0"/>
              </a:rPr>
              <a:t>DGV+poly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) +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0.11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PTA -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0.01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SPTA</a:t>
            </a:r>
            <a:endParaRPr lang="en-US" sz="4400" dirty="0" smtClean="0">
              <a:solidFill>
                <a:srgbClr val="08327C"/>
              </a:solidFill>
              <a:latin typeface="VAGRounded BT" pitchFamily="34" charset="0"/>
              <a:cs typeface="+mn-cs"/>
            </a:endParaRPr>
          </a:p>
          <a:p>
            <a:pPr marL="971550" lvl="1" indent="-457200">
              <a:spcBef>
                <a:spcPct val="50000"/>
              </a:spcBef>
              <a:buClr>
                <a:srgbClr val="00228E"/>
              </a:buClr>
              <a:buSzPct val="70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VAGRounded BT" pitchFamily="34" charset="0"/>
                <a:cs typeface="+mn-cs"/>
              </a:rPr>
              <a:t>Dam is genotyped</a:t>
            </a:r>
          </a:p>
          <a:p>
            <a:pPr marL="514350" indent="-457200">
              <a:spcBef>
                <a:spcPct val="50000"/>
              </a:spcBef>
              <a:buClr>
                <a:srgbClr val="00228E"/>
              </a:buClr>
              <a:buSzPct val="70000"/>
              <a:defRPr/>
            </a:pPr>
            <a:r>
              <a:rPr lang="en-US" sz="3200" dirty="0" smtClean="0">
                <a:solidFill>
                  <a:srgbClr val="000000"/>
                </a:solidFill>
                <a:latin typeface="VAGRounded BT" pitchFamily="34" charset="0"/>
              </a:rPr>
              <a:t>			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GPTA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=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0.90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(</a:t>
            </a:r>
            <a:r>
              <a:rPr lang="en-US" sz="3200" dirty="0" err="1" smtClean="0">
                <a:solidFill>
                  <a:srgbClr val="08327C"/>
                </a:solidFill>
                <a:latin typeface="VAGRounded BT" pitchFamily="34" charset="0"/>
              </a:rPr>
              <a:t>DGV+poly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) +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0.10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PTA - </a:t>
            </a:r>
            <a:r>
              <a:rPr lang="en-US" sz="3200" dirty="0" smtClean="0">
                <a:solidFill>
                  <a:srgbClr val="08327C"/>
                </a:solidFill>
                <a:latin typeface="VAGRounded BT" pitchFamily="34" charset="0"/>
              </a:rPr>
              <a:t>0.00 SPTA</a:t>
            </a:r>
            <a:endParaRPr lang="en-US" sz="4400" dirty="0">
              <a:solidFill>
                <a:srgbClr val="08327C"/>
              </a:solidFill>
              <a:latin typeface="VAGRounded BT" pitchFamily="34" charset="0"/>
              <a:cs typeface="+mn-cs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8059400" y="27584400"/>
          <a:ext cx="15200236" cy="9585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55585"/>
                <a:gridCol w="2194560"/>
                <a:gridCol w="1211743"/>
                <a:gridCol w="1211743"/>
                <a:gridCol w="1211743"/>
                <a:gridCol w="279633"/>
                <a:gridCol w="1211743"/>
                <a:gridCol w="1211743"/>
                <a:gridCol w="1211743"/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 Trait</a:t>
                      </a:r>
                      <a:endParaRPr lang="en-US" sz="30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B w="38100" cmpd="sng">
                      <a:noFill/>
                    </a:lnB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VAGRounded BT" pitchFamily="34" charset="0"/>
                        </a:rPr>
                        <a:t>Weight on Direct Genomic Value </a:t>
                      </a:r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VAGRounded BT" pitchFamily="34" charset="0"/>
                        </a:rPr>
                        <a:t>Expected Regression</a:t>
                      </a:r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b" anchorCtr="1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VAGRounded BT" pitchFamily="34" charset="0"/>
                        </a:rPr>
                        <a:t>Regression</a:t>
                      </a:r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VAGRounded BT" pitchFamily="34" charset="0"/>
                        </a:rPr>
                        <a:t>Reliability change</a:t>
                      </a:r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3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1.0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0.9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0.8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1.0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0.9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0.8</a:t>
                      </a:r>
                      <a:endParaRPr lang="en-US" sz="36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Milk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0.93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0.91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0.94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0.98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Fat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0.88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Protein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0.88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Daughter Pregnancy Rate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0.87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Somatic Cell Score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0.83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Productive Life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0.83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Sire Calving Ease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0.88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Daughter Calving Ease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0.81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Sire Stillbirth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Daughter Stillbirth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Overall conformation score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0.78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Udder depth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0.86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" name="Text Box 20347"/>
          <p:cNvSpPr txBox="1">
            <a:spLocks noChangeArrowheads="1"/>
          </p:cNvSpPr>
          <p:nvPr/>
        </p:nvSpPr>
        <p:spPr bwMode="auto">
          <a:xfrm>
            <a:off x="34747200" y="7315200"/>
            <a:ext cx="15544800" cy="8610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tIns="0"/>
          <a:lstStyle/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r>
              <a:rPr lang="en-US" sz="3400" dirty="0" smtClean="0">
                <a:latin typeface="VAGRounded BT" pitchFamily="34" charset="0"/>
              </a:rPr>
              <a:t>Regression and change in reliability of predicting future genomic (August 2011) on past (August 2008) by DGV weight for</a:t>
            </a:r>
            <a:r>
              <a:rPr lang="en-US" sz="3400" dirty="0" smtClean="0">
                <a:solidFill>
                  <a:srgbClr val="003399"/>
                </a:solidFill>
                <a:latin typeface="VAGRounded BT" pitchFamily="34" charset="0"/>
              </a:rPr>
              <a:t> Jerseys</a:t>
            </a:r>
            <a:endParaRPr lang="en-US" dirty="0">
              <a:solidFill>
                <a:srgbClr val="003399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spcBef>
                <a:spcPts val="3000"/>
              </a:spcBef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sz="3400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34823400" y="9174480"/>
          <a:ext cx="15350940" cy="667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34000"/>
                <a:gridCol w="2194560"/>
                <a:gridCol w="1240980"/>
                <a:gridCol w="1240980"/>
                <a:gridCol w="1240980"/>
                <a:gridCol w="376500"/>
                <a:gridCol w="1240980"/>
                <a:gridCol w="1240980"/>
                <a:gridCol w="1240980"/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Trait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VAGRounded BT" pitchFamily="34" charset="0"/>
                        </a:rPr>
                        <a:t>Weight on Direct Genomic Value 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VAGRounded BT" pitchFamily="34" charset="0"/>
                        </a:rPr>
                        <a:t>Expected regression</a:t>
                      </a:r>
                      <a:endParaRPr lang="en-US" sz="3200" dirty="0">
                        <a:solidFill>
                          <a:schemeClr val="tx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VAGRounded BT" pitchFamily="34" charset="0"/>
                        </a:rPr>
                        <a:t>Regression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VAGRounded BT" pitchFamily="34" charset="0"/>
                        </a:rPr>
                        <a:t>Reliability change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1.0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0.9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0.8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1.0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0.9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0.8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Milk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Fat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Protein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Daughter Pregnancy Rate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Somatic Cell Score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Productive Life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Overall conformation score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Udder depth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Text Box 20347"/>
          <p:cNvSpPr txBox="1">
            <a:spLocks noChangeArrowheads="1"/>
          </p:cNvSpPr>
          <p:nvPr/>
        </p:nvSpPr>
        <p:spPr bwMode="auto">
          <a:xfrm>
            <a:off x="34747200" y="16383000"/>
            <a:ext cx="15544800" cy="987552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tIns="0"/>
          <a:lstStyle/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r>
              <a:rPr lang="en-US" sz="3400" dirty="0" smtClean="0">
                <a:latin typeface="VAGRounded BT" pitchFamily="34" charset="0"/>
              </a:rPr>
              <a:t>Regression and change in reliability of predicting future genomic (August 2011) on past (August 2008) by DGV weight for </a:t>
            </a:r>
            <a:r>
              <a:rPr lang="en-US" sz="3400" dirty="0" smtClean="0">
                <a:solidFill>
                  <a:srgbClr val="08327C"/>
                </a:solidFill>
                <a:latin typeface="VAGRounded BT" pitchFamily="34" charset="0"/>
              </a:rPr>
              <a:t>Brown Swiss</a:t>
            </a:r>
            <a:endParaRPr lang="en-US" dirty="0">
              <a:solidFill>
                <a:srgbClr val="08327C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GRounded BT" pitchFamily="34" charset="0"/>
            </a:endParaRPr>
          </a:p>
          <a:p>
            <a:pPr marL="457200" indent="-457200">
              <a:spcBef>
                <a:spcPts val="3000"/>
              </a:spcBef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sz="3400" dirty="0">
              <a:latin typeface="VAGRounded BT" pitchFamily="34" charset="0"/>
            </a:endParaRPr>
          </a:p>
          <a:p>
            <a:pPr marL="457200" indent="-457200">
              <a:buClr>
                <a:srgbClr val="08327C"/>
              </a:buClr>
              <a:buSzPct val="70000"/>
              <a:buFont typeface="Marlett" pitchFamily="2" charset="2"/>
              <a:buChar char="n"/>
              <a:defRPr/>
            </a:pPr>
            <a:endParaRPr lang="en-US" dirty="0">
              <a:solidFill>
                <a:srgbClr val="008000"/>
              </a:solidFill>
              <a:latin typeface="VAGRounded BT" pitchFamily="34" charset="0"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34823400" y="18181320"/>
          <a:ext cx="15316200" cy="7848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58968"/>
                <a:gridCol w="2240280"/>
                <a:gridCol w="1216152"/>
                <a:gridCol w="1216152"/>
                <a:gridCol w="1216152"/>
                <a:gridCol w="320040"/>
                <a:gridCol w="1216152"/>
                <a:gridCol w="1216152"/>
                <a:gridCol w="1216152"/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Trait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VAGRounded BT" pitchFamily="34" charset="0"/>
                        </a:rPr>
                        <a:t>Weight on Direct Genomic Value 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VAGRounded BT" pitchFamily="34" charset="0"/>
                        </a:rPr>
                        <a:t>Expected Regression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b" anchorCtr="1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VAGRounded BT" pitchFamily="34" charset="0"/>
                        </a:rPr>
                        <a:t>Regression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VAGRounded BT" pitchFamily="34" charset="0"/>
                        </a:rPr>
                        <a:t>Reliability change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1.0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0.9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0.8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1.0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0.9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VAGRounded BT" pitchFamily="34" charset="0"/>
                        </a:rPr>
                        <a:t>0.8</a:t>
                      </a:r>
                      <a:endParaRPr lang="en-US" sz="3200" dirty="0">
                        <a:solidFill>
                          <a:schemeClr val="bg1"/>
                        </a:solidFill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327C"/>
                    </a:solidFill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Milk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0.93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Fat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Protein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Daughter Pregnancy Rate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Somatic Cell Score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Productive Life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0.95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1.07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Sire calving ease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-0.22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-0.21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-0.20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Daughter</a:t>
                      </a:r>
                      <a:r>
                        <a:rPr lang="en-US" sz="3200" baseline="0" dirty="0" smtClean="0">
                          <a:latin typeface="VAGRounded BT" pitchFamily="34" charset="0"/>
                        </a:rPr>
                        <a:t> calving ease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Overall conformation score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0.91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9436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VAGRounded BT" pitchFamily="34" charset="0"/>
                        </a:rPr>
                        <a:t>Udder depth</a:t>
                      </a:r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  <a:endParaRPr lang="en-US" sz="36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3200" dirty="0">
                        <a:latin typeface="VAGRounded BT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" name="Text Box 20311"/>
          <p:cNvSpPr txBox="1">
            <a:spLocks noChangeArrowheads="1"/>
          </p:cNvSpPr>
          <p:nvPr/>
        </p:nvSpPr>
        <p:spPr bwMode="auto">
          <a:xfrm>
            <a:off x="17907000" y="24079200"/>
            <a:ext cx="15544800" cy="15462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</a:rPr>
              <a:t>RESULTS</a:t>
            </a:r>
            <a:endParaRPr lang="en-US" sz="4500" i="1" u="sng" dirty="0">
              <a:solidFill>
                <a:srgbClr val="08327C"/>
              </a:solidFill>
              <a:latin typeface="VAGRounded BT" pitchFamily="34" charset="0"/>
            </a:endParaRPr>
          </a:p>
        </p:txBody>
      </p:sp>
      <p:sp>
        <p:nvSpPr>
          <p:cNvPr id="1033" name="Text Box 7727"/>
          <p:cNvSpPr txBox="1">
            <a:spLocks noChangeArrowheads="1"/>
          </p:cNvSpPr>
          <p:nvPr/>
        </p:nvSpPr>
        <p:spPr bwMode="auto">
          <a:xfrm>
            <a:off x="34747200" y="26822400"/>
            <a:ext cx="15544800" cy="10515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lIns="182880" tIns="228600" rIns="228600" bIns="228600"/>
          <a:lstStyle/>
          <a:p>
            <a:pPr marL="512763" indent="-439738" algn="ctr">
              <a:spcBef>
                <a:spcPct val="75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</a:rPr>
              <a:t>CONCLUSIONS / APPLICATIONS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Theoretical selection index weights currently in use are close to ideal.</a:t>
            </a:r>
          </a:p>
          <a:p>
            <a:pPr marL="512763" indent="-439738">
              <a:spcBef>
                <a:spcPct val="500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Index </a:t>
            </a:r>
            <a:r>
              <a:rPr lang="en-US" dirty="0" smtClean="0">
                <a:latin typeface="VAGRounded BT" pitchFamily="34" charset="0"/>
              </a:rPr>
              <a:t>adjustments can help pass genomic validation tests by removing small biases in regression.</a:t>
            </a:r>
          </a:p>
          <a:p>
            <a:pPr marL="512763" indent="-439738">
              <a:spcBef>
                <a:spcPct val="50000"/>
              </a:spcBef>
              <a:spcAft>
                <a:spcPts val="1200"/>
              </a:spcAft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Maximum DGV weight values implemented beginning with the April 2012 evaluations were:</a:t>
            </a:r>
          </a:p>
          <a:p>
            <a:pPr marL="969963" lvl="1" indent="-439738">
              <a:spcBef>
                <a:spcPts val="1800"/>
              </a:spcBef>
              <a:buClr>
                <a:srgbClr val="008000"/>
              </a:buClr>
            </a:pPr>
            <a:r>
              <a:rPr lang="en-US" dirty="0" smtClean="0">
                <a:latin typeface="VAGRounded BT" pitchFamily="34" charset="0"/>
              </a:rPr>
              <a:t>  Health traits 		0.95	 		Yield </a:t>
            </a:r>
            <a:r>
              <a:rPr lang="en-US" dirty="0" smtClean="0">
                <a:latin typeface="VAGRounded BT" pitchFamily="34" charset="0"/>
              </a:rPr>
              <a:t>(Jersey, Brown </a:t>
            </a:r>
            <a:r>
              <a:rPr lang="en-US" dirty="0" smtClean="0">
                <a:latin typeface="VAGRounded BT" pitchFamily="34" charset="0"/>
              </a:rPr>
              <a:t>Swiss)  0.80</a:t>
            </a:r>
          </a:p>
          <a:p>
            <a:pPr marL="969963" lvl="1" indent="-439738">
              <a:spcBef>
                <a:spcPts val="1800"/>
              </a:spcBef>
              <a:buClr>
                <a:srgbClr val="008000"/>
              </a:buClr>
            </a:pPr>
            <a:r>
              <a:rPr lang="en-US" dirty="0" smtClean="0">
                <a:latin typeface="VAGRounded BT" pitchFamily="34" charset="0"/>
              </a:rPr>
              <a:t>  Calving traits		0.75			Yield (Holstein)			   0.90</a:t>
            </a:r>
          </a:p>
          <a:p>
            <a:pPr marL="969963" lvl="1" indent="-439738">
              <a:spcBef>
                <a:spcPts val="1800"/>
              </a:spcBef>
              <a:buClr>
                <a:srgbClr val="008000"/>
              </a:buClr>
            </a:pPr>
            <a:r>
              <a:rPr lang="en-US" dirty="0" smtClean="0">
                <a:latin typeface="VAGRounded BT" pitchFamily="34" charset="0"/>
              </a:rPr>
              <a:t>  Type traits		0.90</a:t>
            </a:r>
          </a:p>
          <a:p>
            <a:pPr marL="512763" indent="-439738">
              <a:spcBef>
                <a:spcPts val="1800"/>
              </a:spcBef>
              <a:buClr>
                <a:srgbClr val="008000"/>
              </a:buClr>
              <a:buFont typeface="Wingdings 2" pitchFamily="18" charset="2"/>
              <a:buChar char="»"/>
            </a:pPr>
            <a:endParaRPr lang="en-US" dirty="0" smtClean="0">
              <a:latin typeface="VAGRounded BT" pitchFamily="34" charset="0"/>
            </a:endParaRPr>
          </a:p>
          <a:p>
            <a:pPr marL="512763" indent="-439738">
              <a:spcBef>
                <a:spcPts val="1800"/>
              </a:spcBef>
              <a:buClr>
                <a:srgbClr val="008000"/>
              </a:buClr>
              <a:buFont typeface="Wingdings 2" pitchFamily="18" charset="2"/>
              <a:buChar char="»"/>
            </a:pPr>
            <a:r>
              <a:rPr lang="en-US" dirty="0" smtClean="0">
                <a:latin typeface="VAGRounded BT" pitchFamily="34" charset="0"/>
              </a:rPr>
              <a:t>Genomic PTA for the highest young Holstein bulls decreased 45 kg for milk, 2 kg for fat, 1 kg for protein, 0.2 mo for productive life, 0.15 points final score, and $20 for net merit in April 2012 evaluations.</a:t>
            </a:r>
          </a:p>
          <a:p>
            <a:pPr marL="969963" lvl="1" indent="-439738">
              <a:spcBef>
                <a:spcPct val="50000"/>
              </a:spcBef>
              <a:buClr>
                <a:srgbClr val="008000"/>
              </a:buClr>
            </a:pPr>
            <a:r>
              <a:rPr lang="en-US" dirty="0" smtClean="0">
                <a:latin typeface="VAGRounded BT" pitchFamily="34" charset="0"/>
              </a:rPr>
              <a:t> </a:t>
            </a:r>
          </a:p>
          <a:p>
            <a:pPr marL="969963" lvl="1" indent="-439738">
              <a:spcBef>
                <a:spcPct val="50000"/>
              </a:spcBef>
              <a:buClr>
                <a:srgbClr val="008000"/>
              </a:buClr>
            </a:pPr>
            <a:r>
              <a:rPr lang="en-US" dirty="0" smtClean="0">
                <a:latin typeface="VAGRounded BT" pitchFamily="34" charset="0"/>
              </a:rPr>
              <a:t> </a:t>
            </a:r>
          </a:p>
        </p:txBody>
      </p:sp>
      <p:pic>
        <p:nvPicPr>
          <p:cNvPr id="54" name="Picture 53" descr="dna_5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15400" y="33375600"/>
            <a:ext cx="3810000" cy="2476500"/>
          </a:xfrm>
          <a:prstGeom prst="rect">
            <a:avLst/>
          </a:prstGeom>
        </p:spPr>
      </p:pic>
      <p:pic>
        <p:nvPicPr>
          <p:cNvPr id="55" name="Picture 16882" descr="cow-calf drawi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33147000"/>
            <a:ext cx="3628721" cy="2651760"/>
          </a:xfrm>
          <a:prstGeom prst="rect">
            <a:avLst/>
          </a:prstGeom>
          <a:noFill/>
        </p:spPr>
      </p:pic>
      <p:sp>
        <p:nvSpPr>
          <p:cNvPr id="58" name="Text Box 20311"/>
          <p:cNvSpPr txBox="1">
            <a:spLocks noChangeArrowheads="1"/>
          </p:cNvSpPr>
          <p:nvPr/>
        </p:nvSpPr>
        <p:spPr bwMode="auto">
          <a:xfrm>
            <a:off x="34747200" y="6400800"/>
            <a:ext cx="15544800" cy="914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spcBef>
                <a:spcPct val="50000"/>
              </a:spcBef>
              <a:buClr>
                <a:srgbClr val="08327C"/>
              </a:buClr>
              <a:buSzPct val="70000"/>
              <a:buFont typeface="Marlett" pitchFamily="2" charset="2"/>
              <a:buNone/>
            </a:pP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</a:rPr>
              <a:t>RESULTS</a:t>
            </a:r>
            <a:r>
              <a:rPr lang="en-US" sz="4500" i="1" u="sng" dirty="0" smtClean="0">
                <a:solidFill>
                  <a:srgbClr val="08327C"/>
                </a:solidFill>
                <a:latin typeface="VAGRounded BT" pitchFamily="34" charset="0"/>
              </a:rPr>
              <a:t> (cont.</a:t>
            </a:r>
            <a:r>
              <a:rPr lang="en-US" sz="4500" u="sng" dirty="0" smtClean="0">
                <a:solidFill>
                  <a:srgbClr val="08327C"/>
                </a:solidFill>
                <a:latin typeface="VAGRounded BT" pitchFamily="34" charset="0"/>
              </a:rPr>
              <a:t>)</a:t>
            </a:r>
            <a:endParaRPr lang="en-US" sz="4500" i="1" u="sng" dirty="0">
              <a:solidFill>
                <a:srgbClr val="08327C"/>
              </a:solidFill>
              <a:latin typeface="VAGRounded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SA08_jan">
  <a:themeElements>
    <a:clrScheme name="ADSA08_ja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SA08_j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28600" tIns="228600" rIns="228600" bIns="2286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28600" tIns="228600" rIns="228600" bIns="2286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ADSA08_ja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SA08_ja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SA08_ja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ADSA08_jan</Template>
  <TotalTime>213860</TotalTime>
  <Words>757</Words>
  <Application>Microsoft Office PowerPoint</Application>
  <PresentationFormat>Custom</PresentationFormat>
  <Paragraphs>437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Verdana</vt:lpstr>
      <vt:lpstr>VAGRounded BT</vt:lpstr>
      <vt:lpstr>Marlett</vt:lpstr>
      <vt:lpstr>Wingdings 2</vt:lpstr>
      <vt:lpstr>Wingdings</vt:lpstr>
      <vt:lpstr>Arial Rounded MT Bold</vt:lpstr>
      <vt:lpstr>Monotype Sorts</vt:lpstr>
      <vt:lpstr>Calibri</vt:lpstr>
      <vt:lpstr>Times New Roman</vt:lpstr>
      <vt:lpstr>ADSA08_jan</vt:lpstr>
      <vt:lpstr>Drawing</vt:lpstr>
      <vt:lpstr>Slide 1</vt:lpstr>
    </vt:vector>
  </TitlesOfParts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janice r wright</dc:creator>
  <cp:lastModifiedBy>jan wright</cp:lastModifiedBy>
  <cp:revision>6902</cp:revision>
  <dcterms:created xsi:type="dcterms:W3CDTF">2008-06-24T18:39:06Z</dcterms:created>
  <dcterms:modified xsi:type="dcterms:W3CDTF">2012-07-11T13:25:25Z</dcterms:modified>
</cp:coreProperties>
</file>