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1"/>
  </p:notesMasterIdLst>
  <p:handoutMasterIdLst>
    <p:handoutMasterId r:id="rId22"/>
  </p:handoutMasterIdLst>
  <p:sldIdLst>
    <p:sldId id="256" r:id="rId2"/>
    <p:sldId id="418" r:id="rId3"/>
    <p:sldId id="406" r:id="rId4"/>
    <p:sldId id="421" r:id="rId5"/>
    <p:sldId id="430" r:id="rId6"/>
    <p:sldId id="423" r:id="rId7"/>
    <p:sldId id="411" r:id="rId8"/>
    <p:sldId id="422" r:id="rId9"/>
    <p:sldId id="431" r:id="rId10"/>
    <p:sldId id="398" r:id="rId11"/>
    <p:sldId id="409" r:id="rId12"/>
    <p:sldId id="428" r:id="rId13"/>
    <p:sldId id="405" r:id="rId14"/>
    <p:sldId id="412" r:id="rId15"/>
    <p:sldId id="425" r:id="rId16"/>
    <p:sldId id="429" r:id="rId17"/>
    <p:sldId id="424" r:id="rId18"/>
    <p:sldId id="386" r:id="rId19"/>
    <p:sldId id="407" r:id="rId20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00FF00"/>
    <a:srgbClr val="000000"/>
    <a:srgbClr val="FFFF00"/>
    <a:srgbClr val="99FF99"/>
    <a:srgbClr val="00CC00"/>
    <a:srgbClr val="008000"/>
    <a:srgbClr val="006600"/>
    <a:srgbClr val="33CC33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01" autoAdjust="0"/>
    <p:restoredTop sz="91379" autoAdjust="0"/>
  </p:normalViewPr>
  <p:slideViewPr>
    <p:cSldViewPr>
      <p:cViewPr>
        <p:scale>
          <a:sx n="66" d="100"/>
          <a:sy n="66" d="100"/>
        </p:scale>
        <p:origin x="-3294" y="-966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/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902" y="0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902" y="8832216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59329266-5292-4C10-83D1-A41825AC0FC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902" y="0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8500"/>
            <a:ext cx="4645025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992" y="4416109"/>
            <a:ext cx="5045830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defTabSz="928688">
              <a:defRPr>
                <a:solidFill>
                  <a:srgbClr val="FFFF00"/>
                </a:solidFill>
              </a:defRPr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902" y="8832216"/>
            <a:ext cx="2981911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12" tIns="46408" rIns="92812" bIns="46408" numCol="1" anchor="b" anchorCtr="0" compatLnSpc="1">
            <a:prstTxWarp prst="textNoShape">
              <a:avLst/>
            </a:prstTxWarp>
          </a:bodyPr>
          <a:lstStyle>
            <a:lvl1pPr algn="r" defTabSz="928688">
              <a:defRPr>
                <a:solidFill>
                  <a:srgbClr val="FFFF00"/>
                </a:solidFill>
              </a:defRPr>
            </a:lvl1pPr>
          </a:lstStyle>
          <a:p>
            <a:fld id="{6D8F8786-532C-45D6-A934-7CD601DD533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include foreign data, the bull’s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deregressed</a:t>
            </a: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proof (DRP) was obtained from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MACE EBV as: DRP = PA + (EBV - PA)/REL, where PA is the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parent average from MACE. For bulls with both domestic and foreign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daughters, domestic EBV was used instead of PA to compute DRP, and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domestic daughter equivalents (DE) were subtracted from the total.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Remaining DE were added to diagonals of the mixed model equations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and were used to compute REL. </a:t>
            </a:r>
            <a:r>
              <a:rPr lang="fr-FR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multi-trait </a:t>
            </a:r>
            <a:r>
              <a:rPr lang="fr-FR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models</a:t>
            </a:r>
            <a:r>
              <a:rPr lang="fr-FR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diagonal </a:t>
            </a:r>
            <a:r>
              <a:rPr lang="fr-FR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matrix</a:t>
            </a:r>
            <a:r>
              <a:rPr lang="fr-FR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contained the DE for each trait of a bull. The vector of DRP was </a:t>
            </a:r>
            <a:r>
              <a:rPr lang="en-US" sz="1200" kern="1200" baseline="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premultiplied</a:t>
            </a:r>
            <a:endParaRPr lang="en-US" sz="1200" kern="1200" baseline="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by D.5T−1D.5, where T is the genetic covariance matrix among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traits, and D.5T−1D.5 was added to the mixed model equations.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Deregress</a:t>
            </a:r>
            <a:r>
              <a:rPr lang="en-US" dirty="0" smtClean="0"/>
              <a:t> away from PA for foreign bulls;</a:t>
            </a:r>
          </a:p>
          <a:p>
            <a:r>
              <a:rPr lang="en-US" dirty="0" err="1" smtClean="0"/>
              <a:t>Deregress</a:t>
            </a:r>
            <a:r>
              <a:rPr lang="en-US" dirty="0" smtClean="0"/>
              <a:t> away from domestic PTA for mixed bulls;</a:t>
            </a:r>
          </a:p>
          <a:p>
            <a:r>
              <a:rPr lang="en-US" dirty="0" smtClean="0"/>
              <a:t>REL</a:t>
            </a:r>
            <a:r>
              <a:rPr lang="en-US" baseline="-25000" dirty="0" smtClean="0"/>
              <a:t>IB</a:t>
            </a:r>
            <a:r>
              <a:rPr lang="en-US" baseline="0" dirty="0" smtClean="0"/>
              <a:t> is the difference between mace and domestic.</a:t>
            </a:r>
          </a:p>
          <a:p>
            <a:r>
              <a:rPr lang="en-US" dirty="0" smtClean="0"/>
              <a:t>	DE</a:t>
            </a:r>
            <a:r>
              <a:rPr lang="en-US" baseline="-25000" dirty="0" smtClean="0"/>
              <a:t>IB</a:t>
            </a:r>
            <a:r>
              <a:rPr lang="en-US" dirty="0" smtClean="0"/>
              <a:t> = </a:t>
            </a:r>
            <a:r>
              <a:rPr lang="en-US" dirty="0" err="1" smtClean="0"/>
              <a:t>DEmace</a:t>
            </a:r>
            <a:r>
              <a:rPr lang="en-US" dirty="0" smtClean="0"/>
              <a:t> - </a:t>
            </a:r>
            <a:r>
              <a:rPr lang="en-US" dirty="0" err="1" smtClean="0"/>
              <a:t>DEdom</a:t>
            </a:r>
            <a:r>
              <a:rPr lang="en-US" dirty="0" smtClean="0"/>
              <a:t>;</a:t>
            </a:r>
          </a:p>
          <a:p>
            <a:r>
              <a:rPr lang="en-US" dirty="0" smtClean="0"/>
              <a:t>	REL</a:t>
            </a:r>
            <a:r>
              <a:rPr lang="en-US" baseline="-25000" dirty="0" smtClean="0"/>
              <a:t>IB</a:t>
            </a:r>
            <a:r>
              <a:rPr lang="en-US" dirty="0" smtClean="0"/>
              <a:t> = DE</a:t>
            </a:r>
            <a:r>
              <a:rPr lang="en-US" baseline="-25000" dirty="0" smtClean="0"/>
              <a:t>IB</a:t>
            </a:r>
            <a:r>
              <a:rPr lang="en-US" dirty="0" smtClean="0"/>
              <a:t> / (DE</a:t>
            </a:r>
            <a:r>
              <a:rPr lang="en-US" baseline="-25000" dirty="0" smtClean="0"/>
              <a:t>IB</a:t>
            </a:r>
            <a:r>
              <a:rPr lang="en-US" dirty="0" smtClean="0"/>
              <a:t> + 1);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Renumber factors in same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When using 95% </a:t>
            </a:r>
            <a:r>
              <a:rPr lang="en-US" dirty="0" err="1" smtClean="0"/>
              <a:t>rel</a:t>
            </a:r>
            <a:r>
              <a:rPr lang="en-US" dirty="0" smtClean="0"/>
              <a:t> bulls, MT PL and DPR increase correlations to .981 for</a:t>
            </a:r>
            <a:r>
              <a:rPr lang="en-US" baseline="0" dirty="0" smtClean="0"/>
              <a:t> DPR and .968 for MT PL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 PL is run through the one step multi-trait system  as a kludge, otherwise</a:t>
            </a:r>
            <a:r>
              <a:rPr lang="en-US" baseline="0" dirty="0" smtClean="0"/>
              <a:t> have to run separate program for ST, just for </a:t>
            </a:r>
            <a:r>
              <a:rPr lang="en-US" baseline="0" dirty="0" err="1" smtClean="0"/>
              <a:t>Interbull</a:t>
            </a:r>
            <a:r>
              <a:rPr lang="en-US" baseline="0" dirty="0" smtClean="0"/>
              <a:t> purposes.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PL correlation with ST+MACE based on using ST</a:t>
            </a:r>
            <a:r>
              <a:rPr lang="en-US" baseline="0" dirty="0" smtClean="0"/>
              <a:t> </a:t>
            </a:r>
            <a:r>
              <a:rPr lang="en-US" dirty="0" smtClean="0"/>
              <a:t>PL from the </a:t>
            </a:r>
            <a:r>
              <a:rPr lang="en-US" dirty="0" err="1" smtClean="0"/>
              <a:t>Interbull</a:t>
            </a:r>
            <a:r>
              <a:rPr lang="en-US" dirty="0" smtClean="0"/>
              <a:t> 037 file.</a:t>
            </a:r>
          </a:p>
          <a:p>
            <a:r>
              <a:rPr lang="en-US" dirty="0" smtClean="0"/>
              <a:t>These data are also did</a:t>
            </a:r>
            <a:r>
              <a:rPr lang="en-US" baseline="0" dirty="0" smtClean="0"/>
              <a:t> not totally converge,   DPR </a:t>
            </a:r>
            <a:r>
              <a:rPr lang="en-US" baseline="0" smtClean="0"/>
              <a:t>for example .0006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 and MT correlations with Traditional.   ST+ MACE and MT+MACE</a:t>
            </a:r>
            <a:r>
              <a:rPr lang="en-US" baseline="0" dirty="0" smtClean="0"/>
              <a:t> with official. (note: official includes genomics).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F8786-532C-45D6-A934-7CD601DD533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Paul.VanRaden@ars.usda.gov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838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76486" name="Group 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87" name="Rectangle 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8" name="Rectangle 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89" name="Rectangle 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grpSp>
        <p:nvGrpSpPr>
          <p:cNvPr id="276496" name="Group 16"/>
          <p:cNvGrpSpPr>
            <a:grpSpLocks/>
          </p:cNvGrpSpPr>
          <p:nvPr/>
        </p:nvGrpSpPr>
        <p:grpSpPr bwMode="auto">
          <a:xfrm>
            <a:off x="0" y="3429000"/>
            <a:ext cx="9144000" cy="152400"/>
            <a:chOff x="48" y="4032"/>
            <a:chExt cx="5136" cy="86"/>
          </a:xfrm>
        </p:grpSpPr>
        <p:sp>
          <p:nvSpPr>
            <p:cNvPr id="276497" name="Rectangle 17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8" name="Rectangle 18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499" name="Rectangle 19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  <p:sp>
        <p:nvSpPr>
          <p:cNvPr id="276509" name="Text Box 29"/>
          <p:cNvSpPr txBox="1">
            <a:spLocks noChangeArrowheads="1"/>
          </p:cNvSpPr>
          <p:nvPr/>
        </p:nvSpPr>
        <p:spPr bwMode="ltGray">
          <a:xfrm>
            <a:off x="8382000" y="6477000"/>
            <a:ext cx="2540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>
                <a:solidFill>
                  <a:schemeClr val="bg1"/>
                </a:solidFill>
              </a:rPr>
              <a:t>2007</a:t>
            </a:r>
          </a:p>
        </p:txBody>
      </p:sp>
      <p:sp>
        <p:nvSpPr>
          <p:cNvPr id="276510" name="Text Box 30"/>
          <p:cNvSpPr txBox="1">
            <a:spLocks noChangeArrowheads="1"/>
          </p:cNvSpPr>
          <p:nvPr/>
        </p:nvSpPr>
        <p:spPr bwMode="auto">
          <a:xfrm>
            <a:off x="609600" y="3886200"/>
            <a:ext cx="8305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Paul </a:t>
            </a:r>
            <a:r>
              <a:rPr lang="en-US" sz="24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VanRaden, Mel Tooker*, and Jan Wright</a:t>
            </a:r>
            <a:endParaRPr lang="en-US" sz="24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</a:pPr>
            <a:r>
              <a:rPr lang="en-US" sz="2400" b="1" dirty="0"/>
              <a:t>Animal Improvement Programs Lab, Beltsville, </a:t>
            </a:r>
            <a:r>
              <a:rPr lang="en-US" sz="2400" b="1" dirty="0" smtClean="0"/>
              <a:t>MD</a:t>
            </a:r>
          </a:p>
          <a:p>
            <a:pPr>
              <a:spcBef>
                <a:spcPct val="10000"/>
              </a:spcBef>
            </a:pPr>
            <a:r>
              <a:rPr lang="en-US" sz="2400" b="1" dirty="0" smtClean="0">
                <a:hlinkClick r:id="rId2"/>
              </a:rPr>
              <a:t>Paul.VanRaden@ars.usda.gov</a:t>
            </a:r>
            <a:endParaRPr lang="en-US" sz="2400" b="1" dirty="0"/>
          </a:p>
        </p:txBody>
      </p:sp>
      <p:pic>
        <p:nvPicPr>
          <p:cNvPr id="276511" name="Picture 31" descr="usda-ars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600200"/>
            <a:ext cx="7315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5814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7279B">
                <a:gamma/>
                <a:shade val="0"/>
                <a:invGamma/>
              </a:srgbClr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82" name="Text Box 26"/>
          <p:cNvSpPr txBox="1">
            <a:spLocks noChangeArrowheads="1"/>
          </p:cNvSpPr>
          <p:nvPr/>
        </p:nvSpPr>
        <p:spPr bwMode="ltGray">
          <a:xfrm>
            <a:off x="862013" y="6582311"/>
            <a:ext cx="40147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FASS joint annual meeting, Phoenix, AZ, July 2012 </a:t>
            </a:r>
            <a:r>
              <a:rPr kumimoji="1" lang="en-US" b="1" dirty="0">
                <a:solidFill>
                  <a:schemeClr val="accent1"/>
                </a:solidFill>
              </a:rPr>
              <a:t>(</a:t>
            </a:r>
            <a:fld id="{DB5F03EE-5605-4F61-95AF-94C33F976CB2}" type="slidenum">
              <a:rPr kumimoji="1" lang="en-US" b="1">
                <a:solidFill>
                  <a:schemeClr val="accent1"/>
                </a:solidFill>
              </a:rPr>
              <a:pPr algn="ctr" eaLnBrk="0" hangingPunct="0">
                <a:spcBef>
                  <a:spcPct val="50000"/>
                </a:spcBef>
              </a:pPr>
              <a:t>‹#›</a:t>
            </a:fld>
            <a:r>
              <a:rPr kumimoji="1" lang="en-US" b="1" dirty="0">
                <a:solidFill>
                  <a:schemeClr val="accent1"/>
                </a:solidFill>
              </a:rPr>
              <a:t>)</a:t>
            </a:r>
          </a:p>
        </p:txBody>
      </p:sp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6891525" y="6552149"/>
            <a:ext cx="80130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b="1" dirty="0" smtClean="0">
                <a:solidFill>
                  <a:schemeClr val="accent1"/>
                </a:solidFill>
              </a:rPr>
              <a:t>Mel Tooker</a:t>
            </a:r>
            <a:endParaRPr kumimoji="1" lang="en-US" b="1" dirty="0">
              <a:solidFill>
                <a:schemeClr val="accent1"/>
              </a:solidFill>
            </a:endParaRPr>
          </a:p>
        </p:txBody>
      </p:sp>
      <p:pic>
        <p:nvPicPr>
          <p:cNvPr id="275480" name="Picture 24" descr="usda-ar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55000" y="6062663"/>
            <a:ext cx="812800" cy="566737"/>
          </a:xfrm>
          <a:prstGeom prst="rect">
            <a:avLst/>
          </a:prstGeom>
          <a:noFill/>
        </p:spPr>
      </p:pic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315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75462" name="Text Box 6"/>
          <p:cNvSpPr txBox="1">
            <a:spLocks noChangeArrowheads="1"/>
          </p:cNvSpPr>
          <p:nvPr/>
        </p:nvSpPr>
        <p:spPr bwMode="ltGray">
          <a:xfrm>
            <a:off x="8458200" y="6458551"/>
            <a:ext cx="254000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kumimoji="1" lang="en-US" sz="900" b="1" dirty="0" smtClean="0">
                <a:solidFill>
                  <a:schemeClr val="bg1"/>
                </a:solidFill>
              </a:rPr>
              <a:t>2012</a:t>
            </a:r>
            <a:endParaRPr kumimoji="1" lang="en-US" sz="900" b="1" dirty="0">
              <a:solidFill>
                <a:schemeClr val="bg1"/>
              </a:solidFill>
            </a:endParaRPr>
          </a:p>
        </p:txBody>
      </p:sp>
      <p:grpSp>
        <p:nvGrpSpPr>
          <p:cNvPr id="275483" name="Group 27"/>
          <p:cNvGrpSpPr>
            <a:grpSpLocks/>
          </p:cNvGrpSpPr>
          <p:nvPr/>
        </p:nvGrpSpPr>
        <p:grpSpPr bwMode="auto">
          <a:xfrm>
            <a:off x="0" y="6324600"/>
            <a:ext cx="8229600" cy="152400"/>
            <a:chOff x="48" y="4032"/>
            <a:chExt cx="5136" cy="86"/>
          </a:xfrm>
        </p:grpSpPr>
        <p:sp>
          <p:nvSpPr>
            <p:cNvPr id="275484" name="Rectangle 28"/>
            <p:cNvSpPr>
              <a:spLocks noChangeArrowheads="1"/>
            </p:cNvSpPr>
            <p:nvPr userDrawn="1"/>
          </p:nvSpPr>
          <p:spPr bwMode="ltGray">
            <a:xfrm>
              <a:off x="48" y="4032"/>
              <a:ext cx="5136" cy="29"/>
            </a:xfrm>
            <a:prstGeom prst="rect">
              <a:avLst/>
            </a:prstGeom>
            <a:solidFill>
              <a:srgbClr val="0099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5" name="Rectangle 29"/>
            <p:cNvSpPr>
              <a:spLocks noChangeArrowheads="1"/>
            </p:cNvSpPr>
            <p:nvPr userDrawn="1"/>
          </p:nvSpPr>
          <p:spPr bwMode="ltGray">
            <a:xfrm>
              <a:off x="48" y="4060"/>
              <a:ext cx="5136" cy="2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5486" name="Rectangle 30"/>
            <p:cNvSpPr>
              <a:spLocks noChangeArrowheads="1"/>
            </p:cNvSpPr>
            <p:nvPr userDrawn="1"/>
          </p:nvSpPr>
          <p:spPr bwMode="ltGray">
            <a:xfrm>
              <a:off x="48" y="4089"/>
              <a:ext cx="5136" cy="29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Ø"/>
              </a:pPr>
              <a:endParaRPr lang="en-US" sz="2800" b="1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4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Ø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95338" indent="-338138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2800" b="1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5000"/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4pPr>
      <a:lvl5pPr marL="20574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chemeClr val="accent1"/>
        </a:buClr>
        <a:buSzPct val="70000"/>
        <a:buChar char="–"/>
        <a:defRPr sz="2000" b="1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r>
              <a:rPr lang="en-US" sz="3600" dirty="0" smtClean="0"/>
              <a:t>Methods to Include Foreign Information in National Evaluations</a:t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bulls with no USA daughters</a:t>
            </a:r>
          </a:p>
          <a:p>
            <a:r>
              <a:rPr lang="en-US" dirty="0" err="1" smtClean="0"/>
              <a:t>Corr</a:t>
            </a:r>
            <a:r>
              <a:rPr lang="en-US" dirty="0" smtClean="0"/>
              <a:t> (National EBV, MACE EBV)</a:t>
            </a:r>
          </a:p>
          <a:p>
            <a:pPr lvl="1"/>
            <a:r>
              <a:rPr lang="en-US" dirty="0" smtClean="0"/>
              <a:t>0.77 before adding foreign data</a:t>
            </a:r>
          </a:p>
          <a:p>
            <a:pPr lvl="1"/>
            <a:r>
              <a:rPr lang="en-US" dirty="0" smtClean="0"/>
              <a:t>~ 0.99 after adding foreign data</a:t>
            </a:r>
          </a:p>
          <a:p>
            <a:r>
              <a:rPr lang="en-US" dirty="0" err="1" smtClean="0"/>
              <a:t>Interbull</a:t>
            </a:r>
            <a:r>
              <a:rPr lang="en-US" dirty="0" smtClean="0"/>
              <a:t> uses only ST longevity</a:t>
            </a:r>
          </a:p>
          <a:p>
            <a:pPr lvl="1"/>
            <a:r>
              <a:rPr lang="en-US" dirty="0" smtClean="0"/>
              <a:t>USA computes both ST and MT in the same one-step program with genetic correlations set = 0 for ST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Foreign Yield, Health Data: Results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467600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0"/>
                <a:gridCol w="1066800"/>
                <a:gridCol w="1828800"/>
                <a:gridCol w="1905000"/>
              </a:tblGrid>
              <a:tr h="370840">
                <a:tc>
                  <a:txBody>
                    <a:bodyPr/>
                    <a:lstStyle/>
                    <a:p>
                      <a:endParaRPr lang="en-US" sz="2600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Correlations with MACE</a:t>
                      </a:r>
                      <a:endParaRPr lang="en-US" sz="2600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/>
                        <a:t>Trait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err="1" smtClean="0"/>
                        <a:t>Trad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ST + MACE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MT + MACE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Milk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.818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.993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.999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Fat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.740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.991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.998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Protein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.835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.994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.999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SCS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.667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.988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.989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PL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.568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.970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.890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DPR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.612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.913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.835</a:t>
                      </a:r>
                      <a:endParaRPr lang="en-US" sz="2600" b="1" i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MACE Data in National Evaluation</a:t>
            </a:r>
            <a:br>
              <a:rPr lang="en-US" dirty="0" smtClean="0"/>
            </a:br>
            <a:r>
              <a:rPr lang="en-US" sz="3200" dirty="0" smtClean="0">
                <a:solidFill>
                  <a:srgbClr val="FFFF00"/>
                </a:solidFill>
              </a:rPr>
              <a:t>Foreign proven bulls (no USA daughters)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38200" y="1524000"/>
          <a:ext cx="7467601" cy="4297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8383"/>
                <a:gridCol w="1076140"/>
                <a:gridCol w="1408390"/>
                <a:gridCol w="1135518"/>
                <a:gridCol w="1559170"/>
              </a:tblGrid>
              <a:tr h="370840">
                <a:tc>
                  <a:txBody>
                    <a:bodyPr/>
                    <a:lstStyle/>
                    <a:p>
                      <a:pPr algn="l"/>
                      <a:endParaRPr lang="en-US" sz="2600" b="1" i="0" baseline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Correlations with official</a:t>
                      </a:r>
                      <a:endParaRPr lang="en-US" sz="2600" b="1" i="0" baseline="0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ST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ST + MACE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MT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MT + MACE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Milk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.986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.990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.987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.990</a:t>
                      </a:r>
                      <a:endParaRPr lang="en-US" sz="2600" b="1" i="0" baseline="0" dirty="0"/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Fat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.986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.989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.986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.989</a:t>
                      </a:r>
                      <a:endParaRPr lang="en-US" sz="2600" b="1" i="0" baseline="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Protein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.987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.989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.988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.990</a:t>
                      </a:r>
                      <a:endParaRPr lang="en-US" sz="2600" b="1" i="0" baseline="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SCS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.998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.997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.995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.991</a:t>
                      </a:r>
                      <a:endParaRPr lang="en-US" sz="2600" b="1" i="0" baseline="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PL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.978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.979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.950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.940</a:t>
                      </a:r>
                      <a:endParaRPr lang="en-US" sz="2600" b="1" i="0" baseline="0" dirty="0"/>
                    </a:p>
                  </a:txBody>
                  <a:tcPr anchor="b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DPR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.989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.988</a:t>
                      </a:r>
                      <a:endParaRPr lang="en-US" sz="2600" b="1" i="0" baseline="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.963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.951</a:t>
                      </a:r>
                      <a:endParaRPr lang="en-US" sz="2600" b="1" i="0" baseline="0" dirty="0"/>
                    </a:p>
                  </a:txBody>
                  <a:tcPr anchor="b"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April 2012 MACE Data </a:t>
            </a:r>
            <a:br>
              <a:rPr lang="en-US" dirty="0" smtClean="0"/>
            </a:br>
            <a:r>
              <a:rPr lang="en-US" sz="3200" dirty="0" smtClean="0">
                <a:solidFill>
                  <a:srgbClr val="FFFF00"/>
                </a:solidFill>
              </a:rPr>
              <a:t> Domestic bulls (≥50 USA daughters) 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467600" cy="4114800"/>
          </a:xfrm>
        </p:spPr>
        <p:txBody>
          <a:bodyPr/>
          <a:lstStyle/>
          <a:p>
            <a:r>
              <a:rPr lang="en-US" dirty="0" smtClean="0"/>
              <a:t>CPU for all-breed model (7 traits)</a:t>
            </a:r>
          </a:p>
          <a:p>
            <a:pPr lvl="1"/>
            <a:r>
              <a:rPr lang="en-US" dirty="0" smtClean="0"/>
              <a:t>ST: </a:t>
            </a:r>
            <a:r>
              <a:rPr lang="en-US" dirty="0" smtClean="0">
                <a:solidFill>
                  <a:srgbClr val="00FF00"/>
                </a:solidFill>
              </a:rPr>
              <a:t>4 min </a:t>
            </a:r>
            <a:r>
              <a:rPr lang="en-US" dirty="0" smtClean="0"/>
              <a:t>/ round with 7 processors and </a:t>
            </a:r>
            <a:r>
              <a:rPr lang="en-US" dirty="0" smtClean="0">
                <a:solidFill>
                  <a:srgbClr val="00FF00"/>
                </a:solidFill>
              </a:rPr>
              <a:t>~1000 </a:t>
            </a:r>
            <a:r>
              <a:rPr lang="en-US" dirty="0" smtClean="0"/>
              <a:t>rounds</a:t>
            </a:r>
          </a:p>
          <a:p>
            <a:pPr lvl="1"/>
            <a:r>
              <a:rPr lang="en-US" dirty="0" smtClean="0"/>
              <a:t>MT: </a:t>
            </a:r>
            <a:r>
              <a:rPr lang="en-US" dirty="0" smtClean="0">
                <a:solidFill>
                  <a:srgbClr val="00FF00"/>
                </a:solidFill>
              </a:rPr>
              <a:t> 15 min </a:t>
            </a:r>
            <a:r>
              <a:rPr lang="en-US" dirty="0" smtClean="0"/>
              <a:t>/ round and </a:t>
            </a:r>
            <a:r>
              <a:rPr lang="en-US" dirty="0" smtClean="0">
                <a:solidFill>
                  <a:srgbClr val="00FF00"/>
                </a:solidFill>
              </a:rPr>
              <a:t>~1000 </a:t>
            </a:r>
            <a:r>
              <a:rPr lang="en-US" dirty="0" smtClean="0"/>
              <a:t>rounds</a:t>
            </a:r>
          </a:p>
          <a:p>
            <a:pPr lvl="1"/>
            <a:r>
              <a:rPr lang="en-US" dirty="0" smtClean="0">
                <a:solidFill>
                  <a:srgbClr val="00FF00"/>
                </a:solidFill>
              </a:rPr>
              <a:t>~200 </a:t>
            </a:r>
            <a:r>
              <a:rPr lang="en-US" dirty="0" smtClean="0"/>
              <a:t>rounds for updates using priors</a:t>
            </a:r>
          </a:p>
          <a:p>
            <a:pPr lvl="1"/>
            <a:r>
              <a:rPr lang="en-US" dirty="0" smtClean="0"/>
              <a:t>Little extra cost to include foreign</a:t>
            </a:r>
          </a:p>
          <a:p>
            <a:r>
              <a:rPr lang="en-US" dirty="0" smtClean="0"/>
              <a:t>Memory required</a:t>
            </a:r>
          </a:p>
          <a:p>
            <a:pPr lvl="1"/>
            <a:r>
              <a:rPr lang="en-US" dirty="0" smtClean="0"/>
              <a:t>ST or MT: </a:t>
            </a:r>
            <a:r>
              <a:rPr lang="en-US" dirty="0" smtClean="0">
                <a:solidFill>
                  <a:srgbClr val="00FF00"/>
                </a:solidFill>
              </a:rPr>
              <a:t>32</a:t>
            </a:r>
            <a:r>
              <a:rPr lang="en-US" dirty="0" smtClean="0"/>
              <a:t> </a:t>
            </a:r>
            <a:r>
              <a:rPr lang="en-US" dirty="0" err="1" smtClean="0"/>
              <a:t>Gbytes</a:t>
            </a:r>
            <a:r>
              <a:rPr lang="en-US" dirty="0" smtClean="0"/>
              <a:t> (</a:t>
            </a:r>
            <a:r>
              <a:rPr lang="en-US" dirty="0" smtClean="0">
                <a:solidFill>
                  <a:srgbClr val="00FF00"/>
                </a:solidFill>
              </a:rPr>
              <a:t>256</a:t>
            </a:r>
            <a:r>
              <a:rPr lang="en-US" dirty="0" smtClean="0"/>
              <a:t> available)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Required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716,645 cows, most with 14 traits</a:t>
            </a:r>
          </a:p>
          <a:p>
            <a:r>
              <a:rPr lang="en-US" dirty="0" smtClean="0"/>
              <a:t>ST required 1.75 hours / 1000 </a:t>
            </a:r>
            <a:r>
              <a:rPr lang="en-US" dirty="0" err="1" smtClean="0"/>
              <a:t>rnds</a:t>
            </a:r>
            <a:endParaRPr lang="en-US" dirty="0" smtClean="0"/>
          </a:p>
          <a:p>
            <a:r>
              <a:rPr lang="en-US" dirty="0" smtClean="0"/>
              <a:t>MT required 5 hours / 1000 </a:t>
            </a:r>
            <a:r>
              <a:rPr lang="en-US" dirty="0" err="1" smtClean="0"/>
              <a:t>rnds</a:t>
            </a:r>
            <a:endParaRPr lang="en-US" dirty="0" smtClean="0"/>
          </a:p>
          <a:p>
            <a:r>
              <a:rPr lang="en-US" dirty="0" smtClean="0"/>
              <a:t>Foreign data not added yet</a:t>
            </a:r>
          </a:p>
          <a:p>
            <a:r>
              <a:rPr lang="en-US" dirty="0" smtClean="0"/>
              <a:t>Conformation traits currently use a multi-trait system.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 Conformation Evaluation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 Conformation 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5000" y="1371600"/>
          <a:ext cx="54864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Correlations for 1363 bulls with ≥50 daughters (April 2012)</a:t>
                      </a:r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ST,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Trad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MT,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Trad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STA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0.989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STR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0.973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0.984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DFM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0.927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0.985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FTA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0.970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0.983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RLS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0.968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0.984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RUA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0.996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0.996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TRL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0.969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0.990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Jersey Conformation Results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905000" y="1371600"/>
          <a:ext cx="54864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Correlations for 1363 bulls with ≥50 daughters (April 2012)</a:t>
                      </a:r>
                      <a:endParaRPr 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Trait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ST,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Trad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MT, </a:t>
                      </a:r>
                      <a:r>
                        <a:rPr lang="en-US" sz="2400" b="1" dirty="0" err="1" smtClean="0">
                          <a:solidFill>
                            <a:schemeClr val="tx1"/>
                          </a:solidFill>
                        </a:rPr>
                        <a:t>Trad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FUA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0.956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0.981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RUH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0.927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0.967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RUW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0.991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0.978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UDP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0.995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0.977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UCL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0.941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0.965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FTP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0.940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0.979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TLG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>
                          <a:solidFill>
                            <a:schemeClr val="tx1"/>
                          </a:solidFill>
                          <a:latin typeface="Arial"/>
                        </a:rPr>
                        <a:t>0.993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i="0" u="none" strike="noStrike" kern="1200" dirty="0">
                          <a:solidFill>
                            <a:schemeClr val="tx1"/>
                          </a:solidFill>
                          <a:latin typeface="Arial"/>
                        </a:rPr>
                        <a:t>0.960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Foreign data can add to national evaluations</a:t>
            </a:r>
          </a:p>
          <a:p>
            <a:pPr lvl="1"/>
            <a:r>
              <a:rPr lang="en-US" dirty="0" smtClean="0"/>
              <a:t>In one step model instead of post-process</a:t>
            </a:r>
          </a:p>
          <a:p>
            <a:pPr lvl="1"/>
            <a:r>
              <a:rPr lang="en-US" dirty="0" smtClean="0"/>
              <a:t>High correlations of national with MACE</a:t>
            </a:r>
          </a:p>
          <a:p>
            <a:r>
              <a:rPr lang="en-US" dirty="0" smtClean="0"/>
              <a:t>Multi-trait all-breed model developed</a:t>
            </a:r>
          </a:p>
          <a:p>
            <a:pPr lvl="1"/>
            <a:r>
              <a:rPr lang="en-US" dirty="0" smtClean="0"/>
              <a:t>Replace software used since 1989</a:t>
            </a:r>
          </a:p>
          <a:p>
            <a:pPr lvl="1"/>
            <a:r>
              <a:rPr lang="en-US" dirty="0" smtClean="0"/>
              <a:t>Many new features added</a:t>
            </a:r>
          </a:p>
          <a:p>
            <a:pPr lvl="1"/>
            <a:r>
              <a:rPr lang="en-US" dirty="0" smtClean="0"/>
              <a:t>Correlations ~.99 with traditional AM</a:t>
            </a:r>
          </a:p>
          <a:p>
            <a:pPr lvl="1"/>
            <a:r>
              <a:rPr lang="en-US" dirty="0" smtClean="0"/>
              <a:t>Tested with 7 yield and health traits</a:t>
            </a:r>
          </a:p>
          <a:p>
            <a:pPr lvl="1"/>
            <a:r>
              <a:rPr lang="en-US" dirty="0" smtClean="0"/>
              <a:t>Also tested with 14 JE conformation traits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86800" cy="1143000"/>
          </a:xfrm>
        </p:spPr>
        <p:txBody>
          <a:bodyPr/>
          <a:lstStyle/>
          <a:p>
            <a:r>
              <a:rPr lang="en-US" dirty="0" smtClean="0"/>
              <a:t>Future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Adding genomics</a:t>
            </a:r>
          </a:p>
          <a:p>
            <a:r>
              <a:rPr lang="en-US" dirty="0" smtClean="0"/>
              <a:t>Adding foreign dams</a:t>
            </a:r>
          </a:p>
          <a:p>
            <a:r>
              <a:rPr lang="en-US" dirty="0" smtClean="0"/>
              <a:t>Adding supporting variables </a:t>
            </a:r>
          </a:p>
          <a:p>
            <a:r>
              <a:rPr lang="en-US" dirty="0" smtClean="0"/>
              <a:t>Improving reliability calculations</a:t>
            </a:r>
          </a:p>
          <a:p>
            <a:r>
              <a:rPr lang="en-US" dirty="0" smtClean="0"/>
              <a:t>Integrating one-step output for routine delivery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George Wiggans provided advice on algorithms and modeling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Animal model (1989 to present)</a:t>
            </a:r>
          </a:p>
          <a:p>
            <a:pPr lvl="1"/>
            <a:r>
              <a:rPr lang="en-US" dirty="0" smtClean="0"/>
              <a:t>Single-trait milk, fat, and protein</a:t>
            </a:r>
          </a:p>
          <a:p>
            <a:pPr lvl="1"/>
            <a:r>
              <a:rPr lang="en-US" dirty="0" smtClean="0"/>
              <a:t>Others (PL, SCS, DPR) added later</a:t>
            </a:r>
          </a:p>
          <a:p>
            <a:pPr lvl="1"/>
            <a:r>
              <a:rPr lang="en-US" dirty="0" smtClean="0"/>
              <a:t>All-breed animal model – 2007</a:t>
            </a:r>
          </a:p>
          <a:p>
            <a:pPr lvl="1"/>
            <a:r>
              <a:rPr lang="en-US" dirty="0" smtClean="0"/>
              <a:t>Multiple-step genomic model - 2009</a:t>
            </a:r>
          </a:p>
          <a:p>
            <a:r>
              <a:rPr lang="en-US" dirty="0" smtClean="0"/>
              <a:t>One step evaluation (future)</a:t>
            </a:r>
          </a:p>
          <a:p>
            <a:pPr lvl="1"/>
            <a:r>
              <a:rPr lang="en-US" dirty="0" smtClean="0"/>
              <a:t>All breeds, traits, and genotypes might be evaluated together</a:t>
            </a:r>
          </a:p>
          <a:p>
            <a:pPr lvl="1"/>
            <a:endParaRPr lang="en-US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  <a:p>
            <a:pPr lvl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 foreign phenotypes using MACE EBVs of bulls</a:t>
            </a:r>
          </a:p>
          <a:p>
            <a:r>
              <a:rPr lang="en-US" dirty="0" smtClean="0"/>
              <a:t>Single (ST) or multi-trait (MT) national evaluations</a:t>
            </a:r>
          </a:p>
          <a:p>
            <a:pPr lvl="1"/>
            <a:r>
              <a:rPr lang="en-US" dirty="0" smtClean="0"/>
              <a:t>7-trait model: yield, SCS, daughter pregnancy rate (DPR), MT and ST productive life (PL)</a:t>
            </a:r>
          </a:p>
          <a:p>
            <a:pPr lvl="1"/>
            <a:r>
              <a:rPr lang="en-US" dirty="0" smtClean="0"/>
              <a:t>14-trait model with conformation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Step Evaluation Tests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Foreign portion of </a:t>
            </a:r>
            <a:r>
              <a:rPr lang="en-US" dirty="0" err="1" smtClean="0"/>
              <a:t>deregressed</a:t>
            </a:r>
            <a:r>
              <a:rPr lang="en-US" dirty="0" smtClean="0"/>
              <a:t> MACE EBV added as “daughters”</a:t>
            </a:r>
          </a:p>
          <a:p>
            <a:pPr lvl="1"/>
            <a:r>
              <a:rPr lang="en-US" dirty="0" smtClean="0"/>
              <a:t>Adapted from </a:t>
            </a:r>
            <a:r>
              <a:rPr lang="en-US" dirty="0" err="1" smtClean="0"/>
              <a:t>Bonaiti</a:t>
            </a:r>
            <a:r>
              <a:rPr lang="en-US" dirty="0" smtClean="0"/>
              <a:t>, </a:t>
            </a:r>
            <a:r>
              <a:rPr lang="en-US" dirty="0" err="1" smtClean="0"/>
              <a:t>Boichard</a:t>
            </a:r>
            <a:r>
              <a:rPr lang="en-US" dirty="0" smtClean="0"/>
              <a:t> 1995</a:t>
            </a:r>
          </a:p>
          <a:p>
            <a:pPr lvl="1"/>
            <a:r>
              <a:rPr lang="en-US" dirty="0" smtClean="0"/>
              <a:t>Subtract domestic portion of MACE</a:t>
            </a:r>
          </a:p>
          <a:p>
            <a:pPr lvl="1"/>
            <a:r>
              <a:rPr lang="en-US" dirty="0" smtClean="0"/>
              <a:t>Add 1 observation weighted by EDC instead of adding n “daughters”</a:t>
            </a:r>
          </a:p>
          <a:p>
            <a:pPr lvl="1"/>
            <a:r>
              <a:rPr lang="en-US" dirty="0" smtClean="0"/>
              <a:t>For multi-trait, multiply by D</a:t>
            </a:r>
            <a:r>
              <a:rPr lang="en-US" baseline="30000" dirty="0" smtClean="0"/>
              <a:t>.5</a:t>
            </a:r>
            <a:r>
              <a:rPr lang="en-US" dirty="0" smtClean="0"/>
              <a:t> T</a:t>
            </a:r>
            <a:r>
              <a:rPr lang="en-US" baseline="30000" dirty="0" smtClean="0"/>
              <a:t>-1</a:t>
            </a:r>
            <a:r>
              <a:rPr lang="en-US" dirty="0" smtClean="0"/>
              <a:t> D</a:t>
            </a:r>
            <a:r>
              <a:rPr lang="en-US" baseline="30000" dirty="0" smtClean="0"/>
              <a:t>.5</a:t>
            </a:r>
          </a:p>
          <a:p>
            <a:r>
              <a:rPr lang="en-US" dirty="0" smtClean="0"/>
              <a:t>Mean included to adjust foreign data to genetic base of solutions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Foreign Information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391400" cy="4114800"/>
          </a:xfrm>
        </p:spPr>
        <p:txBody>
          <a:bodyPr/>
          <a:lstStyle/>
          <a:p>
            <a:pPr marL="342900" lvl="1" indent="-342900">
              <a:spcBef>
                <a:spcPct val="40000"/>
              </a:spcBef>
              <a:buClr>
                <a:schemeClr val="accent1"/>
              </a:buClr>
              <a:buSzPct val="60000"/>
              <a:buFont typeface="Wingdings" pitchFamily="2" charset="2"/>
              <a:buChar char="Ø"/>
            </a:pPr>
            <a:r>
              <a:rPr lang="en-US" sz="3200" dirty="0" smtClean="0"/>
              <a:t>Foreign </a:t>
            </a:r>
            <a:r>
              <a:rPr lang="en-US" sz="3200" dirty="0" err="1" smtClean="0"/>
              <a:t>deregressed</a:t>
            </a:r>
            <a:r>
              <a:rPr lang="en-US" sz="3200" dirty="0" smtClean="0"/>
              <a:t> PTAs for 118,741 bulls (foreign dams not yet included)</a:t>
            </a:r>
          </a:p>
          <a:p>
            <a:pPr marL="342900" lvl="1" indent="-342900">
              <a:spcBef>
                <a:spcPct val="40000"/>
              </a:spcBef>
              <a:buClr>
                <a:schemeClr val="accent1"/>
              </a:buClr>
              <a:buSzPct val="60000"/>
              <a:buFont typeface="Wingdings" pitchFamily="2" charset="2"/>
              <a:buChar char="Ø"/>
            </a:pPr>
            <a:r>
              <a:rPr lang="en-US" sz="3200" dirty="0" err="1" smtClean="0"/>
              <a:t>Deregession</a:t>
            </a:r>
            <a:r>
              <a:rPr lang="en-US" sz="3200" dirty="0" smtClean="0"/>
              <a:t>: pure foreign or mixed</a:t>
            </a:r>
          </a:p>
          <a:p>
            <a:pPr marL="690562" lvl="2" indent="-342900">
              <a:spcBef>
                <a:spcPct val="40000"/>
              </a:spcBef>
              <a:buSzPct val="60000"/>
              <a:buNone/>
            </a:pPr>
            <a:r>
              <a:rPr lang="en-US" dirty="0" smtClean="0">
                <a:solidFill>
                  <a:srgbClr val="FFFF00"/>
                </a:solidFill>
              </a:rPr>
              <a:t>	PA</a:t>
            </a:r>
            <a:r>
              <a:rPr lang="en-US" baseline="-25000" dirty="0" smtClean="0">
                <a:solidFill>
                  <a:srgbClr val="FFFF00"/>
                </a:solidFill>
              </a:rPr>
              <a:t>IB</a:t>
            </a:r>
            <a:r>
              <a:rPr lang="en-US" dirty="0" smtClean="0">
                <a:solidFill>
                  <a:srgbClr val="FFFF00"/>
                </a:solidFill>
              </a:rPr>
              <a:t> + ( PTA</a:t>
            </a:r>
            <a:r>
              <a:rPr lang="en-US" baseline="-25000" dirty="0" smtClean="0">
                <a:solidFill>
                  <a:srgbClr val="FFFF00"/>
                </a:solidFill>
              </a:rPr>
              <a:t>IB</a:t>
            </a:r>
            <a:r>
              <a:rPr lang="en-US" dirty="0" smtClean="0">
                <a:solidFill>
                  <a:srgbClr val="FFFF00"/>
                </a:solidFill>
              </a:rPr>
              <a:t> – PA</a:t>
            </a:r>
            <a:r>
              <a:rPr lang="en-US" baseline="-25000" dirty="0" smtClean="0">
                <a:solidFill>
                  <a:srgbClr val="FFFF00"/>
                </a:solidFill>
              </a:rPr>
              <a:t>IB </a:t>
            </a:r>
            <a:r>
              <a:rPr lang="en-US" dirty="0" smtClean="0">
                <a:solidFill>
                  <a:srgbClr val="FFFF00"/>
                </a:solidFill>
              </a:rPr>
              <a:t>) / REL</a:t>
            </a:r>
            <a:r>
              <a:rPr lang="en-US" baseline="-25000" dirty="0" smtClean="0">
                <a:solidFill>
                  <a:srgbClr val="FFFF00"/>
                </a:solidFill>
              </a:rPr>
              <a:t>IB-PA</a:t>
            </a:r>
            <a:endParaRPr lang="en-US" dirty="0" smtClean="0">
              <a:solidFill>
                <a:srgbClr val="FFFF00"/>
              </a:solidFill>
            </a:endParaRPr>
          </a:p>
          <a:p>
            <a:pPr marL="690562" lvl="2" indent="-342900">
              <a:spcBef>
                <a:spcPct val="40000"/>
              </a:spcBef>
              <a:buSzPct val="60000"/>
              <a:buNone/>
            </a:pPr>
            <a:r>
              <a:rPr lang="en-US" dirty="0" smtClean="0">
                <a:solidFill>
                  <a:srgbClr val="FFFF00"/>
                </a:solidFill>
              </a:rPr>
              <a:t>	</a:t>
            </a:r>
            <a:r>
              <a:rPr lang="en-US" dirty="0" err="1" smtClean="0">
                <a:solidFill>
                  <a:srgbClr val="FFFF00"/>
                </a:solidFill>
              </a:rPr>
              <a:t>PTA</a:t>
            </a:r>
            <a:r>
              <a:rPr lang="en-US" baseline="-25000" dirty="0" err="1" smtClean="0">
                <a:solidFill>
                  <a:srgbClr val="FFFF00"/>
                </a:solidFill>
              </a:rPr>
              <a:t>dom</a:t>
            </a:r>
            <a:r>
              <a:rPr lang="en-US" dirty="0" smtClean="0">
                <a:solidFill>
                  <a:srgbClr val="FFFF00"/>
                </a:solidFill>
              </a:rPr>
              <a:t> + ( PTA</a:t>
            </a:r>
            <a:r>
              <a:rPr lang="en-US" baseline="-25000" dirty="0" smtClean="0">
                <a:solidFill>
                  <a:srgbClr val="FFFF00"/>
                </a:solidFill>
              </a:rPr>
              <a:t>IB</a:t>
            </a:r>
            <a:r>
              <a:rPr lang="en-US" dirty="0" smtClean="0">
                <a:solidFill>
                  <a:srgbClr val="FFFF00"/>
                </a:solidFill>
              </a:rPr>
              <a:t> – </a:t>
            </a:r>
            <a:r>
              <a:rPr lang="en-US" dirty="0" err="1" smtClean="0">
                <a:solidFill>
                  <a:srgbClr val="FFFF00"/>
                </a:solidFill>
              </a:rPr>
              <a:t>PTA</a:t>
            </a:r>
            <a:r>
              <a:rPr lang="en-US" baseline="-25000" dirty="0" err="1" smtClean="0">
                <a:solidFill>
                  <a:srgbClr val="FFFF00"/>
                </a:solidFill>
              </a:rPr>
              <a:t>dom</a:t>
            </a:r>
            <a:r>
              <a:rPr lang="en-US" baseline="-25000" dirty="0" smtClean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) / REL</a:t>
            </a:r>
            <a:r>
              <a:rPr lang="en-US" baseline="-25000" dirty="0" smtClean="0">
                <a:solidFill>
                  <a:srgbClr val="FFFF00"/>
                </a:solidFill>
              </a:rPr>
              <a:t>IB-</a:t>
            </a:r>
            <a:r>
              <a:rPr lang="en-US" baseline="-25000" dirty="0" err="1" smtClean="0">
                <a:solidFill>
                  <a:srgbClr val="FFFF00"/>
                </a:solidFill>
              </a:rPr>
              <a:t>dom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FFFF00"/>
                </a:solidFill>
              </a:rPr>
              <a:t>      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(Yield and Health)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600200"/>
            <a:ext cx="7391400" cy="4114800"/>
          </a:xfrm>
        </p:spPr>
        <p:txBody>
          <a:bodyPr/>
          <a:lstStyle/>
          <a:p>
            <a:r>
              <a:rPr lang="en-US" dirty="0" smtClean="0"/>
              <a:t>One step model includes:</a:t>
            </a:r>
          </a:p>
          <a:p>
            <a:pPr lvl="1"/>
            <a:r>
              <a:rPr lang="en-US" dirty="0" smtClean="0"/>
              <a:t>72 million lactation phenotypes</a:t>
            </a:r>
          </a:p>
          <a:p>
            <a:pPr lvl="1"/>
            <a:r>
              <a:rPr lang="en-US" dirty="0" smtClean="0"/>
              <a:t>50 million animals in pedigree</a:t>
            </a:r>
          </a:p>
          <a:p>
            <a:pPr lvl="1"/>
            <a:r>
              <a:rPr lang="en-US" dirty="0" smtClean="0"/>
              <a:t>29 million permanent environment</a:t>
            </a:r>
          </a:p>
          <a:p>
            <a:pPr lvl="1"/>
            <a:r>
              <a:rPr lang="en-US" dirty="0" smtClean="0"/>
              <a:t>7 million herd mgmt groups</a:t>
            </a:r>
          </a:p>
          <a:p>
            <a:pPr lvl="1"/>
            <a:r>
              <a:rPr lang="en-US" dirty="0" smtClean="0"/>
              <a:t>11 million herd by sire interactions </a:t>
            </a:r>
          </a:p>
          <a:p>
            <a:pPr lvl="1"/>
            <a:r>
              <a:rPr lang="en-US" dirty="0" smtClean="0"/>
              <a:t>Traits:  M, F, P, SCS, PL, DPR</a:t>
            </a:r>
          </a:p>
          <a:p>
            <a:pPr lvl="1"/>
            <a:r>
              <a:rPr lang="en-US" dirty="0" smtClean="0"/>
              <a:t>Genotypes not yet included</a:t>
            </a:r>
          </a:p>
          <a:p>
            <a:pPr marL="690562" lvl="2" indent="-342900">
              <a:spcBef>
                <a:spcPct val="40000"/>
              </a:spcBef>
              <a:buSzPct val="60000"/>
              <a:buFont typeface="Wingdings" pitchFamily="2" charset="2"/>
              <a:buChar char="Ø"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(Yield and Health)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7315200" cy="4114800"/>
          </a:xfrm>
        </p:spPr>
        <p:txBody>
          <a:bodyPr/>
          <a:lstStyle/>
          <a:p>
            <a:r>
              <a:rPr lang="en-US" dirty="0" smtClean="0"/>
              <a:t>Official animal model</a:t>
            </a:r>
          </a:p>
          <a:p>
            <a:pPr lvl="1"/>
            <a:r>
              <a:rPr lang="en-US" dirty="0" smtClean="0"/>
              <a:t>Data edits and adjustments</a:t>
            </a:r>
          </a:p>
          <a:p>
            <a:pPr lvl="1"/>
            <a:r>
              <a:rPr lang="en-US" dirty="0" smtClean="0"/>
              <a:t>Separate weight for each observation</a:t>
            </a:r>
          </a:p>
          <a:p>
            <a:pPr lvl="1"/>
            <a:r>
              <a:rPr lang="en-US" dirty="0" smtClean="0"/>
              <a:t>All breeds and crossbreds included</a:t>
            </a:r>
          </a:p>
          <a:p>
            <a:pPr lvl="1"/>
            <a:r>
              <a:rPr lang="en-US" dirty="0" smtClean="0"/>
              <a:t>Inbreeding and </a:t>
            </a:r>
            <a:r>
              <a:rPr lang="en-US" dirty="0" err="1" smtClean="0"/>
              <a:t>heterosis</a:t>
            </a:r>
            <a:r>
              <a:rPr lang="en-US" dirty="0" smtClean="0"/>
              <a:t> correction</a:t>
            </a:r>
          </a:p>
          <a:p>
            <a:pPr lvl="1"/>
            <a:r>
              <a:rPr lang="en-US" dirty="0" smtClean="0"/>
              <a:t>Herd by sire interaction</a:t>
            </a:r>
          </a:p>
          <a:p>
            <a:pPr lvl="1"/>
            <a:r>
              <a:rPr lang="en-US" dirty="0" smtClean="0"/>
              <a:t>Convert PTAs to within-breed base</a:t>
            </a:r>
          </a:p>
          <a:p>
            <a:r>
              <a:rPr lang="en-US" dirty="0" smtClean="0"/>
              <a:t>Heritability of yield decreased</a:t>
            </a:r>
          </a:p>
          <a:p>
            <a:pPr lvl="1"/>
            <a:r>
              <a:rPr lang="en-US" dirty="0" smtClean="0"/>
              <a:t>Mimic effect of cow adjustments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Features Retained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7467600" cy="4114800"/>
          </a:xfrm>
        </p:spPr>
        <p:txBody>
          <a:bodyPr/>
          <a:lstStyle/>
          <a:p>
            <a:r>
              <a:rPr lang="en-US" dirty="0" smtClean="0"/>
              <a:t>Model options now include:</a:t>
            </a:r>
          </a:p>
          <a:p>
            <a:pPr lvl="1"/>
            <a:r>
              <a:rPr lang="en-US" dirty="0" smtClean="0"/>
              <a:t>Multi-trait models</a:t>
            </a:r>
          </a:p>
          <a:p>
            <a:pPr lvl="1"/>
            <a:r>
              <a:rPr lang="en-US" dirty="0" smtClean="0"/>
              <a:t>Multiple class and regress variables</a:t>
            </a:r>
          </a:p>
          <a:p>
            <a:pPr lvl="1"/>
            <a:r>
              <a:rPr lang="en-US" dirty="0" smtClean="0"/>
              <a:t>Suppress some factors / each trait</a:t>
            </a:r>
          </a:p>
          <a:p>
            <a:pPr lvl="1"/>
            <a:r>
              <a:rPr lang="en-US" dirty="0" smtClean="0"/>
              <a:t>Random regressions</a:t>
            </a:r>
          </a:p>
          <a:p>
            <a:pPr lvl="1"/>
            <a:r>
              <a:rPr lang="en-US" dirty="0" smtClean="0"/>
              <a:t>Foreign data</a:t>
            </a:r>
          </a:p>
          <a:p>
            <a:pPr lvl="1"/>
            <a:r>
              <a:rPr lang="en-US" dirty="0" smtClean="0"/>
              <a:t>Parallel processing</a:t>
            </a:r>
          </a:p>
          <a:p>
            <a:pPr lvl="1"/>
            <a:r>
              <a:rPr lang="en-US" dirty="0" smtClean="0"/>
              <a:t>Genomic information (Paul’s talk)</a:t>
            </a:r>
          </a:p>
          <a:p>
            <a:r>
              <a:rPr lang="en-US" dirty="0" smtClean="0"/>
              <a:t>Renumber factors in same program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Features Added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600200"/>
          <a:ext cx="7315200" cy="3901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7000"/>
                <a:gridCol w="1600200"/>
                <a:gridCol w="1676400"/>
                <a:gridCol w="1371600"/>
              </a:tblGrid>
              <a:tr h="370840">
                <a:tc>
                  <a:txBody>
                    <a:bodyPr/>
                    <a:lstStyle/>
                    <a:p>
                      <a:endParaRPr lang="en-US" sz="2600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Correlations within breed</a:t>
                      </a:r>
                      <a:endParaRPr lang="en-US" sz="2600" b="1" i="0" baseline="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/>
                        <a:t>Trait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err="1" smtClean="0"/>
                        <a:t>Trad</a:t>
                      </a:r>
                      <a:r>
                        <a:rPr lang="en-US" sz="2600" b="1" i="0" baseline="0" dirty="0" smtClean="0"/>
                        <a:t>, ST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err="1" smtClean="0"/>
                        <a:t>Trad</a:t>
                      </a:r>
                      <a:r>
                        <a:rPr lang="en-US" sz="2600" b="1" i="0" baseline="0" dirty="0" smtClean="0"/>
                        <a:t>, MT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ST, MT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Milk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.986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.986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.999</a:t>
                      </a:r>
                      <a:endParaRPr lang="en-US" sz="2600" b="1" i="0" baseline="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Fat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.985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.985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.999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Protein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.986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.988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.999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SCS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.998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.994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.995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PL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.975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.945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.972</a:t>
                      </a:r>
                      <a:endParaRPr lang="en-US" sz="2600" b="1" i="0" baseline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600" b="1" i="0" baseline="0" dirty="0" smtClean="0">
                          <a:solidFill>
                            <a:srgbClr val="00FF00"/>
                          </a:solidFill>
                        </a:rPr>
                        <a:t>DPR</a:t>
                      </a:r>
                      <a:endParaRPr lang="en-US" sz="2600" b="1" i="0" baseline="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.987</a:t>
                      </a:r>
                      <a:endParaRPr lang="en-US" sz="2600" b="1" i="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>
                          <a:solidFill>
                            <a:schemeClr val="tx1"/>
                          </a:solidFill>
                        </a:rPr>
                        <a:t>.958</a:t>
                      </a:r>
                      <a:endParaRPr lang="en-US" sz="2600" b="1" i="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 i="0" baseline="0" dirty="0" smtClean="0"/>
                        <a:t>.970</a:t>
                      </a:r>
                      <a:endParaRPr lang="en-US" sz="2600" b="1" i="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Traditional, ST, and MT Evaluation</a:t>
            </a:r>
            <a:br>
              <a:rPr lang="en-US" dirty="0" smtClean="0"/>
            </a:br>
            <a:r>
              <a:rPr lang="en-US" sz="3200" dirty="0" smtClean="0">
                <a:solidFill>
                  <a:srgbClr val="FFFF00"/>
                </a:solidFill>
              </a:rPr>
              <a:t>Domestic bulls (≥ 10 USA daughters)</a:t>
            </a:r>
            <a:endParaRPr lang="en-US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vr02">
  <a:themeElements>
    <a:clrScheme name="pvr02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pvr0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vr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vr02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vr02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Settings\asanders\Application Data\Microsoft\Templates\pvr02.pot</Template>
  <TotalTime>95669</TotalTime>
  <Words>1116</Words>
  <Application>Microsoft Office PowerPoint</Application>
  <PresentationFormat>On-screen Show (4:3)</PresentationFormat>
  <Paragraphs>276</Paragraphs>
  <Slides>19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Wingdings</vt:lpstr>
      <vt:lpstr>pvr02</vt:lpstr>
      <vt:lpstr>Methods to Include Foreign Information in National Evaluations </vt:lpstr>
      <vt:lpstr>Introduction</vt:lpstr>
      <vt:lpstr>One Step Evaluation Tests</vt:lpstr>
      <vt:lpstr>Adding Foreign Information</vt:lpstr>
      <vt:lpstr>Data (Yield and Health)</vt:lpstr>
      <vt:lpstr>Data (Yield and Health)</vt:lpstr>
      <vt:lpstr>Previous Features Retained</vt:lpstr>
      <vt:lpstr>New Features Added</vt:lpstr>
      <vt:lpstr>Traditional, ST, and MT Evaluation Domestic bulls (≥ 10 USA daughters)</vt:lpstr>
      <vt:lpstr>Foreign Yield, Health Data: Results</vt:lpstr>
      <vt:lpstr>MACE Data in National Evaluation Foreign proven bulls (no USA daughters)</vt:lpstr>
      <vt:lpstr>Adding April 2012 MACE Data   Domestic bulls (≥50 USA daughters) </vt:lpstr>
      <vt:lpstr>Computation Required</vt:lpstr>
      <vt:lpstr>Jersey Conformation Evaluation</vt:lpstr>
      <vt:lpstr>Jersey Conformation Results</vt:lpstr>
      <vt:lpstr>Jersey Conformation Results</vt:lpstr>
      <vt:lpstr>Conclusions</vt:lpstr>
      <vt:lpstr>Future Research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Genomic Prediction Results</dc:title>
  <dc:subject>International Dairy Sire Proofs</dc:subject>
  <dc:creator>Admin</dc:creator>
  <cp:keywords>Dairy, International, Sire evaluations</cp:keywords>
  <cp:lastModifiedBy>mtooker</cp:lastModifiedBy>
  <cp:revision>3908</cp:revision>
  <cp:lastPrinted>2001-08-24T14:44:42Z</cp:lastPrinted>
  <dcterms:created xsi:type="dcterms:W3CDTF">2002-07-16T13:01:30Z</dcterms:created>
  <dcterms:modified xsi:type="dcterms:W3CDTF">2012-07-14T14:40:09Z</dcterms:modified>
  <cp:category>Interbull</cp:category>
</cp:coreProperties>
</file>