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06" r:id="rId3"/>
    <p:sldId id="418" r:id="rId4"/>
    <p:sldId id="421" r:id="rId5"/>
    <p:sldId id="413" r:id="rId6"/>
    <p:sldId id="403" r:id="rId7"/>
    <p:sldId id="414" r:id="rId8"/>
    <p:sldId id="412" r:id="rId9"/>
    <p:sldId id="417" r:id="rId10"/>
    <p:sldId id="405" r:id="rId11"/>
    <p:sldId id="422" r:id="rId12"/>
    <p:sldId id="386" r:id="rId13"/>
    <p:sldId id="407" r:id="rId1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1" autoAdjust="0"/>
    <p:restoredTop sz="94568" autoAdjust="0"/>
  </p:normalViewPr>
  <p:slideViewPr>
    <p:cSldViewPr>
      <p:cViewPr>
        <p:scale>
          <a:sx n="50" d="100"/>
          <a:sy n="50" d="100"/>
        </p:scale>
        <p:origin x="-1884" y="-624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10000"/>
              </a:spcBef>
            </a:pPr>
            <a:r>
              <a:rPr lang="en-US" sz="2400" b="1" dirty="0" smtClean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014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FASS joint annual meeting, Phoenix, AZ, July 2012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3" y="6552149"/>
            <a:ext cx="11120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Paul </a:t>
            </a:r>
            <a:r>
              <a:rPr kumimoji="1" lang="en-US" b="1" dirty="0" err="1" smtClean="0">
                <a:solidFill>
                  <a:schemeClr val="accent1"/>
                </a:solidFill>
              </a:rPr>
              <a:t>VanRaden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2012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Iterative combination of national phenotype, genotype, pedigree, and foreign information 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14800"/>
          </a:xfrm>
        </p:spPr>
        <p:txBody>
          <a:bodyPr/>
          <a:lstStyle/>
          <a:p>
            <a:r>
              <a:rPr lang="en-US" dirty="0" smtClean="0"/>
              <a:t>CPU time for 3 trait ST model</a:t>
            </a:r>
          </a:p>
          <a:p>
            <a:pPr lvl="1"/>
            <a:r>
              <a:rPr lang="en-US" dirty="0" smtClean="0"/>
              <a:t>JE took </a:t>
            </a:r>
            <a:r>
              <a:rPr lang="en-US" dirty="0" smtClean="0">
                <a:solidFill>
                  <a:srgbClr val="00FF00"/>
                </a:solidFill>
              </a:rPr>
              <a:t>11 sec </a:t>
            </a:r>
            <a:r>
              <a:rPr lang="en-US" dirty="0" smtClean="0"/>
              <a:t>/ round including G</a:t>
            </a:r>
          </a:p>
          <a:p>
            <a:pPr lvl="1"/>
            <a:r>
              <a:rPr lang="en-US" dirty="0" smtClean="0"/>
              <a:t>HO took </a:t>
            </a:r>
            <a:r>
              <a:rPr lang="en-US" dirty="0" smtClean="0">
                <a:solidFill>
                  <a:srgbClr val="00FF00"/>
                </a:solidFill>
              </a:rPr>
              <a:t>1.6 min </a:t>
            </a:r>
            <a:r>
              <a:rPr lang="en-US" dirty="0" smtClean="0"/>
              <a:t>/ round including G</a:t>
            </a:r>
          </a:p>
          <a:p>
            <a:pPr lvl="1"/>
            <a:r>
              <a:rPr lang="en-US" dirty="0" smtClean="0"/>
              <a:t>JE needed </a:t>
            </a:r>
            <a:r>
              <a:rPr lang="en-US" dirty="0" smtClean="0">
                <a:solidFill>
                  <a:srgbClr val="00FF00"/>
                </a:solidFill>
              </a:rPr>
              <a:t>~1000 </a:t>
            </a:r>
            <a:r>
              <a:rPr lang="en-US" dirty="0" smtClean="0"/>
              <a:t>rounds (3 hours)</a:t>
            </a:r>
          </a:p>
          <a:p>
            <a:pPr lvl="1"/>
            <a:r>
              <a:rPr lang="en-US" dirty="0" smtClean="0"/>
              <a:t>HO needed </a:t>
            </a:r>
            <a:r>
              <a:rPr lang="en-US" dirty="0" smtClean="0">
                <a:solidFill>
                  <a:srgbClr val="00FF00"/>
                </a:solidFill>
              </a:rPr>
              <a:t>&gt;5000 </a:t>
            </a:r>
            <a:r>
              <a:rPr lang="en-US" dirty="0" smtClean="0"/>
              <a:t>rounds (&gt;5 days)</a:t>
            </a:r>
          </a:p>
          <a:p>
            <a:r>
              <a:rPr lang="en-US" dirty="0" smtClean="0"/>
              <a:t>Memory required for HO</a:t>
            </a:r>
          </a:p>
          <a:p>
            <a:pPr lvl="1"/>
            <a:r>
              <a:rPr lang="en-US" dirty="0" smtClean="0"/>
              <a:t>30 Gigabytes (256 available)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match G and A across breeds</a:t>
            </a:r>
          </a:p>
          <a:p>
            <a:r>
              <a:rPr lang="en-US" dirty="0" smtClean="0"/>
              <a:t>Nonlinear model (</a:t>
            </a:r>
            <a:r>
              <a:rPr lang="en-US" dirty="0" err="1" smtClean="0"/>
              <a:t>Bayes</a:t>
            </a:r>
            <a:r>
              <a:rPr lang="en-US" dirty="0" smtClean="0"/>
              <a:t> A) possible with SNP effect algorithm</a:t>
            </a:r>
          </a:p>
          <a:p>
            <a:r>
              <a:rPr lang="en-US" dirty="0" err="1" smtClean="0"/>
              <a:t>Interbull</a:t>
            </a:r>
            <a:r>
              <a:rPr lang="en-US" dirty="0" smtClean="0"/>
              <a:t> validation not designed for genomic models</a:t>
            </a:r>
          </a:p>
          <a:p>
            <a:r>
              <a:rPr lang="en-US" dirty="0" smtClean="0"/>
              <a:t>MACE results </a:t>
            </a:r>
            <a:r>
              <a:rPr lang="en-US" smtClean="0"/>
              <a:t>may become biased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1-step genomic evaluations tested</a:t>
            </a:r>
          </a:p>
          <a:p>
            <a:pPr lvl="1"/>
            <a:r>
              <a:rPr lang="en-US" dirty="0" smtClean="0"/>
              <a:t>Inversion avoided using extra equations</a:t>
            </a:r>
          </a:p>
          <a:p>
            <a:pPr lvl="1"/>
            <a:r>
              <a:rPr lang="en-US" dirty="0" smtClean="0"/>
              <a:t>Converged well for JE but not for HO</a:t>
            </a:r>
          </a:p>
          <a:p>
            <a:pPr lvl="1"/>
            <a:r>
              <a:rPr lang="en-US" dirty="0" smtClean="0"/>
              <a:t>Same accuracy, less bias than multi-step</a:t>
            </a:r>
          </a:p>
          <a:p>
            <a:pPr lvl="1"/>
            <a:r>
              <a:rPr lang="en-US" dirty="0" smtClean="0"/>
              <a:t>Foreign data from MACE included</a:t>
            </a:r>
          </a:p>
          <a:p>
            <a:r>
              <a:rPr lang="en-US" dirty="0" smtClean="0"/>
              <a:t>Further work needed on algorithms</a:t>
            </a:r>
          </a:p>
          <a:p>
            <a:pPr lvl="1"/>
            <a:r>
              <a:rPr lang="en-US" dirty="0" smtClean="0"/>
              <a:t>Including genomic information</a:t>
            </a:r>
          </a:p>
          <a:p>
            <a:pPr lvl="1"/>
            <a:r>
              <a:rPr lang="en-US" dirty="0" smtClean="0"/>
              <a:t>Extending to </a:t>
            </a:r>
            <a:r>
              <a:rPr lang="en-US" smtClean="0"/>
              <a:t>all-breed evaluation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Wiggans, Ignacy Misztal, and Andres </a:t>
            </a:r>
            <a:r>
              <a:rPr lang="en-US" dirty="0" err="1" smtClean="0"/>
              <a:t>Legara</a:t>
            </a:r>
            <a:r>
              <a:rPr lang="en-US" dirty="0" smtClean="0"/>
              <a:t> provided advice on algorithms</a:t>
            </a:r>
          </a:p>
          <a:p>
            <a:r>
              <a:rPr lang="en-US" dirty="0" smtClean="0"/>
              <a:t>Mel Tooker assisted with computation and program design</a:t>
            </a:r>
          </a:p>
          <a:p>
            <a:r>
              <a:rPr lang="en-US" dirty="0" smtClean="0"/>
              <a:t>Members of the Council on Dairy Cattle Breeding provided data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1-step genomic evaluation</a:t>
            </a:r>
          </a:p>
          <a:p>
            <a:pPr lvl="1"/>
            <a:r>
              <a:rPr lang="en-US" dirty="0" smtClean="0"/>
              <a:t>Account for genomic pre-selection</a:t>
            </a:r>
          </a:p>
          <a:p>
            <a:pPr lvl="1"/>
            <a:r>
              <a:rPr lang="en-US" dirty="0" smtClean="0"/>
              <a:t>Expected </a:t>
            </a:r>
            <a:r>
              <a:rPr lang="en-US" dirty="0" err="1" smtClean="0"/>
              <a:t>Mendelian</a:t>
            </a:r>
            <a:r>
              <a:rPr lang="en-US" dirty="0" smtClean="0"/>
              <a:t> Sampling ≠ 0</a:t>
            </a:r>
          </a:p>
          <a:p>
            <a:pPr lvl="1"/>
            <a:r>
              <a:rPr lang="en-US" dirty="0" smtClean="0"/>
              <a:t>Improve accuracy and reduce bias</a:t>
            </a:r>
          </a:p>
          <a:p>
            <a:pPr lvl="1"/>
            <a:r>
              <a:rPr lang="en-US" dirty="0" smtClean="0"/>
              <a:t>Include many genotyped animals</a:t>
            </a:r>
          </a:p>
          <a:p>
            <a:r>
              <a:rPr lang="en-US" dirty="0" smtClean="0"/>
              <a:t>Redesign software used since 1989 (see Mel </a:t>
            </a:r>
            <a:r>
              <a:rPr lang="en-US" dirty="0" err="1" smtClean="0"/>
              <a:t>Tooker’s</a:t>
            </a:r>
            <a:r>
              <a:rPr lang="en-US" dirty="0" smtClean="0"/>
              <a:t> talk)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1-Step Equations</a:t>
            </a:r>
            <a:br>
              <a:rPr lang="en-US" sz="4000" dirty="0"/>
            </a:br>
            <a:r>
              <a:rPr lang="en-US" sz="3200" dirty="0"/>
              <a:t>Aguilar et al., </a:t>
            </a:r>
            <a:r>
              <a:rPr lang="en-US" sz="3200" dirty="0" smtClean="0"/>
              <a:t>2010</a:t>
            </a:r>
            <a:endParaRPr lang="en-US" sz="32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4432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X’ R</a:t>
            </a:r>
            <a:r>
              <a:rPr lang="en-US" sz="2800" b="1" baseline="30000"/>
              <a:t>-1</a:t>
            </a:r>
            <a:r>
              <a:rPr lang="en-US" sz="2800" b="1"/>
              <a:t> X    X’ R</a:t>
            </a:r>
            <a:r>
              <a:rPr lang="en-US" sz="2800" b="1" baseline="30000"/>
              <a:t>-1</a:t>
            </a:r>
            <a:r>
              <a:rPr lang="en-US" sz="2800" b="1"/>
              <a:t> W</a:t>
            </a:r>
          </a:p>
          <a:p>
            <a:r>
              <a:rPr lang="en-US" sz="2800" b="1"/>
              <a:t>W’ R</a:t>
            </a:r>
            <a:r>
              <a:rPr lang="en-US" sz="2800" b="1" baseline="30000"/>
              <a:t>-1</a:t>
            </a:r>
            <a:r>
              <a:rPr lang="en-US" sz="2800" b="1"/>
              <a:t> X   W’ R</a:t>
            </a:r>
            <a:r>
              <a:rPr lang="en-US" sz="2800" b="1" baseline="30000"/>
              <a:t>-1</a:t>
            </a:r>
            <a:r>
              <a:rPr lang="en-US" sz="2800" b="1"/>
              <a:t> W + H</a:t>
            </a:r>
            <a:r>
              <a:rPr lang="en-US" sz="2800" b="1" baseline="30000"/>
              <a:t>-1</a:t>
            </a:r>
            <a:r>
              <a:rPr lang="en-US" sz="2800" b="1"/>
              <a:t> k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1933575"/>
            <a:ext cx="75584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Model: y = X b + </a:t>
            </a:r>
            <a:r>
              <a:rPr lang="en-US" sz="2800" b="1" dirty="0" smtClean="0"/>
              <a:t>W </a:t>
            </a:r>
            <a:r>
              <a:rPr lang="en-US" sz="2800" b="1" dirty="0"/>
              <a:t>u + e</a:t>
            </a:r>
          </a:p>
          <a:p>
            <a:r>
              <a:rPr lang="en-US" sz="2800" b="1" dirty="0"/>
              <a:t>       </a:t>
            </a:r>
            <a:r>
              <a:rPr lang="en-US" sz="2800" b="1" dirty="0" smtClean="0"/>
              <a:t>         </a:t>
            </a:r>
            <a:r>
              <a:rPr lang="en-US" sz="2800" b="1" dirty="0">
                <a:solidFill>
                  <a:srgbClr val="00FF00"/>
                </a:solidFill>
              </a:rPr>
              <a:t>+ other random effects not shown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15000" y="3200400"/>
            <a:ext cx="401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</a:p>
          <a:p>
            <a:r>
              <a:rPr lang="en-US" sz="2800" b="1"/>
              <a:t>u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248400" y="342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=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781800" y="3276600"/>
            <a:ext cx="1485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X’ R</a:t>
            </a:r>
            <a:r>
              <a:rPr lang="en-US" sz="2800" b="1" baseline="30000"/>
              <a:t>-1</a:t>
            </a:r>
            <a:r>
              <a:rPr lang="en-US" sz="2800" b="1"/>
              <a:t> y</a:t>
            </a:r>
          </a:p>
          <a:p>
            <a:r>
              <a:rPr lang="en-US" sz="2800" b="1"/>
              <a:t>W’ R</a:t>
            </a:r>
            <a:r>
              <a:rPr lang="en-US" sz="2800" b="1" baseline="30000"/>
              <a:t>-1</a:t>
            </a:r>
            <a:r>
              <a:rPr lang="en-US" sz="2800" b="1"/>
              <a:t> y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98725" y="4637088"/>
            <a:ext cx="1841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r>
              <a:rPr lang="en-US" sz="2800" b="1" baseline="30000"/>
              <a:t>-1</a:t>
            </a:r>
            <a:r>
              <a:rPr lang="en-US" sz="2800" b="1"/>
              <a:t> = A</a:t>
            </a:r>
            <a:r>
              <a:rPr lang="en-US" sz="2800" b="1" baseline="30000"/>
              <a:t>-1</a:t>
            </a:r>
            <a:r>
              <a:rPr lang="en-US" sz="2800" b="1"/>
              <a:t> +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0" y="4572000"/>
            <a:ext cx="2308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0   0</a:t>
            </a:r>
          </a:p>
          <a:p>
            <a:r>
              <a:rPr lang="en-US" sz="2800" b="1"/>
              <a:t>0   G</a:t>
            </a:r>
            <a:r>
              <a:rPr lang="en-US" sz="2800" b="1" baseline="30000"/>
              <a:t>-1</a:t>
            </a:r>
            <a:r>
              <a:rPr lang="en-US" sz="2800" b="1"/>
              <a:t> – A</a:t>
            </a:r>
            <a:r>
              <a:rPr lang="en-US" sz="2800" b="1" baseline="-25000"/>
              <a:t>22</a:t>
            </a:r>
            <a:r>
              <a:rPr lang="en-US" sz="2800" b="1" baseline="30000"/>
              <a:t>-1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5638800"/>
            <a:ext cx="7551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Size </a:t>
            </a:r>
            <a:r>
              <a:rPr lang="en-US" sz="2400" b="1" dirty="0">
                <a:solidFill>
                  <a:srgbClr val="00FF00"/>
                </a:solidFill>
              </a:rPr>
              <a:t>of G and A</a:t>
            </a:r>
            <a:r>
              <a:rPr lang="en-US" sz="2400" b="1" baseline="-25000" dirty="0">
                <a:solidFill>
                  <a:srgbClr val="00FF00"/>
                </a:solidFill>
              </a:rPr>
              <a:t>22</a:t>
            </a:r>
            <a:r>
              <a:rPr lang="en-US" sz="2400" b="1" dirty="0">
                <a:solidFill>
                  <a:srgbClr val="00FF00"/>
                </a:solidFill>
              </a:rPr>
              <a:t> &gt;200,000 and doubling </a:t>
            </a:r>
            <a:r>
              <a:rPr lang="en-US" sz="2400" b="1" dirty="0" smtClean="0">
                <a:solidFill>
                  <a:srgbClr val="00FF00"/>
                </a:solidFill>
              </a:rPr>
              <a:t>each </a:t>
            </a:r>
            <a:r>
              <a:rPr lang="en-US" sz="2400" b="1" dirty="0">
                <a:solidFill>
                  <a:srgbClr val="00FF00"/>
                </a:solidFill>
              </a:rPr>
              <a:t>year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838200" y="3200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5334000" y="3200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638800" y="3200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6172200" y="3200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705600" y="3200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8305800" y="3276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934200" y="4648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4419600" y="4572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4419600" y="5486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781800" y="4648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6781800" y="5486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8382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H="1">
            <a:off x="838200" y="4114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51816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5181600" y="4114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56388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5638800" y="4114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0198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019800" y="4114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H="1">
            <a:off x="67056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H="1">
            <a:off x="67056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81534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8153400" y="4267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Modified 1-Step Equations</a:t>
            </a:r>
            <a:br>
              <a:rPr lang="en-US" sz="4000" dirty="0"/>
            </a:br>
            <a:r>
              <a:rPr lang="en-US" sz="3200" dirty="0"/>
              <a:t>Legarra and </a:t>
            </a:r>
            <a:r>
              <a:rPr lang="en-US" sz="3200" dirty="0" err="1"/>
              <a:t>Ducrocq</a:t>
            </a:r>
            <a:r>
              <a:rPr lang="en-US" sz="3200" dirty="0"/>
              <a:t>, </a:t>
            </a:r>
            <a:r>
              <a:rPr lang="en-US" sz="3200" dirty="0" smtClean="0"/>
              <a:t>2011</a:t>
            </a:r>
            <a:endParaRPr lang="en-US" sz="3200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3200400"/>
            <a:ext cx="453893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X’R</a:t>
            </a:r>
            <a:r>
              <a:rPr lang="en-US" sz="2800" b="1" baseline="30000" dirty="0" smtClean="0"/>
              <a:t>-1</a:t>
            </a:r>
            <a:r>
              <a:rPr lang="en-US" sz="2800" b="1" dirty="0" smtClean="0"/>
              <a:t>X    X’R</a:t>
            </a:r>
            <a:r>
              <a:rPr lang="en-US" sz="2800" b="1" baseline="30000" dirty="0" smtClean="0"/>
              <a:t>-1</a:t>
            </a:r>
            <a:r>
              <a:rPr lang="en-US" sz="2800" b="1" dirty="0" smtClean="0"/>
              <a:t>W         </a:t>
            </a:r>
            <a:r>
              <a:rPr lang="en-US" sz="2800" b="1" dirty="0"/>
              <a:t>0 </a:t>
            </a:r>
            <a:r>
              <a:rPr lang="en-US" sz="2800" b="1" dirty="0" smtClean="0"/>
              <a:t>   </a:t>
            </a:r>
            <a:r>
              <a:rPr lang="en-US" sz="2800" b="1" dirty="0"/>
              <a:t>0</a:t>
            </a:r>
          </a:p>
          <a:p>
            <a:r>
              <a:rPr lang="en-US" sz="2800" b="1" dirty="0" smtClean="0"/>
              <a:t>W’R</a:t>
            </a:r>
            <a:r>
              <a:rPr lang="en-US" sz="2800" b="1" baseline="30000" dirty="0" smtClean="0"/>
              <a:t>-1</a:t>
            </a:r>
            <a:r>
              <a:rPr lang="en-US" sz="2800" b="1" dirty="0" smtClean="0"/>
              <a:t>X  W’R</a:t>
            </a:r>
            <a:r>
              <a:rPr lang="en-US" sz="2800" b="1" baseline="30000" dirty="0" smtClean="0"/>
              <a:t>-1</a:t>
            </a:r>
            <a:r>
              <a:rPr lang="en-US" sz="2800" b="1" dirty="0" smtClean="0"/>
              <a:t>W+A</a:t>
            </a:r>
            <a:r>
              <a:rPr lang="en-US" sz="2800" b="1" baseline="30000" dirty="0" smtClean="0"/>
              <a:t>-1</a:t>
            </a:r>
            <a:r>
              <a:rPr lang="en-US" sz="2800" b="1" dirty="0" smtClean="0"/>
              <a:t>k Q  </a:t>
            </a:r>
            <a:r>
              <a:rPr lang="en-US" sz="2800" b="1" dirty="0" err="1" smtClean="0"/>
              <a:t>Q</a:t>
            </a:r>
            <a:endParaRPr lang="en-US" sz="2800" b="1" dirty="0"/>
          </a:p>
          <a:p>
            <a:r>
              <a:rPr lang="en-US" sz="2800" b="1" dirty="0"/>
              <a:t>     0             </a:t>
            </a:r>
            <a:r>
              <a:rPr lang="en-US" sz="2800" b="1" dirty="0" smtClean="0"/>
              <a:t>Q’       </a:t>
            </a:r>
            <a:r>
              <a:rPr lang="en-US" sz="2800" b="1" dirty="0"/>
              <a:t>-G/k   0</a:t>
            </a:r>
          </a:p>
          <a:p>
            <a:r>
              <a:rPr lang="en-US" sz="2800" b="1" dirty="0"/>
              <a:t>     0            </a:t>
            </a:r>
            <a:r>
              <a:rPr lang="en-US" sz="2800" b="1" dirty="0" smtClean="0"/>
              <a:t> Q’       </a:t>
            </a:r>
            <a:r>
              <a:rPr lang="en-US" sz="2800" b="1" dirty="0"/>
              <a:t>0   A</a:t>
            </a:r>
            <a:r>
              <a:rPr lang="en-US" sz="2800" b="1" baseline="-25000" dirty="0"/>
              <a:t>22</a:t>
            </a:r>
            <a:r>
              <a:rPr lang="en-US" sz="2800" b="1" dirty="0"/>
              <a:t>/k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14400" y="1933575"/>
            <a:ext cx="7124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To avoid inverses, add equations for </a:t>
            </a:r>
            <a:r>
              <a:rPr lang="el-GR" sz="2800" b="1" dirty="0">
                <a:solidFill>
                  <a:srgbClr val="FFFF00"/>
                </a:solidFill>
              </a:rPr>
              <a:t>γ</a:t>
            </a:r>
            <a:r>
              <a:rPr lang="en-US" sz="2800" b="1" dirty="0"/>
              <a:t>, </a:t>
            </a:r>
            <a:r>
              <a:rPr lang="el-GR" sz="2800" b="1" dirty="0">
                <a:solidFill>
                  <a:srgbClr val="FFFF00"/>
                </a:solidFill>
              </a:rPr>
              <a:t>φ</a:t>
            </a:r>
          </a:p>
          <a:p>
            <a:r>
              <a:rPr lang="en-US" sz="2800" b="1" dirty="0"/>
              <a:t>Use math opposite of absorbing effects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715000" y="3200400"/>
            <a:ext cx="438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</a:p>
          <a:p>
            <a:r>
              <a:rPr lang="en-US" sz="2800" b="1" dirty="0"/>
              <a:t>u</a:t>
            </a:r>
          </a:p>
          <a:p>
            <a:r>
              <a:rPr lang="el-GR" sz="2800" b="1" dirty="0">
                <a:solidFill>
                  <a:srgbClr val="FFFF00"/>
                </a:solidFill>
              </a:rPr>
              <a:t>γ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l-GR" sz="2800" b="1" dirty="0">
                <a:solidFill>
                  <a:srgbClr val="FFFF00"/>
                </a:solidFill>
              </a:rPr>
              <a:t>φ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248400" y="342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=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81800" y="3276600"/>
            <a:ext cx="1485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X’ R</a:t>
            </a:r>
            <a:r>
              <a:rPr lang="en-US" sz="2800" b="1" baseline="30000"/>
              <a:t>-1</a:t>
            </a:r>
            <a:r>
              <a:rPr lang="en-US" sz="2800" b="1"/>
              <a:t> y</a:t>
            </a:r>
          </a:p>
          <a:p>
            <a:pPr algn="ctr"/>
            <a:r>
              <a:rPr lang="en-US" sz="2800" b="1"/>
              <a:t>W’ R</a:t>
            </a:r>
            <a:r>
              <a:rPr lang="en-US" sz="2800" b="1" baseline="30000"/>
              <a:t>-1</a:t>
            </a:r>
            <a:r>
              <a:rPr lang="en-US" sz="2800" b="1"/>
              <a:t> y</a:t>
            </a:r>
          </a:p>
          <a:p>
            <a:pPr algn="ctr"/>
            <a:r>
              <a:rPr lang="en-US" sz="2800" b="1"/>
              <a:t>0</a:t>
            </a:r>
          </a:p>
          <a:p>
            <a:pPr algn="ctr"/>
            <a:r>
              <a:rPr lang="en-US" sz="2800" b="1"/>
              <a:t>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14400" y="5029200"/>
            <a:ext cx="69840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Iterate for </a:t>
            </a:r>
            <a:r>
              <a:rPr lang="el-GR" sz="2800" b="1" dirty="0" smtClean="0">
                <a:solidFill>
                  <a:srgbClr val="FFFF00"/>
                </a:solidFill>
              </a:rPr>
              <a:t>γ</a:t>
            </a:r>
            <a:r>
              <a:rPr lang="en-US" sz="2800" b="1" dirty="0" smtClean="0"/>
              <a:t> using G = Z </a:t>
            </a:r>
            <a:r>
              <a:rPr lang="en-US" sz="2800" b="1" dirty="0" err="1" smtClean="0"/>
              <a:t>Z</a:t>
            </a:r>
            <a:r>
              <a:rPr lang="en-US" sz="2800" b="1" dirty="0" smtClean="0"/>
              <a:t>’ / [ 2 </a:t>
            </a:r>
            <a:r>
              <a:rPr lang="el-GR" sz="2800" b="1" dirty="0" smtClean="0"/>
              <a:t>Σ</a:t>
            </a:r>
            <a:r>
              <a:rPr lang="en-US" sz="2800" b="1" dirty="0" smtClean="0"/>
              <a:t>p(1-p)]</a:t>
            </a:r>
          </a:p>
          <a:p>
            <a:r>
              <a:rPr lang="en-US" sz="2800" b="1" dirty="0" smtClean="0"/>
              <a:t>Iterate for </a:t>
            </a:r>
            <a:r>
              <a:rPr lang="el-GR" sz="2800" b="1" dirty="0" smtClean="0">
                <a:solidFill>
                  <a:srgbClr val="FFFF00"/>
                </a:solidFill>
              </a:rPr>
              <a:t>φ</a:t>
            </a:r>
            <a:r>
              <a:rPr lang="en-US" sz="2800" b="1" dirty="0" smtClean="0"/>
              <a:t> using A</a:t>
            </a:r>
            <a:r>
              <a:rPr lang="en-US" sz="2800" b="1" baseline="-25000" dirty="0" smtClean="0"/>
              <a:t>22</a:t>
            </a:r>
            <a:r>
              <a:rPr lang="en-US" sz="2800" b="1" dirty="0" smtClean="0"/>
              <a:t> multiply (</a:t>
            </a:r>
            <a:r>
              <a:rPr lang="en-US" sz="2800" b="1" dirty="0" err="1" smtClean="0"/>
              <a:t>Colleau</a:t>
            </a:r>
            <a:r>
              <a:rPr lang="en-US" sz="2800" b="1" dirty="0" smtClean="0"/>
              <a:t>)</a:t>
            </a:r>
            <a:endParaRPr lang="el-GR" sz="2800" b="1" dirty="0" smtClean="0"/>
          </a:p>
          <a:p>
            <a:r>
              <a:rPr lang="en-US" sz="2800" b="1" dirty="0" smtClean="0"/>
              <a:t>Q’ = [ 0  I ]  (I for genotyped animals)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838200" y="32004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334000" y="3276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562600" y="3276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1722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172200" y="3276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705600" y="3276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8229600" y="3276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8382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8382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1816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51816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55626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H="1">
            <a:off x="55626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60198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>
            <a:off x="60198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67056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H="1">
            <a:off x="67056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80772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80772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1-step</a:t>
            </a:r>
            <a:r>
              <a:rPr lang="en-US" dirty="0" smtClean="0"/>
              <a:t> genomic model</a:t>
            </a:r>
          </a:p>
          <a:p>
            <a:pPr lvl="1"/>
            <a:r>
              <a:rPr lang="en-US" dirty="0" smtClean="0"/>
              <a:t>Add extra equations for </a:t>
            </a:r>
            <a:r>
              <a:rPr lang="el-GR" dirty="0" smtClean="0">
                <a:solidFill>
                  <a:srgbClr val="FFFF00"/>
                </a:solidFill>
              </a:rPr>
              <a:t>γ</a:t>
            </a:r>
            <a:r>
              <a:rPr lang="en-US" dirty="0" smtClean="0"/>
              <a:t> and </a:t>
            </a:r>
            <a:r>
              <a:rPr lang="el-GR" dirty="0" smtClean="0">
                <a:solidFill>
                  <a:srgbClr val="FFFF00"/>
                </a:solidFill>
              </a:rPr>
              <a:t>φ</a:t>
            </a:r>
            <a:r>
              <a:rPr lang="en-US" dirty="0" smtClean="0"/>
              <a:t> (Legarra and </a:t>
            </a:r>
            <a:r>
              <a:rPr lang="en-US" dirty="0" err="1" smtClean="0"/>
              <a:t>Ducrocq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Converged ok for JE, bad for HO</a:t>
            </a:r>
          </a:p>
          <a:p>
            <a:pPr lvl="1"/>
            <a:r>
              <a:rPr lang="en-US" dirty="0" smtClean="0"/>
              <a:t>Extended to MT using block diagonal</a:t>
            </a:r>
          </a:p>
          <a:p>
            <a:pPr lvl="1"/>
            <a:r>
              <a:rPr lang="en-US" dirty="0" smtClean="0"/>
              <a:t>Invert 3x3 A</a:t>
            </a:r>
            <a:r>
              <a:rPr lang="en-US" baseline="30000" dirty="0" smtClean="0"/>
              <a:t>-1</a:t>
            </a:r>
            <a:r>
              <a:rPr lang="en-US" dirty="0" smtClean="0">
                <a:solidFill>
                  <a:srgbClr val="FFFF00"/>
                </a:solidFill>
              </a:rPr>
              <a:t>u</a:t>
            </a:r>
            <a:r>
              <a:rPr lang="en-US" dirty="0" smtClean="0"/>
              <a:t>, G</a:t>
            </a:r>
            <a:r>
              <a:rPr lang="el-GR" dirty="0" smtClean="0">
                <a:solidFill>
                  <a:srgbClr val="FFFF00"/>
                </a:solidFill>
              </a:rPr>
              <a:t>γ</a:t>
            </a:r>
            <a:r>
              <a:rPr lang="en-US" dirty="0" smtClean="0"/>
              <a:t>, -A</a:t>
            </a:r>
            <a:r>
              <a:rPr lang="en-US" baseline="-25000" dirty="0" smtClean="0"/>
              <a:t>22</a:t>
            </a:r>
            <a:r>
              <a:rPr lang="el-GR" dirty="0" smtClean="0">
                <a:solidFill>
                  <a:srgbClr val="FFFF00"/>
                </a:solidFill>
              </a:rPr>
              <a:t>φ</a:t>
            </a:r>
            <a:r>
              <a:rPr lang="en-US" dirty="0" smtClean="0"/>
              <a:t> blocks? </a:t>
            </a:r>
            <a:r>
              <a:rPr lang="en-US" dirty="0" smtClean="0">
                <a:solidFill>
                  <a:srgbClr val="FFFF00"/>
                </a:solidFill>
              </a:rPr>
              <a:t>NO</a:t>
            </a:r>
          </a:p>
          <a:p>
            <a:pPr lvl="1"/>
            <a:r>
              <a:rPr lang="en-US" dirty="0" smtClean="0"/>
              <a:t>PCG iteration (hard to debug) </a:t>
            </a:r>
            <a:r>
              <a:rPr lang="en-US" dirty="0" smtClean="0">
                <a:solidFill>
                  <a:srgbClr val="FFFF00"/>
                </a:solidFill>
              </a:rPr>
              <a:t>Maybe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Algorithms Tested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Multi-step</a:t>
            </a:r>
            <a:r>
              <a:rPr lang="en-US" dirty="0" smtClean="0"/>
              <a:t> insertion of GEBV</a:t>
            </a:r>
          </a:p>
          <a:p>
            <a:pPr lvl="1"/>
            <a:r>
              <a:rPr lang="en-US" dirty="0" smtClean="0"/>
              <a:t>[W’R</a:t>
            </a:r>
            <a:r>
              <a:rPr lang="en-US" baseline="30000" dirty="0" smtClean="0"/>
              <a:t>-1</a:t>
            </a:r>
            <a:r>
              <a:rPr lang="en-US" dirty="0" smtClean="0"/>
              <a:t>W +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baseline="30000" dirty="0" smtClean="0">
                <a:solidFill>
                  <a:srgbClr val="FFFF00"/>
                </a:solidFill>
              </a:rPr>
              <a:t>-1</a:t>
            </a:r>
            <a:r>
              <a:rPr lang="en-US" dirty="0" smtClean="0"/>
              <a:t>k] u = W’R</a:t>
            </a:r>
            <a:r>
              <a:rPr lang="en-US" baseline="30000" dirty="0" smtClean="0"/>
              <a:t>-1</a:t>
            </a:r>
            <a:r>
              <a:rPr lang="en-US" dirty="0" smtClean="0"/>
              <a:t>y  </a:t>
            </a:r>
            <a:r>
              <a:rPr lang="en-US" dirty="0" smtClean="0">
                <a:solidFill>
                  <a:schemeClr val="accent1"/>
                </a:solidFill>
              </a:rPr>
              <a:t>(without G)</a:t>
            </a:r>
            <a:endParaRPr lang="en-US" dirty="0" smtClean="0"/>
          </a:p>
          <a:p>
            <a:pPr lvl="1"/>
            <a:r>
              <a:rPr lang="en-US" dirty="0" smtClean="0"/>
              <a:t>Previous studies added genomic information to W’R</a:t>
            </a:r>
            <a:r>
              <a:rPr lang="en-US" baseline="30000" dirty="0" smtClean="0"/>
              <a:t>-1</a:t>
            </a:r>
            <a:r>
              <a:rPr lang="en-US" dirty="0" smtClean="0"/>
              <a:t>W and W’R</a:t>
            </a:r>
            <a:r>
              <a:rPr lang="en-US" baseline="30000" dirty="0" smtClean="0"/>
              <a:t>-1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Instead: insert GEBV into u, iterate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1-step</a:t>
            </a:r>
            <a:r>
              <a:rPr lang="en-US" dirty="0" smtClean="0"/>
              <a:t> genomic model using DYD</a:t>
            </a:r>
          </a:p>
          <a:p>
            <a:pPr lvl="1"/>
            <a:r>
              <a:rPr lang="en-US" dirty="0" smtClean="0"/>
              <a:t>Solve SNP equations from DYD &amp; YD</a:t>
            </a:r>
          </a:p>
          <a:p>
            <a:pPr lvl="1"/>
            <a:r>
              <a:rPr lang="en-US" dirty="0" smtClean="0"/>
              <a:t>May converge faster, </a:t>
            </a:r>
            <a:r>
              <a:rPr lang="en-US" dirty="0" smtClean="0"/>
              <a:t>but approximate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Algorithms (continued)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U.S. Jersey data</a:t>
            </a:r>
          </a:p>
          <a:p>
            <a:pPr lvl="1"/>
            <a:r>
              <a:rPr lang="en-US" dirty="0" smtClean="0"/>
              <a:t>4.4 million lactation phenotypes</a:t>
            </a:r>
          </a:p>
          <a:p>
            <a:pPr lvl="1"/>
            <a:r>
              <a:rPr lang="en-US" dirty="0" smtClean="0"/>
              <a:t>4.1 million animals in pedigree </a:t>
            </a:r>
          </a:p>
          <a:p>
            <a:pPr lvl="1"/>
            <a:r>
              <a:rPr lang="en-US" dirty="0" smtClean="0"/>
              <a:t>Multi-trait milk, fat, protein yields</a:t>
            </a:r>
          </a:p>
          <a:p>
            <a:pPr lvl="1"/>
            <a:r>
              <a:rPr lang="en-US" dirty="0" smtClean="0"/>
              <a:t>5,364 male, 11,488 female genotypes</a:t>
            </a:r>
          </a:p>
          <a:p>
            <a:pPr marL="342900" lvl="1" indent="-342900">
              <a:spcBef>
                <a:spcPct val="40000"/>
              </a:spcBef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dirty="0" err="1" smtClean="0"/>
              <a:t>Deregressed</a:t>
            </a:r>
            <a:r>
              <a:rPr lang="en-US" dirty="0" smtClean="0"/>
              <a:t> MACE evaluations for 7,072 bulls with foreign daughters (foreign dams not yet included)</a:t>
            </a:r>
          </a:p>
          <a:p>
            <a:pPr marL="690562" lvl="2" indent="-342900">
              <a:spcBef>
                <a:spcPct val="40000"/>
              </a:spcBef>
              <a:buSzPct val="60000"/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1-Step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Results</a:t>
            </a:r>
            <a:br>
              <a:rPr lang="en-US" dirty="0" smtClean="0"/>
            </a:br>
            <a:r>
              <a:rPr lang="en-US" sz="2400" dirty="0" smtClean="0">
                <a:solidFill>
                  <a:schemeClr val="accent5"/>
                </a:solidFill>
              </a:rPr>
              <a:t>New = 1-step GPTA milk, Old = multi-step GPTA milk</a:t>
            </a:r>
            <a:endParaRPr lang="en-US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31520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3505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Statistic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Animals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Corr</a:t>
                      </a:r>
                      <a:r>
                        <a:rPr lang="en-US" sz="2400" b="1" dirty="0" smtClean="0"/>
                        <a:t>(New, Old)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All bulls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0.994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Corr</a:t>
                      </a:r>
                      <a:r>
                        <a:rPr lang="en-US" sz="2400" b="1" dirty="0" smtClean="0"/>
                        <a:t>(New, 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Genotyped bulls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0.992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Corr</a:t>
                      </a:r>
                      <a:r>
                        <a:rPr lang="en-US" sz="2400" b="1" dirty="0" smtClean="0"/>
                        <a:t>(</a:t>
                      </a:r>
                      <a:r>
                        <a:rPr lang="en-US" sz="2400" b="1" dirty="0" err="1" smtClean="0"/>
                        <a:t>DYD</a:t>
                      </a:r>
                      <a:r>
                        <a:rPr lang="en-US" sz="2400" b="1" baseline="-25000" dirty="0" err="1" smtClean="0"/>
                        <a:t>g</a:t>
                      </a:r>
                      <a:r>
                        <a:rPr lang="en-US" sz="2400" b="1" dirty="0" smtClean="0"/>
                        <a:t>, DYD)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Genotyped 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0.999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Corr</a:t>
                      </a:r>
                      <a:r>
                        <a:rPr lang="en-US" sz="2400" b="1" dirty="0" smtClean="0"/>
                        <a:t>(New, 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Young genomic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0.966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SD old PTA milk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Young genomic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540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SD new PTA milk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Young genomic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552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Old milk trend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1995-2005 cows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1644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New milk trend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1995-2005 cows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1430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21336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sz="2400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Evaluation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Regression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Squared Correlation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Parent Average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.436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Multi-Step GPTA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.520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1-Step GPTA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.520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1-Step </a:t>
            </a:r>
            <a:r>
              <a:rPr lang="en-US" dirty="0" err="1" smtClean="0"/>
              <a:t>vs</a:t>
            </a:r>
            <a:r>
              <a:rPr lang="en-US" dirty="0" smtClean="0"/>
              <a:t> Multi-Step: Results</a:t>
            </a:r>
            <a:br>
              <a:rPr lang="en-US" dirty="0" smtClean="0"/>
            </a:br>
            <a:r>
              <a:rPr lang="en-US" sz="2600" dirty="0" smtClean="0">
                <a:solidFill>
                  <a:schemeClr val="accent5"/>
                </a:solidFill>
              </a:rPr>
              <a:t>Data cutoff in August 2008</a:t>
            </a:r>
            <a:endParaRPr lang="en-US" sz="26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029200"/>
            <a:ext cx="70182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Multi-step regressions also improved  by modified </a:t>
            </a:r>
          </a:p>
          <a:p>
            <a:r>
              <a:rPr lang="en-US" sz="2200" b="1" dirty="0" smtClean="0"/>
              <a:t>selection index weights (Jan Wright’s poster)</a:t>
            </a:r>
            <a:endParaRPr lang="en-US" sz="2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109282</TotalTime>
  <Words>629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pvr02</vt:lpstr>
      <vt:lpstr>Iterative combination of national phenotype, genotype, pedigree, and foreign information  </vt:lpstr>
      <vt:lpstr>Goals</vt:lpstr>
      <vt:lpstr>1-Step Equations Aguilar et al., 2010</vt:lpstr>
      <vt:lpstr>Modified 1-Step Equations Legarra and Ducrocq, 2011</vt:lpstr>
      <vt:lpstr>Genomic Algorithms Tested</vt:lpstr>
      <vt:lpstr>Genomic Algorithms (continued)</vt:lpstr>
      <vt:lpstr>Data for 1-Step Test</vt:lpstr>
      <vt:lpstr>Jersey Results New = 1-step GPTA milk, Old = multi-step GPTA milk</vt:lpstr>
      <vt:lpstr>1-Step vs Multi-Step: Results Data cutoff in August 2008</vt:lpstr>
      <vt:lpstr>Computation Required</vt:lpstr>
      <vt:lpstr>Remaining Issues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paul vanraden</cp:lastModifiedBy>
  <cp:revision>4111</cp:revision>
  <cp:lastPrinted>2001-08-24T14:44:42Z</cp:lastPrinted>
  <dcterms:created xsi:type="dcterms:W3CDTF">2002-07-16T13:01:30Z</dcterms:created>
  <dcterms:modified xsi:type="dcterms:W3CDTF">2012-07-19T20:01:37Z</dcterms:modified>
  <cp:category>Interbull</cp:category>
</cp:coreProperties>
</file>