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43" r:id="rId2"/>
    <p:sldId id="363" r:id="rId3"/>
    <p:sldId id="359" r:id="rId4"/>
    <p:sldId id="355" r:id="rId5"/>
    <p:sldId id="360" r:id="rId6"/>
    <p:sldId id="348" r:id="rId7"/>
    <p:sldId id="356" r:id="rId8"/>
    <p:sldId id="367" r:id="rId9"/>
    <p:sldId id="361" r:id="rId10"/>
    <p:sldId id="364" r:id="rId11"/>
    <p:sldId id="366" r:id="rId12"/>
    <p:sldId id="362" r:id="rId13"/>
    <p:sldId id="365" r:id="rId14"/>
    <p:sldId id="35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41E"/>
    <a:srgbClr val="00563F"/>
    <a:srgbClr val="FFFF99"/>
    <a:srgbClr val="85CDBA"/>
    <a:srgbClr val="ABFFDF"/>
    <a:srgbClr val="99FFCC"/>
    <a:srgbClr val="00337F"/>
    <a:srgbClr val="FFFF00"/>
    <a:srgbClr val="67F0FF"/>
    <a:srgbClr val="67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39" autoAdjust="0"/>
  </p:normalViewPr>
  <p:slideViewPr>
    <p:cSldViewPr snapToGrid="0">
      <p:cViewPr varScale="1">
        <p:scale>
          <a:sx n="81" d="100"/>
          <a:sy n="81" d="100"/>
        </p:scale>
        <p:origin x="-10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E4390-23CE-410E-8C82-C2A835D802BC}" type="datetimeFigureOut">
              <a:rPr lang="en-US" smtClean="0"/>
              <a:pPr/>
              <a:t>7/9/13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E6C5-79DB-42C1-85C8-7967D116C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86C6C-8002-4023-9132-182A4FB91B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0">
          <a:gsLst>
            <a:gs pos="0">
              <a:srgbClr val="00337F"/>
            </a:gs>
            <a:gs pos="12000">
              <a:srgbClr val="00337F"/>
            </a:gs>
            <a:gs pos="16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37F"/>
                </a:solidFill>
              </a:defRPr>
            </a:lvl1pPr>
            <a:lvl2pPr>
              <a:defRPr>
                <a:solidFill>
                  <a:srgbClr val="00337F"/>
                </a:solidFill>
              </a:defRPr>
            </a:lvl2pPr>
            <a:lvl3pPr>
              <a:buClr>
                <a:srgbClr val="00337F"/>
              </a:buClr>
              <a:defRPr>
                <a:solidFill>
                  <a:srgbClr val="00337F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 flip="none" rotWithShape="0">
          <a:gsLst>
            <a:gs pos="0">
              <a:srgbClr val="00337F"/>
            </a:gs>
            <a:gs pos="48000">
              <a:srgbClr val="00337F"/>
            </a:gs>
            <a:gs pos="55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"/>
            <a:ext cx="7772400" cy="299212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4114800"/>
            <a:ext cx="7772400" cy="17543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G.</a:t>
            </a:r>
            <a:r>
              <a:rPr lang="en-US" sz="30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R. Wiggans,* T.A. Cooper, and P.M. VanRaden</a:t>
            </a:r>
            <a:endParaRPr lang="en-US" sz="3000" b="1" dirty="0" smtClean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Animal Improvement Programs Laboratory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Agricultural Research Service, USDA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Beltsville, MD 20705-2350, USA</a:t>
            </a:r>
            <a:endParaRPr lang="en-US" sz="2800" b="1" baseline="0" dirty="0" smtClean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DB3CC-F982-40F9-8DD6-BCC9AFBF44BD}" type="datetime1">
              <a:rPr lang="en-US" smtClean="0"/>
              <a:pPr/>
              <a:t>7/9/13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9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337F"/>
            </a:gs>
            <a:gs pos="12000">
              <a:srgbClr val="00337F"/>
            </a:gs>
            <a:gs pos="16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642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ltGray">
          <a:xfrm>
            <a:off x="7507685" y="6583680"/>
            <a:ext cx="9332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Wiggans, 2013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ltGray">
          <a:xfrm>
            <a:off x="227013" y="6583680"/>
            <a:ext cx="4776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sz="1200" b="1" baseline="0" dirty="0" smtClean="0">
                <a:latin typeface="Calibri" pitchFamily="34" charset="0"/>
                <a:cs typeface="Calibri" pitchFamily="34" charset="0"/>
              </a:rPr>
              <a:t>ADSA annual meeting</a:t>
            </a:r>
            <a:r>
              <a:rPr lang="en-US" sz="1200" b="1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1" lang="en-US" sz="1200" b="1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(</a:t>
            </a:r>
            <a:fld id="{6EF5BE8E-3B3E-486D-9684-5293E34BCCC8}" type="slidenum">
              <a:rPr kumimoji="1" lang="en-US" sz="1200" b="1" smtClean="0">
                <a:latin typeface="Calibri" pitchFamily="34" charset="0"/>
                <a:cs typeface="Calibri" pitchFamily="34" charset="0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)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" name="Picture 14" descr="USDA_W-B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95360" y="6446520"/>
            <a:ext cx="457200" cy="31266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5" r:id="rId2"/>
    <p:sldLayoutId id="2147483680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339725" indent="-339725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67000"/>
        <a:buFont typeface="Monotype Sorts" pitchFamily="2" charset="2"/>
        <a:buChar char="l"/>
        <a:defRPr sz="3200" b="1">
          <a:solidFill>
            <a:srgbClr val="00337F"/>
          </a:solidFill>
          <a:latin typeface="Calibri" pitchFamily="34" charset="0"/>
          <a:ea typeface="+mn-ea"/>
          <a:cs typeface="Calibri" pitchFamily="34" charset="0"/>
        </a:defRPr>
      </a:lvl1pPr>
      <a:lvl2pPr marL="690563" indent="-284163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80000"/>
        <a:buFont typeface="Monotype Sorts" pitchFamily="2" charset="2"/>
        <a:buChar char="w"/>
        <a:defRPr sz="3200" b="1">
          <a:solidFill>
            <a:srgbClr val="00337F"/>
          </a:solidFill>
          <a:latin typeface="Calibri" pitchFamily="34" charset="0"/>
          <a:cs typeface="Calibri" pitchFamily="34" charset="0"/>
        </a:defRPr>
      </a:lvl2pPr>
      <a:lvl3pPr marL="1206500" indent="-515938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120000"/>
        <a:buFont typeface="Humnst777 BT"/>
        <a:buChar char="−"/>
        <a:defRPr sz="3200" b="1">
          <a:solidFill>
            <a:srgbClr val="00337F"/>
          </a:solidFill>
          <a:latin typeface="Calibri" pitchFamily="34" charset="0"/>
          <a:cs typeface="Calibri" pitchFamily="34" charset="0"/>
        </a:defRPr>
      </a:lvl3pPr>
      <a:lvl4pPr marL="16637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799" y="320040"/>
            <a:ext cx="7772400" cy="1846659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200" dirty="0" smtClean="0"/>
              <a:t>Using 90,113 single nucleotide polymorphisms in genomic evaluation of dairy cattle</a:t>
            </a:r>
            <a:endParaRPr lang="en-US" sz="4200" dirty="0">
              <a:solidFill>
                <a:srgbClr val="FFFF66"/>
              </a:solidFill>
            </a:endParaRPr>
          </a:p>
        </p:txBody>
      </p:sp>
      <p:pic>
        <p:nvPicPr>
          <p:cNvPr id="5" name="Picture 4" descr="GGP-HD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675685" y="167058"/>
            <a:ext cx="914400" cy="27774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rgbClr val="85CDBA">
                <a:alpha val="40000"/>
              </a:srgb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685800" y="2377440"/>
            <a:ext cx="29040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200" b="1" dirty="0" err="1" smtClean="0">
                <a:solidFill>
                  <a:srgbClr val="FFFF66"/>
                </a:solidFill>
                <a:latin typeface="Calibri" pitchFamily="34" charset="0"/>
              </a:rPr>
              <a:t>Abstr</a:t>
            </a:r>
            <a:r>
              <a:rPr lang="en-US" sz="4200" b="1" dirty="0" smtClean="0">
                <a:solidFill>
                  <a:srgbClr val="FFFF66"/>
                </a:solidFill>
                <a:latin typeface="Calibri" pitchFamily="34" charset="0"/>
              </a:rPr>
              <a:t>. 539</a:t>
            </a:r>
            <a:endParaRPr lang="en-US" sz="42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4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77081"/>
          </a:xfrm>
        </p:spPr>
        <p:txBody>
          <a:bodyPr/>
          <a:lstStyle/>
          <a:p>
            <a:r>
              <a:rPr lang="en-US" sz="3750" dirty="0" smtClean="0">
                <a:solidFill>
                  <a:srgbClr val="FFFF99"/>
                </a:solidFill>
              </a:rPr>
              <a:t>Training and Validation sets (yield)</a:t>
            </a:r>
            <a:endParaRPr lang="en-US" sz="3750" dirty="0">
              <a:solidFill>
                <a:srgbClr val="FFFF99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253144"/>
              </p:ext>
            </p:extLst>
          </p:nvPr>
        </p:nvGraphicFramePr>
        <p:xfrm>
          <a:off x="187835" y="1878347"/>
          <a:ext cx="8560303" cy="4046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9318"/>
                <a:gridCol w="2883404"/>
                <a:gridCol w="2947581"/>
              </a:tblGrid>
              <a:tr h="1368521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Breed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B w="571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Training Animals (no.)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B w="571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Validation Animals (no.)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B w="571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588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Holstein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571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23,647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571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4,389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571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93664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Jersey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4,549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574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939181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Brown Swiss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4,633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112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3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Holstein Gains in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304" y="4056126"/>
            <a:ext cx="8226425" cy="1538883"/>
          </a:xfrm>
        </p:spPr>
        <p:txBody>
          <a:bodyPr/>
          <a:lstStyle/>
          <a:p>
            <a:pPr marL="0" indent="0">
              <a:lnSpc>
                <a:spcPts val="3200"/>
              </a:lnSpc>
              <a:spcAft>
                <a:spcPts val="1200"/>
              </a:spcAft>
              <a:buNone/>
            </a:pPr>
            <a:endParaRPr lang="en-US" sz="2740" dirty="0" smtClean="0"/>
          </a:p>
          <a:p>
            <a:pPr marL="287338" indent="-287338">
              <a:lnSpc>
                <a:spcPts val="3200"/>
              </a:lnSpc>
              <a:spcAft>
                <a:spcPts val="1200"/>
              </a:spcAft>
            </a:pPr>
            <a:endParaRPr lang="en-US" sz="2740" dirty="0"/>
          </a:p>
          <a:p>
            <a:pPr marL="287338" indent="-287338">
              <a:lnSpc>
                <a:spcPts val="3200"/>
              </a:lnSpc>
              <a:spcAft>
                <a:spcPts val="2400"/>
              </a:spcAft>
            </a:pPr>
            <a:r>
              <a:rPr lang="en-US" sz="2740" dirty="0" smtClean="0"/>
              <a:t>Average 0.3% gain in reliability across 28 traits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501727"/>
              </p:ext>
            </p:extLst>
          </p:nvPr>
        </p:nvGraphicFramePr>
        <p:xfrm>
          <a:off x="391943" y="1334280"/>
          <a:ext cx="8246452" cy="32442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1613"/>
                <a:gridCol w="2061613"/>
                <a:gridCol w="2061613"/>
                <a:gridCol w="2061613"/>
              </a:tblGrid>
              <a:tr h="1015877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45K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90K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Difference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Yield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36.4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36.0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-0.3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Health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26.7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27.1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8000"/>
                          </a:solidFill>
                        </a:rPr>
                        <a:t>0.4</a:t>
                      </a:r>
                      <a:endParaRPr lang="en-US" sz="2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Calving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15.7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16.3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8000"/>
                          </a:solidFill>
                        </a:rPr>
                        <a:t>0.6</a:t>
                      </a:r>
                      <a:endParaRPr lang="en-US" sz="28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Type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27.6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27.9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8000"/>
                          </a:solidFill>
                        </a:rPr>
                        <a:t>0.3</a:t>
                      </a:r>
                      <a:endParaRPr lang="en-US" sz="28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03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Jersey and Brown Swiss Results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52422"/>
              </p:ext>
            </p:extLst>
          </p:nvPr>
        </p:nvGraphicFramePr>
        <p:xfrm>
          <a:off x="344909" y="1114760"/>
          <a:ext cx="8246452" cy="2130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1613"/>
                <a:gridCol w="2061613"/>
                <a:gridCol w="2061613"/>
                <a:gridCol w="2061613"/>
              </a:tblGrid>
              <a:tr h="101587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Jersey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45K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90K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Difference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Yield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20.8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21.1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</a:rPr>
                        <a:t>0.3</a:t>
                      </a:r>
                      <a:endParaRPr lang="en-US" sz="2800" b="1" dirty="0">
                        <a:solidFill>
                          <a:srgbClr val="00563F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Health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12.7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12.2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73061"/>
              </p:ext>
            </p:extLst>
          </p:nvPr>
        </p:nvGraphicFramePr>
        <p:xfrm>
          <a:off x="340533" y="3697548"/>
          <a:ext cx="8246452" cy="2130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1613"/>
                <a:gridCol w="2061613"/>
                <a:gridCol w="2061613"/>
                <a:gridCol w="2061613"/>
              </a:tblGrid>
              <a:tr h="101587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Brown</a:t>
                      </a:r>
                      <a:r>
                        <a:rPr lang="en-US" sz="2800" b="1" baseline="0" dirty="0" smtClean="0">
                          <a:solidFill>
                            <a:srgbClr val="000099"/>
                          </a:solidFill>
                        </a:rPr>
                        <a:t> Swiss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45K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90K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Difference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 anchor="b"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Yield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25.7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26.8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</a:rPr>
                        <a:t>1.1</a:t>
                      </a:r>
                      <a:endParaRPr lang="en-US" sz="2800" b="1" dirty="0">
                        <a:solidFill>
                          <a:srgbClr val="00563F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709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Health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14.4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</a:rPr>
                        <a:t>16.6</a:t>
                      </a:r>
                      <a:endParaRPr lang="en-US" sz="28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</a:rPr>
                        <a:t>2.2</a:t>
                      </a:r>
                      <a:endParaRPr lang="en-US" sz="2800" b="1" dirty="0">
                        <a:solidFill>
                          <a:srgbClr val="00563F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43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711546"/>
          </a:xfrm>
        </p:spPr>
        <p:txBody>
          <a:bodyPr/>
          <a:lstStyle/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dirty="0" smtClean="0"/>
              <a:t>More markers with no increase in genotyping cost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dirty="0" smtClean="0"/>
              <a:t>Imputation less accurate to 90K than to 45K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dirty="0" smtClean="0"/>
              <a:t>Reliability increases for some traits, decrease in others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dirty="0" smtClean="0"/>
              <a:t>Processing times double for most operations (imputation, marker estimation, creating G matrix)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125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788217"/>
          </a:xfrm>
        </p:spPr>
        <p:txBody>
          <a:bodyPr/>
          <a:lstStyle/>
          <a:p>
            <a:pPr marL="287338" indent="-287338">
              <a:lnSpc>
                <a:spcPts val="3000"/>
              </a:lnSpc>
              <a:spcAft>
                <a:spcPts val="1200"/>
              </a:spcAft>
            </a:pPr>
            <a:r>
              <a:rPr lang="en-US" dirty="0" smtClean="0"/>
              <a:t>With more GHD genotypes:</a:t>
            </a:r>
          </a:p>
          <a:p>
            <a:pPr marL="511175" lvl="1" indent="-222250">
              <a:lnSpc>
                <a:spcPts val="3000"/>
              </a:lnSpc>
              <a:spcAft>
                <a:spcPts val="1800"/>
              </a:spcAft>
            </a:pPr>
            <a:r>
              <a:rPr lang="en-US" dirty="0" smtClean="0"/>
              <a:t>Improved imputation accuracy, particularly for breeds other than Holstein</a:t>
            </a:r>
          </a:p>
          <a:p>
            <a:pPr marL="160337" indent="-222250">
              <a:lnSpc>
                <a:spcPts val="3000"/>
              </a:lnSpc>
              <a:spcAft>
                <a:spcPts val="2400"/>
              </a:spcAft>
            </a:pPr>
            <a:r>
              <a:rPr lang="en-US" dirty="0" smtClean="0"/>
              <a:t>Possible reduction in computing time by eliminating 50K-only SNP that do not contribute to accuracy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dirty="0" smtClean="0"/>
              <a:t>SNP that are genetic variants included in future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3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77081"/>
          </a:xfrm>
        </p:spPr>
        <p:txBody>
          <a:bodyPr/>
          <a:lstStyle/>
          <a:p>
            <a:r>
              <a:rPr lang="en-US" sz="3750" dirty="0" smtClean="0"/>
              <a:t>To increase accuracy of genomic rankings</a:t>
            </a:r>
            <a:endParaRPr lang="en-US" sz="3750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2898229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dirty="0" smtClean="0"/>
              <a:t>Genotype more animals</a:t>
            </a:r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dirty="0" smtClean="0"/>
              <a:t>Increase number and </a:t>
            </a:r>
            <a:r>
              <a:rPr lang="en-US" dirty="0" err="1" smtClean="0"/>
              <a:t>informativeness</a:t>
            </a:r>
            <a:r>
              <a:rPr lang="en-US" dirty="0" smtClean="0"/>
              <a:t>  of SNP</a:t>
            </a:r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dirty="0" smtClean="0"/>
              <a:t>Add traits</a:t>
            </a:r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dirty="0" smtClean="0"/>
              <a:t>Improve evaluation methods</a:t>
            </a:r>
          </a:p>
        </p:txBody>
      </p:sp>
    </p:spTree>
    <p:extLst>
      <p:ext uri="{BB962C8B-B14F-4D97-AF65-F5344CB8AC3E}">
        <p14:creationId xmlns:p14="http://schemas.microsoft.com/office/powerpoint/2010/main" val="41903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38609"/>
          </a:xfrm>
        </p:spPr>
        <p:txBody>
          <a:bodyPr/>
          <a:lstStyle/>
          <a:p>
            <a:r>
              <a:rPr lang="en-US" sz="3500" dirty="0" smtClean="0"/>
              <a:t>More SNP</a:t>
            </a:r>
            <a:endParaRPr lang="en-US" sz="3500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05042"/>
            <a:ext cx="8226425" cy="584775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Better tracking of QTL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Illumina</a:t>
            </a:r>
            <a:r>
              <a:rPr lang="en-US" dirty="0" smtClean="0"/>
              <a:t> </a:t>
            </a:r>
            <a:r>
              <a:rPr lang="en-US" dirty="0" err="1" smtClean="0"/>
              <a:t>BovineHD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777K, cost twice of 50K, only .4% gain in </a:t>
            </a:r>
            <a:r>
              <a:rPr lang="en-US" dirty="0" smtClean="0"/>
              <a:t>REL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GeneSeek</a:t>
            </a:r>
            <a:r>
              <a:rPr lang="en-US" dirty="0" smtClean="0"/>
              <a:t> Genomic Profiler-HD (GHD)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  76,999 SNP</a:t>
            </a:r>
          </a:p>
          <a:p>
            <a:pPr marL="808038" lvl="1" indent="-457200">
              <a:spcAft>
                <a:spcPts val="600"/>
              </a:spcAft>
            </a:pPr>
            <a:r>
              <a:rPr lang="en-US" dirty="0" smtClean="0"/>
              <a:t>28,376 (63%) of usable 50K SNP (37% missing)</a:t>
            </a:r>
          </a:p>
          <a:p>
            <a:pPr marL="808038" lvl="1" indent="-457200">
              <a:spcAft>
                <a:spcPts val="0"/>
              </a:spcAft>
            </a:pPr>
            <a:r>
              <a:rPr lang="en-US" dirty="0" smtClean="0"/>
              <a:t>48,491 </a:t>
            </a:r>
            <a:r>
              <a:rPr lang="en-US" dirty="0" err="1" smtClean="0"/>
              <a:t>BovineHD</a:t>
            </a:r>
            <a:r>
              <a:rPr lang="en-US" dirty="0" smtClean="0"/>
              <a:t> SNP added</a:t>
            </a:r>
          </a:p>
          <a:p>
            <a:pPr marL="808038" lvl="1" indent="-457200">
              <a:spcAft>
                <a:spcPts val="3000"/>
              </a:spcAft>
            </a:pPr>
            <a:r>
              <a:rPr lang="en-US" dirty="0" smtClean="0"/>
              <a:t>Cost equivalent to 50K</a:t>
            </a:r>
          </a:p>
          <a:p>
            <a:pPr marL="225425" indent="-225425">
              <a:spcAft>
                <a:spcPts val="30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043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GGP-HD SNP selection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61840"/>
            <a:ext cx="8226425" cy="4926135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dirty="0" smtClean="0"/>
              <a:t>Released December 2012</a:t>
            </a:r>
          </a:p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Selected for:</a:t>
            </a:r>
          </a:p>
          <a:p>
            <a:pPr lvl="1">
              <a:lnSpc>
                <a:spcPts val="34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Greatest effects on Holstein net merit</a:t>
            </a:r>
          </a:p>
          <a:p>
            <a:pPr lvl="1">
              <a:lnSpc>
                <a:spcPts val="34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High MAF</a:t>
            </a:r>
          </a:p>
          <a:p>
            <a:pPr lvl="1">
              <a:lnSpc>
                <a:spcPts val="34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Reduced gaps between SNP</a:t>
            </a:r>
          </a:p>
          <a:p>
            <a:pPr lvl="1">
              <a:lnSpc>
                <a:spcPts val="34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Parentage SNP</a:t>
            </a:r>
          </a:p>
          <a:p>
            <a:pPr lvl="1">
              <a:lnSpc>
                <a:spcPts val="3400"/>
              </a:lnSpc>
              <a:spcBef>
                <a:spcPts val="600"/>
              </a:spcBef>
              <a:spcAft>
                <a:spcPts val="240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Imputation of microsatellite markers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76,867 unique nuclear SNP</a:t>
            </a:r>
          </a:p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13 mitochondrial SNP</a:t>
            </a:r>
          </a:p>
        </p:txBody>
      </p:sp>
    </p:spTree>
    <p:extLst>
      <p:ext uri="{BB962C8B-B14F-4D97-AF65-F5344CB8AC3E}">
        <p14:creationId xmlns:p14="http://schemas.microsoft.com/office/powerpoint/2010/main" val="138043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38609"/>
          </a:xfrm>
        </p:spPr>
        <p:txBody>
          <a:bodyPr/>
          <a:lstStyle/>
          <a:p>
            <a:r>
              <a:rPr lang="en-US" sz="3500" dirty="0" smtClean="0"/>
              <a:t>SNP</a:t>
            </a:r>
            <a:r>
              <a:rPr lang="en-US" sz="3500" dirty="0" smtClean="0">
                <a:solidFill>
                  <a:srgbClr val="FFFF99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used in evaluation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308872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/>
              <a:t>GGP-HD had 74,770 usable and 2,229 not usable</a:t>
            </a:r>
          </a:p>
          <a:p>
            <a:pPr lvl="1"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Duplicates</a:t>
            </a:r>
          </a:p>
          <a:p>
            <a:pPr marL="628650" lvl="1"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Y chromosome  or Mitochondrial</a:t>
            </a:r>
          </a:p>
          <a:p>
            <a:pPr marL="576263" lvl="1" indent="-225425"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Low call rate</a:t>
            </a:r>
          </a:p>
          <a:p>
            <a:pPr marL="576263" lvl="1" indent="-225425"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Excess parent-progeny conflicts</a:t>
            </a:r>
          </a:p>
          <a:p>
            <a:pPr marL="576263" lvl="1" indent="-225425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MAF &lt;1% for each of 4 breeds</a:t>
            </a:r>
          </a:p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50K chip had 45,188 usable SNP</a:t>
            </a:r>
          </a:p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LD, GGP, and GGP2 had 6,870 to 9,482 usable</a:t>
            </a:r>
          </a:p>
          <a:p>
            <a:pPr>
              <a:lnSpc>
                <a:spcPts val="3400"/>
              </a:lnSpc>
              <a:spcAft>
                <a:spcPts val="0"/>
              </a:spcAft>
            </a:pPr>
            <a:r>
              <a:rPr lang="en-US" sz="3000" dirty="0" smtClean="0">
                <a:solidFill>
                  <a:srgbClr val="000073"/>
                </a:solidFill>
              </a:rPr>
              <a:t>91,170 usable on either GGP-HD or 50K </a:t>
            </a:r>
          </a:p>
        </p:txBody>
      </p:sp>
    </p:spTree>
    <p:extLst>
      <p:ext uri="{BB962C8B-B14F-4D97-AF65-F5344CB8AC3E}">
        <p14:creationId xmlns:p14="http://schemas.microsoft.com/office/powerpoint/2010/main" val="138043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SNP </a:t>
            </a:r>
            <a:r>
              <a:rPr lang="en-US" dirty="0" smtClean="0">
                <a:solidFill>
                  <a:srgbClr val="FFFF99"/>
                </a:solidFill>
              </a:rPr>
              <a:t>(no.)</a:t>
            </a:r>
            <a:r>
              <a:rPr lang="en-US" dirty="0" smtClean="0"/>
              <a:t> in common among 91,170</a:t>
            </a:r>
            <a:endParaRPr lang="en-US" dirty="0">
              <a:solidFill>
                <a:srgbClr val="FFFF6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163242"/>
              </p:ext>
            </p:extLst>
          </p:nvPr>
        </p:nvGraphicFramePr>
        <p:xfrm>
          <a:off x="469231" y="1624272"/>
          <a:ext cx="8229600" cy="319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"/>
                <a:gridCol w="731520"/>
                <a:gridCol w="228600"/>
                <a:gridCol w="731520"/>
                <a:gridCol w="228600"/>
                <a:gridCol w="749808"/>
                <a:gridCol w="228600"/>
                <a:gridCol w="886968"/>
                <a:gridCol w="228600"/>
                <a:gridCol w="886968"/>
                <a:gridCol w="228600"/>
                <a:gridCol w="886968"/>
                <a:gridCol w="228600"/>
                <a:gridCol w="88696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Chip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LD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GGP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GGP2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50v1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50v2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GHD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HD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LD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6,870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6,870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6,870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6,850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6,839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6,870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6,805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GGP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8,411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7,999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8,019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7,991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7,935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8,143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GGP2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9,482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8,184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8,154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9,022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9,252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50v1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44,282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43,313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28,327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40,351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50v2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44,297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28,295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40,393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GHD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74,770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72,509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HD</a:t>
                      </a:r>
                      <a:endParaRPr lang="en-US" sz="25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5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87,077</a:t>
                      </a:r>
                      <a:endParaRPr lang="en-US" sz="25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85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Sources for imputation of new SNP</a:t>
            </a:r>
            <a:endParaRPr lang="en-US" dirty="0">
              <a:solidFill>
                <a:srgbClr val="FFFF6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269957"/>
              </p:ext>
            </p:extLst>
          </p:nvPr>
        </p:nvGraphicFramePr>
        <p:xfrm>
          <a:off x="609600" y="1624272"/>
          <a:ext cx="7918701" cy="227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463040"/>
                <a:gridCol w="365760"/>
                <a:gridCol w="1188720"/>
                <a:gridCol w="365760"/>
                <a:gridCol w="1188720"/>
                <a:gridCol w="320040"/>
                <a:gridCol w="142646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Chip</a:t>
                      </a:r>
                      <a:endParaRPr lang="en-US" sz="3200" b="1" i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Holstein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Jersey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Brown Swiss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Ayrshire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HD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2,229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182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182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10972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525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22860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GHD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7,395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404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67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1097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189</a:t>
                      </a:r>
                      <a:endParaRPr lang="en-US" sz="32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2286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362,132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4572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44,181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8,486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1097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32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1,464</a:t>
                      </a:r>
                      <a:endParaRPr lang="en-US" sz="32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2286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85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accuracy to 45K or 90K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4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6606"/>
                <a:gridCol w="2056606"/>
                <a:gridCol w="2056606"/>
                <a:gridCol w="20566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Chip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Usable markers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Impute to 45K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Impute to 90K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GHD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74,770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99.1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99.8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50K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45,188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99.9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99.5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GGP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8,411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98.8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98.4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LD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6,870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97.1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96.5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3K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2,683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94.5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93.9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Imputed dams</a:t>
                      </a:r>
                      <a:endParaRPr lang="en-US" sz="3200" b="1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94.8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95.8</a:t>
                      </a:r>
                      <a:endParaRPr lang="en-US" sz="3200" b="1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30480"/>
            <a:ext cx="8226425" cy="4914593"/>
          </a:xfrm>
        </p:spPr>
        <p:txBody>
          <a:bodyPr/>
          <a:lstStyle/>
          <a:p>
            <a:pPr marL="287338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Cut off study </a:t>
            </a:r>
          </a:p>
          <a:p>
            <a:pPr marL="638176" lvl="1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Training set – August 2009 traditional evaluations</a:t>
            </a:r>
          </a:p>
          <a:p>
            <a:pPr marL="638176" lvl="1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Validation Set – April 2013 daughter performance</a:t>
            </a:r>
          </a:p>
          <a:p>
            <a:pPr marL="287338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Yield, Health, Calving and Type traits evaluated</a:t>
            </a:r>
          </a:p>
          <a:p>
            <a:pPr marL="287338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SNP sets</a:t>
            </a:r>
          </a:p>
          <a:p>
            <a:pPr marL="638176" lvl="1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45,188 SNP</a:t>
            </a:r>
          </a:p>
          <a:p>
            <a:pPr marL="638176" lvl="1" indent="-287338">
              <a:lnSpc>
                <a:spcPts val="3100"/>
              </a:lnSpc>
              <a:spcAft>
                <a:spcPts val="1200"/>
              </a:spcAft>
            </a:pPr>
            <a:r>
              <a:rPr lang="en-US" dirty="0" smtClean="0"/>
              <a:t>90,113 SNP</a:t>
            </a:r>
          </a:p>
        </p:txBody>
      </p:sp>
    </p:spTree>
    <p:extLst>
      <p:ext uri="{BB962C8B-B14F-4D97-AF65-F5344CB8AC3E}">
        <p14:creationId xmlns:p14="http://schemas.microsoft.com/office/powerpoint/2010/main" val="138043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PL-2013">
  <a:themeElements>
    <a:clrScheme name="Custom 4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66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17937</TotalTime>
  <Words>531</Words>
  <Application>Microsoft Macintosh PowerPoint</Application>
  <PresentationFormat>On-screen Show (4:3)</PresentationFormat>
  <Paragraphs>222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AIPL-2013</vt:lpstr>
      <vt:lpstr>Using 90,113 single nucleotide polymorphisms in genomic evaluation of dairy cattle</vt:lpstr>
      <vt:lpstr>To increase accuracy of genomic rankings</vt:lpstr>
      <vt:lpstr>More SNP</vt:lpstr>
      <vt:lpstr>GGP-HD SNP selection</vt:lpstr>
      <vt:lpstr>SNP used in evaluation</vt:lpstr>
      <vt:lpstr>SNP (no.) in common among 91,170</vt:lpstr>
      <vt:lpstr>Sources for imputation of new SNP</vt:lpstr>
      <vt:lpstr>Imputation accuracy to 45K or 90K</vt:lpstr>
      <vt:lpstr>Genomic evaluation</vt:lpstr>
      <vt:lpstr>Training and Validation sets (yield)</vt:lpstr>
      <vt:lpstr>Holstein Gains in Reliability</vt:lpstr>
      <vt:lpstr>Jersey and Brown Swiss Results</vt:lpstr>
      <vt:lpstr>Conclusions</vt:lpstr>
      <vt:lpstr>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 Hubbard</dc:creator>
  <cp:lastModifiedBy>Tabatha Cooper</cp:lastModifiedBy>
  <cp:revision>1153</cp:revision>
  <dcterms:created xsi:type="dcterms:W3CDTF">2013-01-04T23:00:14Z</dcterms:created>
  <dcterms:modified xsi:type="dcterms:W3CDTF">2013-07-09T14:23:43Z</dcterms:modified>
</cp:coreProperties>
</file>