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81" r:id="rId5"/>
    <p:sldId id="273" r:id="rId6"/>
    <p:sldId id="275" r:id="rId7"/>
    <p:sldId id="274" r:id="rId8"/>
    <p:sldId id="278" r:id="rId9"/>
    <p:sldId id="267" r:id="rId10"/>
    <p:sldId id="279" r:id="rId11"/>
    <p:sldId id="268" r:id="rId12"/>
    <p:sldId id="269" r:id="rId13"/>
    <p:sldId id="270" r:id="rId14"/>
    <p:sldId id="283" r:id="rId15"/>
    <p:sldId id="271" r:id="rId16"/>
    <p:sldId id="284" r:id="rId17"/>
    <p:sldId id="272" r:id="rId18"/>
    <p:sldId id="277" r:id="rId19"/>
    <p:sldId id="282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3D2F0-8D7B-4485-AC7F-75B0BB9D163B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98CFA-32A8-42DB-A8F5-B5E7E717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6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</a:t>
            </a:r>
            <a:r>
              <a:rPr lang="en-US" baseline="0" dirty="0" smtClean="0"/>
              <a:t> heterozygote. DDX25 is involved in spermatogenesis.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98CFA-32A8-42DB-A8F5-B5E7E7172A1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PRP1 is an important </a:t>
            </a:r>
            <a:r>
              <a:rPr lang="en-US" dirty="0" err="1" smtClean="0"/>
              <a:t>spliceosome</a:t>
            </a:r>
            <a:r>
              <a:rPr lang="en-US" baseline="0" dirty="0" smtClean="0"/>
              <a:t> complex. ODC is the </a:t>
            </a:r>
            <a:r>
              <a:rPr lang="en-US" baseline="0" dirty="0" err="1" smtClean="0"/>
              <a:t>Ornithine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decarboxylase</a:t>
            </a:r>
            <a:r>
              <a:rPr lang="en-US" baseline="0" dirty="0" smtClean="0"/>
              <a:t> gene important in cell growth because it produces </a:t>
            </a:r>
            <a:r>
              <a:rPr lang="en-US" baseline="0" dirty="0" err="1" smtClean="0"/>
              <a:t>putrescine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spremidine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spermine</a:t>
            </a:r>
            <a:r>
              <a:rPr lang="en-US" baseline="0" dirty="0" smtClean="0"/>
              <a:t> all of which can be used to stabilize DNA. </a:t>
            </a:r>
            <a:r>
              <a:rPr lang="en-US" baseline="0" dirty="0" err="1" smtClean="0"/>
              <a:t>Ferritin</a:t>
            </a:r>
            <a:r>
              <a:rPr lang="en-US" baseline="0" dirty="0" smtClean="0"/>
              <a:t> is a gene devoted to iron uptake and sequestration. FABP2 is expressed in the intestine and is related to fatty acid uptake.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98CFA-32A8-42DB-A8F5-B5E7E7172A1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e.wiggans@ars.usda.gov" TargetMode="Externa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ADFA-F87C-48E2-844F-00F23D7F7C87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5561-F437-4998-AA5E-AFDEB2E69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ADFA-F87C-48E2-844F-00F23D7F7C87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5561-F437-4998-AA5E-AFDEB2E69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ADFA-F87C-48E2-844F-00F23D7F7C87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5561-F437-4998-AA5E-AFDEB2E69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0">
          <a:gsLst>
            <a:gs pos="0">
              <a:srgbClr val="000066"/>
            </a:gs>
            <a:gs pos="12000">
              <a:srgbClr val="000066"/>
            </a:gs>
            <a:gs pos="16000">
              <a:schemeClr val="tx1"/>
            </a:gs>
            <a:gs pos="94000">
              <a:schemeClr val="tx1"/>
            </a:gs>
            <a:gs pos="97000">
              <a:srgbClr val="006600"/>
            </a:gs>
            <a:gs pos="100000">
              <a:srgbClr val="0066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defRPr>
                <a:solidFill>
                  <a:srgbClr val="000066"/>
                </a:solidFill>
              </a:defRPr>
            </a:lvl2pPr>
            <a:lvl3pPr>
              <a:defRPr>
                <a:solidFill>
                  <a:srgbClr val="000066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0">
          <a:gsLst>
            <a:gs pos="0">
              <a:srgbClr val="000066"/>
            </a:gs>
            <a:gs pos="48000">
              <a:srgbClr val="000066"/>
            </a:gs>
            <a:gs pos="55000">
              <a:schemeClr val="tx1"/>
            </a:gs>
            <a:gs pos="94000">
              <a:schemeClr val="tx1"/>
            </a:gs>
            <a:gs pos="97000">
              <a:srgbClr val="006600"/>
            </a:gs>
            <a:gs pos="100000">
              <a:srgbClr val="0066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"/>
            <a:ext cx="7772400" cy="299212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11200" y="3763132"/>
            <a:ext cx="7772400" cy="244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George R. Wiggans</a:t>
            </a:r>
          </a:p>
          <a:p>
            <a:r>
              <a:rPr lang="en-US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Animal Improvement Programs Laboratory</a:t>
            </a:r>
          </a:p>
          <a:p>
            <a:pPr>
              <a:lnSpc>
                <a:spcPts val="3400"/>
              </a:lnSpc>
            </a:pPr>
            <a:r>
              <a:rPr lang="en-US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Agricultural Research Service, USDA</a:t>
            </a:r>
          </a:p>
          <a:p>
            <a:pPr>
              <a:lnSpc>
                <a:spcPts val="3400"/>
              </a:lnSpc>
            </a:pPr>
            <a:r>
              <a:rPr lang="en-US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Beltsville, MD 20705-2350, USA</a:t>
            </a:r>
          </a:p>
          <a:p>
            <a:r>
              <a:rPr lang="en-US" sz="2800" b="1" dirty="0">
                <a:solidFill>
                  <a:srgbClr val="00480F"/>
                </a:solidFill>
                <a:latin typeface="Calibri" pitchFamily="34" charset="0"/>
                <a:cs typeface="Calibri" pitchFamily="34" charset="0"/>
                <a:hlinkClick r:id="rId2"/>
              </a:rPr>
              <a:t>george.wiggans@ars.usda.gov</a:t>
            </a:r>
            <a:endParaRPr lang="en-US" sz="2800" b="1" dirty="0">
              <a:solidFill>
                <a:srgbClr val="00480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AADFA-F87C-48E2-844F-00F23D7F7C87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15561-F437-4998-AA5E-AFDEB2E69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AADFA-F87C-48E2-844F-00F23D7F7C87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15561-F437-4998-AA5E-AFDEB2E69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AADFA-F87C-48E2-844F-00F23D7F7C87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15561-F437-4998-AA5E-AFDEB2E69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ADFA-F87C-48E2-844F-00F23D7F7C87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5561-F437-4998-AA5E-AFDEB2E69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ADFA-F87C-48E2-844F-00F23D7F7C87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5561-F437-4998-AA5E-AFDEB2E69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ADFA-F87C-48E2-844F-00F23D7F7C87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5561-F437-4998-AA5E-AFDEB2E69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ADFA-F87C-48E2-844F-00F23D7F7C87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5561-F437-4998-AA5E-AFDEB2E69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ADFA-F87C-48E2-844F-00F23D7F7C87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5561-F437-4998-AA5E-AFDEB2E69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ADFA-F87C-48E2-844F-00F23D7F7C87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5561-F437-4998-AA5E-AFDEB2E69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ADFA-F87C-48E2-844F-00F23D7F7C87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5561-F437-4998-AA5E-AFDEB2E69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ADFA-F87C-48E2-844F-00F23D7F7C87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5561-F437-4998-AA5E-AFDEB2E69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hyperlink" Target="http://www.agcensus.usda.gov/" TargetMode="Externa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hyperlink" Target="http://www.ars.usda.gov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AADFA-F87C-48E2-844F-00F23D7F7C87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15561-F437-4998-AA5E-AFDEB2E696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00066"/>
            </a:gs>
            <a:gs pos="12000">
              <a:srgbClr val="000066"/>
            </a:gs>
            <a:gs pos="16000">
              <a:schemeClr val="tx1"/>
            </a:gs>
            <a:gs pos="94000">
              <a:schemeClr val="tx1"/>
            </a:gs>
            <a:gs pos="97000">
              <a:srgbClr val="006600"/>
            </a:gs>
            <a:gs pos="100000">
              <a:srgbClr val="0066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ltGray">
          <a:xfrm>
            <a:off x="6872684" y="6583680"/>
            <a:ext cx="5289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sz="1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Bickhart</a:t>
            </a:r>
            <a:endParaRPr kumimoji="1" lang="en-US" sz="1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ltGray">
          <a:xfrm>
            <a:off x="227013" y="6583680"/>
            <a:ext cx="47767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sz="1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ADSA</a:t>
            </a:r>
            <a:r>
              <a:rPr kumimoji="1" lang="en-US" sz="1200" b="1" baseline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Meeting</a:t>
            </a:r>
            <a:r>
              <a:rPr kumimoji="1" lang="en-US" sz="1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sz="1200" b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sz="1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</a:t>
            </a:r>
            <a:endParaRPr kumimoji="1" lang="en-US" sz="1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 descr="Census_smallest.jpg">
            <a:hlinkClick r:id="rId7"/>
          </p:cNvPr>
          <p:cNvPicPr>
            <a:picLocks noChangeAspect="1"/>
          </p:cNvPicPr>
          <p:nvPr userDrawn="1"/>
        </p:nvPicPr>
        <p:blipFill>
          <a:blip r:embed="rId8" cstate="print"/>
          <a:srcRect b="3883"/>
          <a:stretch>
            <a:fillRect/>
          </a:stretch>
        </p:blipFill>
        <p:spPr>
          <a:xfrm>
            <a:off x="8136466" y="6440856"/>
            <a:ext cx="914400" cy="319088"/>
          </a:xfrm>
          <a:prstGeom prst="rect">
            <a:avLst/>
          </a:prstGeom>
        </p:spPr>
      </p:pic>
      <p:pic>
        <p:nvPicPr>
          <p:cNvPr id="22" name="Picture 21" descr="USDA-logo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rcRect l="4915" t="4729" r="-4915" b="-1892"/>
          <a:stretch>
            <a:fillRect/>
          </a:stretch>
        </p:blipFill>
        <p:spPr>
          <a:xfrm>
            <a:off x="7648174" y="6430910"/>
            <a:ext cx="489005" cy="32918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11" cstate="print">
            <a:clrChange>
              <a:clrFrom>
                <a:srgbClr val="00FFFF"/>
              </a:clrFrom>
              <a:clrTo>
                <a:srgbClr val="0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802" y="6648594"/>
            <a:ext cx="137160" cy="8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33"/>
          <p:cNvSpPr txBox="1">
            <a:spLocks noChangeArrowheads="1"/>
          </p:cNvSpPr>
          <p:nvPr userDrawn="1"/>
        </p:nvSpPr>
        <p:spPr bwMode="ltGray">
          <a:xfrm>
            <a:off x="7562584" y="6658040"/>
            <a:ext cx="55880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sz="65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2013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1" fontAlgn="base" hangingPunct="1">
        <a:spcBef>
          <a:spcPct val="0"/>
        </a:spcBef>
        <a:spcAft>
          <a:spcPct val="50000"/>
        </a:spcAft>
        <a:buClr>
          <a:srgbClr val="000066"/>
        </a:buClr>
        <a:buSzPct val="67000"/>
        <a:buFont typeface="Monotype Sorts" pitchFamily="2" charset="2"/>
        <a:buChar char="l"/>
        <a:defRPr sz="3200" b="1">
          <a:solidFill>
            <a:srgbClr val="000066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1" fontAlgn="base" hangingPunct="1">
        <a:spcBef>
          <a:spcPct val="0"/>
        </a:spcBef>
        <a:spcAft>
          <a:spcPct val="50000"/>
        </a:spcAft>
        <a:buClr>
          <a:srgbClr val="000066"/>
        </a:buClr>
        <a:buSzPct val="80000"/>
        <a:buFont typeface="Monotype Sorts" pitchFamily="2" charset="2"/>
        <a:buChar char="w"/>
        <a:defRPr sz="3200" b="1">
          <a:solidFill>
            <a:srgbClr val="000066"/>
          </a:solidFill>
          <a:latin typeface="Calibri" pitchFamily="34" charset="0"/>
          <a:cs typeface="Calibri" pitchFamily="34" charset="0"/>
        </a:defRPr>
      </a:lvl2pPr>
      <a:lvl3pPr marL="1206500" indent="-515938" algn="l" rtl="0" eaLnBrk="1" fontAlgn="base" hangingPunct="1">
        <a:spcBef>
          <a:spcPct val="0"/>
        </a:spcBef>
        <a:spcAft>
          <a:spcPct val="50000"/>
        </a:spcAft>
        <a:buClr>
          <a:srgbClr val="000066"/>
        </a:buClr>
        <a:buSzPct val="120000"/>
        <a:buFont typeface="Humnst777 BT"/>
        <a:buChar char="−"/>
        <a:defRPr sz="3200" b="1">
          <a:solidFill>
            <a:srgbClr val="000066"/>
          </a:solidFill>
          <a:latin typeface="Calibri" pitchFamily="34" charset="0"/>
          <a:cs typeface="Calibri" pitchFamily="34" charset="0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lantcollaborative.org/" TargetMode="External"/><Relationship Id="rId7" Type="http://schemas.openxmlformats.org/officeDocument/2006/relationships/image" Target="../media/image29.jpeg"/><Relationship Id="rId2" Type="http://schemas.openxmlformats.org/officeDocument/2006/relationships/hyperlink" Target="http://aws.amazon.com/lifescienc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7543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Tools to Exploit Sequence data to find new markers and Disease Loci in Cattle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307777"/>
          </a:xfrm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D. M.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Bickhart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H. A.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Lewin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and G. E. Liu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Full Sequence Alignment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CNVs, SNPs, INDELs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Genome-wide Copy Number</a:t>
            </a:r>
          </a:p>
          <a:p>
            <a:endParaRPr lang="en-US" dirty="0"/>
          </a:p>
          <a:p>
            <a:r>
              <a:rPr lang="en-US" dirty="0" smtClean="0"/>
              <a:t>Gene Annotation</a:t>
            </a:r>
            <a:endParaRPr lang="en-US" dirty="0"/>
          </a:p>
        </p:txBody>
      </p:sp>
      <p:pic>
        <p:nvPicPr>
          <p:cNvPr id="6" name="Content Placeholder 5" descr="excel_outpu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41509"/>
          <a:stretch>
            <a:fillRect/>
          </a:stretch>
        </p:blipFill>
        <p:spPr>
          <a:xfrm>
            <a:off x="4114800" y="3733800"/>
            <a:ext cx="2362200" cy="2516686"/>
          </a:xfrm>
        </p:spPr>
      </p:pic>
      <p:pic>
        <p:nvPicPr>
          <p:cNvPr id="7" name="Picture 6" descr="dna_alignment.jpg"/>
          <p:cNvPicPr>
            <a:picLocks noChangeAspect="1"/>
          </p:cNvPicPr>
          <p:nvPr/>
        </p:nvPicPr>
        <p:blipFill>
          <a:blip r:embed="rId3" cstate="print"/>
          <a:srcRect l="40244" t="4371" r="12195" b="17217"/>
          <a:stretch>
            <a:fillRect/>
          </a:stretch>
        </p:blipFill>
        <p:spPr>
          <a:xfrm>
            <a:off x="4114800" y="1524000"/>
            <a:ext cx="2355008" cy="2166486"/>
          </a:xfrm>
          <a:prstGeom prst="rect">
            <a:avLst/>
          </a:prstGeom>
        </p:spPr>
      </p:pic>
      <p:pic>
        <p:nvPicPr>
          <p:cNvPr id="8" name="Picture 7" descr="SNP1_0.jpg"/>
          <p:cNvPicPr>
            <a:picLocks noChangeAspect="1"/>
          </p:cNvPicPr>
          <p:nvPr/>
        </p:nvPicPr>
        <p:blipFill>
          <a:blip r:embed="rId4" cstate="print"/>
          <a:srcRect l="2785" r="2516"/>
          <a:stretch>
            <a:fillRect/>
          </a:stretch>
        </p:blipFill>
        <p:spPr>
          <a:xfrm>
            <a:off x="6553200" y="1828800"/>
            <a:ext cx="25908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Holstein Bulls Sequenced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19812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</a:t>
                      </a:r>
                      <a:r>
                        <a:rPr lang="en-US" sz="2800" baseline="0" dirty="0" smtClean="0"/>
                        <a:t>set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Number</a:t>
                      </a:r>
                      <a:r>
                        <a:rPr lang="en-US" sz="2800" baseline="0" dirty="0" smtClean="0"/>
                        <a:t> of  Animals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Millions of Reads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Avg</a:t>
                      </a:r>
                      <a:r>
                        <a:rPr lang="en-US" sz="2800" dirty="0" smtClean="0"/>
                        <a:t> X coverage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Low </a:t>
                      </a:r>
                      <a:r>
                        <a:rPr lang="en-US" sz="28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Cov</a:t>
                      </a:r>
                      <a:r>
                        <a:rPr lang="en-US" sz="28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2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24</a:t>
                      </a:r>
                      <a:endParaRPr lang="en-US" sz="2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3,269</a:t>
                      </a:r>
                      <a:endParaRPr lang="en-US" sz="2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X</a:t>
                      </a:r>
                      <a:endParaRPr lang="en-US" sz="2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High </a:t>
                      </a:r>
                      <a:r>
                        <a:rPr lang="en-US" sz="28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Cov</a:t>
                      </a:r>
                      <a:r>
                        <a:rPr lang="en-US" sz="28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2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en-US" sz="2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2,539</a:t>
                      </a:r>
                      <a:endParaRPr lang="en-US" sz="2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X</a:t>
                      </a:r>
                      <a:endParaRPr lang="en-US" sz="2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11480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Server: 100 GB Ram, 24 processor cores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Processing time: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Low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Cov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. 	415 CPU days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High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Cov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.	317 CPU days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54102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17.3 real days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13.2 real days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EADBoxGe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219200"/>
            <a:ext cx="7011379" cy="2305372"/>
          </a:xfrm>
          <a:prstGeom prst="rect">
            <a:avLst/>
          </a:prstGeom>
        </p:spPr>
      </p:pic>
      <p:pic>
        <p:nvPicPr>
          <p:cNvPr id="10" name="Picture 9" descr="ddx25_gene_conserved.PNG"/>
          <p:cNvPicPr>
            <a:picLocks noChangeAspect="1"/>
          </p:cNvPicPr>
          <p:nvPr/>
        </p:nvPicPr>
        <p:blipFill>
          <a:blip r:embed="rId4" cstate="print"/>
          <a:srcRect b="6978"/>
          <a:stretch>
            <a:fillRect/>
          </a:stretch>
        </p:blipFill>
        <p:spPr>
          <a:xfrm>
            <a:off x="0" y="3886200"/>
            <a:ext cx="9144000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interesting SNPs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905000"/>
          <a:ext cx="7239001" cy="3886207"/>
        </p:xfrm>
        <a:graphic>
          <a:graphicData uri="http://schemas.openxmlformats.org/drawingml/2006/table">
            <a:tbl>
              <a:tblPr/>
              <a:tblGrid>
                <a:gridCol w="2768603"/>
                <a:gridCol w="2235199"/>
                <a:gridCol w="2235199"/>
              </a:tblGrid>
              <a:tr h="32178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Type (alphabetical order)</a:t>
                      </a:r>
                      <a:endParaRPr lang="en-US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Percent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3762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DOWNSTREAM</a:t>
                      </a:r>
                      <a:endParaRPr lang="en-US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641,623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E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4.034%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EF00"/>
                    </a:solidFill>
                  </a:tcPr>
                </a:tc>
              </a:tr>
              <a:tr h="23762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EXON</a:t>
                      </a:r>
                      <a:endParaRPr lang="en-US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5,765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E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0.036%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E00"/>
                    </a:solidFill>
                  </a:tcPr>
                </a:tc>
              </a:tr>
              <a:tr h="237628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INTERGENIC</a:t>
                      </a:r>
                      <a:endParaRPr lang="en-US" sz="14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10,483,570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65.911%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7628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INTRON</a:t>
                      </a:r>
                      <a:endParaRPr lang="en-US" sz="14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3,993,921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D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25.11%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D00"/>
                    </a:solidFill>
                  </a:tcPr>
                </a:tc>
              </a:tr>
              <a:tr h="237628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NON_SYNONYMOUS_CODING</a:t>
                      </a:r>
                      <a:endParaRPr lang="en-US" sz="14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47,634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FD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0.299%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FD00"/>
                    </a:solidFill>
                  </a:tcPr>
                </a:tc>
              </a:tr>
              <a:tr h="237628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NON_SYNONYMOUS_START</a:t>
                      </a:r>
                      <a:endParaRPr lang="en-US" sz="14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37628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SPLICE_SITE_ACCEPTOR</a:t>
                      </a:r>
                      <a:endParaRPr lang="en-US" sz="14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473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E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0.003%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E00"/>
                    </a:solidFill>
                  </a:tcPr>
                </a:tc>
              </a:tr>
              <a:tr h="237628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SPLICE_SITE_DONOR</a:t>
                      </a:r>
                      <a:endParaRPr lang="en-US" sz="14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479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E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0.003%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E00"/>
                    </a:solidFill>
                  </a:tcPr>
                </a:tc>
              </a:tr>
              <a:tr h="237628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START_GAINED</a:t>
                      </a:r>
                      <a:endParaRPr lang="en-US" sz="14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870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E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0.005%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E00"/>
                    </a:solidFill>
                  </a:tcPr>
                </a:tc>
              </a:tr>
              <a:tr h="237628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START_LOST</a:t>
                      </a:r>
                      <a:endParaRPr lang="en-US" sz="14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E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E00"/>
                    </a:solidFill>
                  </a:tcPr>
                </a:tc>
              </a:tr>
              <a:tr h="237628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/>
                        </a:rPr>
                        <a:t>STOP_GAINED</a:t>
                      </a:r>
                      <a:endParaRPr lang="en-US" sz="1400">
                        <a:solidFill>
                          <a:schemeClr val="accent4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/>
                        </a:rPr>
                        <a:t>725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E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/>
                        </a:rPr>
                        <a:t>0.005%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E00"/>
                    </a:solidFill>
                  </a:tcPr>
                </a:tc>
              </a:tr>
              <a:tr h="237628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/>
                        </a:rPr>
                        <a:t>STOP_LOST</a:t>
                      </a:r>
                      <a:endParaRPr lang="en-US" sz="1400">
                        <a:solidFill>
                          <a:schemeClr val="accent4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E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E00"/>
                    </a:solidFill>
                  </a:tcPr>
                </a:tc>
              </a:tr>
              <a:tr h="237628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/>
                        </a:rPr>
                        <a:t>SYNONYMOUS_CODING</a:t>
                      </a:r>
                      <a:endParaRPr lang="en-US" sz="1400">
                        <a:solidFill>
                          <a:schemeClr val="accent4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/>
                        </a:rPr>
                        <a:t>54,817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FD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/>
                        </a:rPr>
                        <a:t>0.345%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FD00"/>
                    </a:solidFill>
                  </a:tcPr>
                </a:tc>
              </a:tr>
              <a:tr h="237628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/>
                        </a:rPr>
                        <a:t>SYNONYMOUS_STOP</a:t>
                      </a:r>
                      <a:endParaRPr lang="en-US" sz="1400">
                        <a:solidFill>
                          <a:schemeClr val="accent4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E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E00"/>
                    </a:solidFill>
                  </a:tcPr>
                </a:tc>
              </a:tr>
              <a:tr h="23762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/>
                        </a:rPr>
                        <a:t>UPSTREAM</a:t>
                      </a:r>
                      <a:endParaRPr lang="en-US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/>
                        </a:rPr>
                        <a:t>641,381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E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/>
                        </a:rPr>
                        <a:t>4.032%</a:t>
                      </a:r>
                    </a:p>
                  </a:txBody>
                  <a:tcPr marL="37022" marR="37022" marT="7713" marB="77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EF0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66800" y="4572000"/>
            <a:ext cx="72390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24400" y="3581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Stop Gain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5410200" y="1828800"/>
            <a:ext cx="419100" cy="17526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5410200" y="3962400"/>
            <a:ext cx="304800" cy="7620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impact of Copy Number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76200" y="1447800"/>
          <a:ext cx="8915401" cy="2743199"/>
        </p:xfrm>
        <a:graphic>
          <a:graphicData uri="http://schemas.openxmlformats.org/drawingml/2006/table">
            <a:tbl>
              <a:tblPr/>
              <a:tblGrid>
                <a:gridCol w="1543057"/>
                <a:gridCol w="307181"/>
                <a:gridCol w="307181"/>
                <a:gridCol w="307181"/>
                <a:gridCol w="307181"/>
                <a:gridCol w="307181"/>
                <a:gridCol w="307181"/>
                <a:gridCol w="307181"/>
                <a:gridCol w="307181"/>
                <a:gridCol w="307181"/>
                <a:gridCol w="307181"/>
                <a:gridCol w="307181"/>
                <a:gridCol w="307181"/>
                <a:gridCol w="307181"/>
                <a:gridCol w="307181"/>
                <a:gridCol w="307181"/>
                <a:gridCol w="307181"/>
                <a:gridCol w="307181"/>
                <a:gridCol w="307181"/>
                <a:gridCol w="307181"/>
                <a:gridCol w="307181"/>
                <a:gridCol w="307181"/>
                <a:gridCol w="307181"/>
                <a:gridCol w="307181"/>
                <a:gridCol w="307181"/>
              </a:tblGrid>
              <a:tr h="49970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</a:rPr>
                        <a:t>PRP1</a:t>
                      </a:r>
                      <a:endParaRPr lang="en-US" sz="20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A8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2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2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A9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AB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A9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39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D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C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F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6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BF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1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B0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A45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1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A9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B3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39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4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8D42"/>
                    </a:solidFill>
                  </a:tcPr>
                </a:tc>
              </a:tr>
              <a:tr h="560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</a:rPr>
                        <a:t>ODC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8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8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8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E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72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72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E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A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F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F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E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6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A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685"/>
                    </a:solidFill>
                  </a:tcPr>
                </a:tc>
              </a:tr>
              <a:tr h="560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</a:rPr>
                        <a:t>Ferritin</a:t>
                      </a:r>
                      <a:endParaRPr lang="en-US" sz="20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0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D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9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B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6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5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F4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5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7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93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E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54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E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74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F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E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43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53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B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1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32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0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474"/>
                    </a:solidFill>
                  </a:tcPr>
                </a:tc>
              </a:tr>
              <a:tr h="560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</a:rPr>
                        <a:t>FABP2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B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8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A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2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5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B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A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A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B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0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5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2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8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6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1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9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8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Times New Roman"/>
                      </a:endParaRP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12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90800" y="4267200"/>
          <a:ext cx="5105400" cy="762000"/>
        </p:xfrm>
        <a:graphic>
          <a:graphicData uri="http://schemas.openxmlformats.org/drawingml/2006/table">
            <a:tbl>
              <a:tblPr/>
              <a:tblGrid>
                <a:gridCol w="1676400"/>
                <a:gridCol w="685800"/>
                <a:gridCol w="685800"/>
                <a:gridCol w="685800"/>
                <a:gridCol w="685800"/>
                <a:gridCol w="685800"/>
              </a:tblGrid>
              <a:tr h="76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</a:rPr>
                        <a:t>Copy Number Color Scale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1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5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9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Sequencing is a powerful tool</a:t>
            </a:r>
          </a:p>
          <a:p>
            <a:pPr lvl="1"/>
            <a:r>
              <a:rPr lang="en-US" sz="2400" dirty="0" smtClean="0"/>
              <a:t>Not useful for everything</a:t>
            </a:r>
          </a:p>
          <a:p>
            <a:pPr lvl="1"/>
            <a:r>
              <a:rPr lang="en-US" sz="2400" dirty="0" smtClean="0"/>
              <a:t>Future is in Whole Genome </a:t>
            </a:r>
            <a:r>
              <a:rPr lang="en-US" sz="2400" dirty="0" err="1" smtClean="0"/>
              <a:t>Seq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Analysis is a huge concern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err="1" smtClean="0"/>
              <a:t>Cosvard</a:t>
            </a:r>
            <a:endParaRPr lang="en-US" sz="2400" dirty="0" smtClean="0"/>
          </a:p>
          <a:p>
            <a:pPr lvl="1"/>
            <a:r>
              <a:rPr lang="en-US" sz="2400" dirty="0" smtClean="0"/>
              <a:t>Flexible and customizable</a:t>
            </a:r>
          </a:p>
          <a:p>
            <a:pPr lvl="1"/>
            <a:r>
              <a:rPr lang="en-US" sz="2400" dirty="0" smtClean="0"/>
              <a:t>Powerful</a:t>
            </a:r>
          </a:p>
          <a:p>
            <a:pPr lvl="1"/>
            <a:r>
              <a:rPr lang="en-US" sz="2400" dirty="0" smtClean="0"/>
              <a:t>Expected Public Release: End of Year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BFGL</a:t>
            </a:r>
          </a:p>
          <a:p>
            <a:pPr lvl="1"/>
            <a:r>
              <a:rPr lang="en-US" dirty="0" smtClean="0"/>
              <a:t>George Liu</a:t>
            </a:r>
          </a:p>
          <a:p>
            <a:pPr lvl="1"/>
            <a:r>
              <a:rPr lang="en-US" dirty="0" err="1" smtClean="0"/>
              <a:t>Lingyang</a:t>
            </a:r>
            <a:r>
              <a:rPr lang="en-US" dirty="0" smtClean="0"/>
              <a:t> </a:t>
            </a:r>
            <a:r>
              <a:rPr lang="en-US" dirty="0" err="1" smtClean="0"/>
              <a:t>Xu</a:t>
            </a:r>
            <a:endParaRPr lang="en-US" dirty="0" smtClean="0"/>
          </a:p>
          <a:p>
            <a:r>
              <a:rPr lang="en-US" dirty="0" smtClean="0"/>
              <a:t>AIPL</a:t>
            </a:r>
          </a:p>
          <a:p>
            <a:pPr lvl="1"/>
            <a:r>
              <a:rPr lang="en-US" dirty="0" smtClean="0"/>
              <a:t>George </a:t>
            </a:r>
            <a:r>
              <a:rPr lang="en-US" dirty="0" err="1" smtClean="0"/>
              <a:t>Wiggans</a:t>
            </a:r>
            <a:endParaRPr lang="en-US" dirty="0" smtClean="0"/>
          </a:p>
          <a:p>
            <a:pPr lvl="1"/>
            <a:r>
              <a:rPr lang="en-US" dirty="0" smtClean="0"/>
              <a:t>Tabatha Cooper</a:t>
            </a:r>
          </a:p>
          <a:p>
            <a:pPr lvl="1"/>
            <a:r>
              <a:rPr lang="en-US" dirty="0" smtClean="0"/>
              <a:t>Jana Hutchison</a:t>
            </a:r>
          </a:p>
          <a:p>
            <a:pPr lvl="1"/>
            <a:r>
              <a:rPr lang="en-US" dirty="0" smtClean="0"/>
              <a:t>Paul </a:t>
            </a:r>
            <a:r>
              <a:rPr lang="en-US" dirty="0" err="1" smtClean="0"/>
              <a:t>VanRaden</a:t>
            </a:r>
            <a:endParaRPr lang="en-US" dirty="0" smtClean="0"/>
          </a:p>
          <a:p>
            <a:pPr lvl="1"/>
            <a:r>
              <a:rPr lang="en-US" dirty="0" smtClean="0"/>
              <a:t>John Cole</a:t>
            </a:r>
          </a:p>
          <a:p>
            <a:r>
              <a:rPr lang="en-US" dirty="0" smtClean="0"/>
              <a:t>Fernando Garcia of UNESP</a:t>
            </a:r>
          </a:p>
          <a:p>
            <a:r>
              <a:rPr lang="en-US" dirty="0" smtClean="0"/>
              <a:t>Harris </a:t>
            </a:r>
            <a:r>
              <a:rPr lang="en-US" dirty="0" err="1" smtClean="0"/>
              <a:t>Lewin</a:t>
            </a:r>
            <a:r>
              <a:rPr lang="en-US" dirty="0" smtClean="0"/>
              <a:t> of University of Illinois</a:t>
            </a:r>
          </a:p>
          <a:p>
            <a:r>
              <a:rPr lang="en-US" dirty="0" smtClean="0"/>
              <a:t>Jerry Taylor and Bob Schnabel of University of Missouri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1600"/>
            <a:ext cx="3017520" cy="180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33528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ea typeface="SimSun" pitchFamily="2" charset="-122"/>
              </a:rPr>
              <a:t>Funded by National Research Initiative (NRI) Grant No.  2007-35205-17869 and 2011-67015-30183 from USDA-NIFA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Preparation Time is Substantial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DNA Extraction: ~12 hours (30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DNA QC: ~1-2 hours (1-2 hours)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Library Construction: 48 hours (12 hours)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Library QC: ~2-4 hours (1 hour)</a:t>
            </a:r>
            <a:br>
              <a:rPr lang="en-US" dirty="0" smtClean="0"/>
            </a:br>
            <a:endParaRPr lang="en-US" dirty="0" smtClean="0"/>
          </a:p>
          <a:p>
            <a:r>
              <a:rPr lang="en-US" b="1" u="sng" dirty="0" smtClean="0"/>
              <a:t>Total: 3-4 days (15.5 hours)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60960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*Parentheses indicate “hands-on” time</a:t>
            </a:r>
            <a:endParaRPr lang="en-US" sz="2400" u="sng" dirty="0"/>
          </a:p>
        </p:txBody>
      </p:sp>
      <p:pic>
        <p:nvPicPr>
          <p:cNvPr id="5" name="Picture 4" descr="micro_centrifuge_tu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676400"/>
            <a:ext cx="1676402" cy="18422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191000"/>
            <a:ext cx="2914650" cy="126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294" y="1600200"/>
            <a:ext cx="460650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to save?</a:t>
            </a:r>
          </a:p>
          <a:p>
            <a:pPr lvl="1"/>
            <a:r>
              <a:rPr lang="en-US" dirty="0" smtClean="0"/>
              <a:t>Raw data?</a:t>
            </a:r>
          </a:p>
          <a:p>
            <a:pPr lvl="1"/>
            <a:r>
              <a:rPr lang="en-US" dirty="0" smtClean="0"/>
              <a:t>Processed results?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much workspace?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Suggestions:</a:t>
            </a:r>
          </a:p>
          <a:p>
            <a:pPr lvl="1"/>
            <a:r>
              <a:rPr lang="en-US" dirty="0" smtClean="0"/>
              <a:t>Workspace: 10 x compressed files </a:t>
            </a:r>
          </a:p>
          <a:p>
            <a:pPr lvl="1"/>
            <a:r>
              <a:rPr lang="en-US" dirty="0" smtClean="0"/>
              <a:t>Save alignments</a:t>
            </a:r>
          </a:p>
          <a:p>
            <a:pPr lvl="1"/>
            <a:r>
              <a:rPr lang="en-US" dirty="0" smtClean="0"/>
              <a:t>Backup REGULARLY!!!</a:t>
            </a:r>
            <a:endParaRPr lang="en-US" dirty="0"/>
          </a:p>
        </p:txBody>
      </p:sp>
      <p:pic>
        <p:nvPicPr>
          <p:cNvPr id="4" name="Picture 3" descr="hard_drive_full.png"/>
          <p:cNvPicPr>
            <a:picLocks noChangeAspect="1"/>
          </p:cNvPicPr>
          <p:nvPr/>
        </p:nvPicPr>
        <p:blipFill>
          <a:blip r:embed="rId2" cstate="print"/>
          <a:srcRect l="25622" r="27497"/>
          <a:stretch>
            <a:fillRect/>
          </a:stretch>
        </p:blipFill>
        <p:spPr>
          <a:xfrm>
            <a:off x="612476" y="1106647"/>
            <a:ext cx="2838092" cy="3783650"/>
          </a:xfrm>
          <a:prstGeom prst="rect">
            <a:avLst/>
          </a:prstGeom>
        </p:spPr>
      </p:pic>
      <p:pic>
        <p:nvPicPr>
          <p:cNvPr id="5" name="Picture 4" descr="server_arr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176" y="4658713"/>
            <a:ext cx="2505075" cy="1819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_images/comparison_of_analysis_too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7905750" cy="5933048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419600" y="4343400"/>
            <a:ext cx="609600" cy="609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9400" y="3429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are here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57600" y="3810000"/>
            <a:ext cx="6858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Desktop computers</a:t>
            </a:r>
          </a:p>
          <a:p>
            <a:pPr lvl="1"/>
            <a:r>
              <a:rPr lang="en-US" dirty="0" smtClean="0"/>
              <a:t>Viable for single lanes</a:t>
            </a:r>
          </a:p>
          <a:p>
            <a:pPr lvl="1"/>
            <a:r>
              <a:rPr lang="en-US" dirty="0" smtClean="0"/>
              <a:t>Long computation time</a:t>
            </a:r>
          </a:p>
          <a:p>
            <a:r>
              <a:rPr lang="en-US" dirty="0" smtClean="0"/>
              <a:t>Servers</a:t>
            </a:r>
          </a:p>
          <a:p>
            <a:pPr lvl="1"/>
            <a:r>
              <a:rPr lang="en-US" dirty="0" smtClean="0"/>
              <a:t>Best solution</a:t>
            </a:r>
          </a:p>
          <a:p>
            <a:pPr lvl="1"/>
            <a:r>
              <a:rPr lang="en-US" dirty="0" smtClean="0"/>
              <a:t>&gt;100 </a:t>
            </a:r>
            <a:r>
              <a:rPr lang="en-US" dirty="0" err="1" smtClean="0"/>
              <a:t>gb</a:t>
            </a:r>
            <a:r>
              <a:rPr lang="en-US" dirty="0" smtClean="0"/>
              <a:t> Ram and </a:t>
            </a:r>
            <a:r>
              <a:rPr lang="en-US" smtClean="0"/>
              <a:t>&gt; 16 </a:t>
            </a:r>
            <a:r>
              <a:rPr lang="en-US" dirty="0" smtClean="0"/>
              <a:t>processor cores</a:t>
            </a:r>
          </a:p>
          <a:p>
            <a:r>
              <a:rPr lang="en-US" dirty="0" smtClean="0"/>
              <a:t>Cloud</a:t>
            </a:r>
          </a:p>
          <a:p>
            <a:pPr lvl="1"/>
            <a:r>
              <a:rPr lang="en-US" dirty="0" smtClean="0"/>
              <a:t>Amazon web services (</a:t>
            </a:r>
            <a:r>
              <a:rPr lang="en-US" dirty="0" smtClean="0">
                <a:hlinkClick r:id="rId2"/>
              </a:rPr>
              <a:t>http://aws.amazon.com/lifesciences/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IAnimal</a:t>
            </a:r>
            <a:r>
              <a:rPr lang="en-US" dirty="0" smtClean="0"/>
              <a:t>/</a:t>
            </a:r>
            <a:r>
              <a:rPr lang="en-US" dirty="0" err="1" smtClean="0"/>
              <a:t>IPlant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http://www.iplantcollaborative.org/</a:t>
            </a:r>
            <a:r>
              <a:rPr lang="en-US" dirty="0" smtClean="0"/>
              <a:t>)</a:t>
            </a:r>
          </a:p>
          <a:p>
            <a:r>
              <a:rPr lang="en-US" dirty="0" smtClean="0"/>
              <a:t>Bottlenecks to consider</a:t>
            </a:r>
          </a:p>
          <a:p>
            <a:pPr lvl="1"/>
            <a:r>
              <a:rPr lang="en-US" dirty="0" smtClean="0"/>
              <a:t>alignment: disk-IO</a:t>
            </a:r>
          </a:p>
          <a:p>
            <a:pPr lvl="1"/>
            <a:r>
              <a:rPr lang="en-US" dirty="0" smtClean="0"/>
              <a:t>variant calling: memory &amp; </a:t>
            </a:r>
            <a:r>
              <a:rPr lang="en-US" dirty="0" err="1" smtClean="0"/>
              <a:t>cpu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aws_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005" y="4824567"/>
            <a:ext cx="2967486" cy="1090752"/>
          </a:xfrm>
          <a:prstGeom prst="rect">
            <a:avLst/>
          </a:prstGeom>
        </p:spPr>
      </p:pic>
      <p:pic>
        <p:nvPicPr>
          <p:cNvPr id="5" name="Picture 4" descr="iplant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9638" y="6032549"/>
            <a:ext cx="4192438" cy="469084"/>
          </a:xfrm>
          <a:prstGeom prst="rect">
            <a:avLst/>
          </a:prstGeom>
        </p:spPr>
      </p:pic>
      <p:pic>
        <p:nvPicPr>
          <p:cNvPr id="6" name="Picture 5" descr="deskto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3596" y="1777042"/>
            <a:ext cx="1987916" cy="1181818"/>
          </a:xfrm>
          <a:prstGeom prst="rect">
            <a:avLst/>
          </a:prstGeom>
        </p:spPr>
      </p:pic>
      <p:pic>
        <p:nvPicPr>
          <p:cNvPr id="7" name="Picture 6" descr="serv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1672" y="1349674"/>
            <a:ext cx="2266950" cy="2019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Amount of sequence data</a:t>
            </a:r>
            <a:endParaRPr lang="en-US" dirty="0"/>
          </a:p>
        </p:txBody>
      </p:sp>
      <p:pic>
        <p:nvPicPr>
          <p:cNvPr id="16386" name="Picture 2" descr="File:History (and predicted future) size of the Sequence Read Archiv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6256020" cy="5213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6550223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SRA chart From Wikipedia Commons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4800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 312.5 Human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genome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equivalents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971800" y="4495800"/>
            <a:ext cx="304800" cy="3048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62400" y="1676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 312500 Human 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genome equivalents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867400" y="1676400"/>
            <a:ext cx="1066800" cy="2286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sequence DNA?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Best genotyping tool</a:t>
            </a:r>
          </a:p>
          <a:p>
            <a:pPr lvl="1"/>
            <a:r>
              <a:rPr lang="en-US" sz="2400" dirty="0" err="1" smtClean="0"/>
              <a:t>BovineHD</a:t>
            </a:r>
            <a:r>
              <a:rPr lang="en-US" sz="2400" dirty="0" smtClean="0"/>
              <a:t> chip (~0.03% of the genome)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Whole Genome </a:t>
            </a:r>
            <a:r>
              <a:rPr lang="en-US" sz="2400" dirty="0" err="1" smtClean="0"/>
              <a:t>Seq</a:t>
            </a:r>
            <a:r>
              <a:rPr lang="en-US" sz="2400" dirty="0" smtClean="0"/>
              <a:t> (~90% of the genome)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New Disease Discovery</a:t>
            </a:r>
          </a:p>
          <a:p>
            <a:pPr lvl="1"/>
            <a:r>
              <a:rPr lang="en-US" sz="2400" dirty="0" smtClean="0"/>
              <a:t>Low frequency variants</a:t>
            </a:r>
          </a:p>
          <a:p>
            <a:pPr lvl="1"/>
            <a:r>
              <a:rPr lang="en-US" sz="2400" dirty="0" smtClean="0"/>
              <a:t>Sometimes not SNPs</a:t>
            </a:r>
          </a:p>
          <a:p>
            <a:endParaRPr lang="en-US" sz="2400" dirty="0"/>
          </a:p>
          <a:p>
            <a:r>
              <a:rPr lang="en-US" sz="2400" dirty="0" smtClean="0"/>
              <a:t>Arrays are cost effective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 Stage</a:t>
            </a:r>
            <a:endParaRPr lang="en-US" dirty="0"/>
          </a:p>
        </p:txBody>
      </p:sp>
      <p:pic>
        <p:nvPicPr>
          <p:cNvPr id="4" name="Picture 3" descr="hiseq_2000.jpg"/>
          <p:cNvPicPr>
            <a:picLocks noChangeAspect="1"/>
          </p:cNvPicPr>
          <p:nvPr/>
        </p:nvPicPr>
        <p:blipFill rotWithShape="1">
          <a:blip r:embed="rId2" cstate="print"/>
          <a:srcRect b="12862"/>
          <a:stretch/>
        </p:blipFill>
        <p:spPr>
          <a:xfrm>
            <a:off x="4724400" y="3795178"/>
            <a:ext cx="4114800" cy="2668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1447800"/>
            <a:ext cx="373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bg1">
                    <a:lumMod val="75000"/>
                  </a:schemeClr>
                </a:solidFill>
              </a:rPr>
              <a:t>Whole Genome Sequencing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Based on Genomic DNA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Samples turned into “libraries”</a:t>
            </a: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648200"/>
            <a:ext cx="48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200" b="1" dirty="0" err="1" smtClean="0">
                <a:solidFill>
                  <a:schemeClr val="bg1">
                    <a:lumMod val="75000"/>
                  </a:schemeClr>
                </a:solidFill>
              </a:rPr>
              <a:t>Illumina</a:t>
            </a:r>
            <a:r>
              <a:rPr lang="en-US" sz="2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bg1">
                    <a:lumMod val="75000"/>
                  </a:schemeClr>
                </a:solidFill>
              </a:rPr>
              <a:t>HiSeq</a:t>
            </a:r>
            <a:r>
              <a:rPr lang="en-US" sz="2200" b="1" dirty="0" smtClean="0">
                <a:solidFill>
                  <a:schemeClr val="bg1">
                    <a:lumMod val="75000"/>
                  </a:schemeClr>
                </a:solidFill>
              </a:rPr>
              <a:t> 2000 Sequencer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Takes ~10-14 days for 100 x 100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Minimal hands-on time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Produces 600 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gigabases</a:t>
            </a: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9" descr="Illumina_sequencing_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371600"/>
            <a:ext cx="5360158" cy="2870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563"/>
            <a:ext cx="8993187" cy="584775"/>
          </a:xfrm>
        </p:spPr>
        <p:txBody>
          <a:bodyPr>
            <a:noAutofit/>
          </a:bodyPr>
          <a:lstStyle/>
          <a:p>
            <a:r>
              <a:rPr lang="en-US" sz="3600" dirty="0" smtClean="0"/>
              <a:t>Reads must be aligned to a reference genome</a:t>
            </a:r>
            <a:endParaRPr lang="en-US" sz="3600" dirty="0"/>
          </a:p>
        </p:txBody>
      </p:sp>
      <p:pic>
        <p:nvPicPr>
          <p:cNvPr id="4" name="Picture 3" descr="dna_alignment.jpg"/>
          <p:cNvPicPr>
            <a:picLocks noChangeAspect="1"/>
          </p:cNvPicPr>
          <p:nvPr/>
        </p:nvPicPr>
        <p:blipFill>
          <a:blip r:embed="rId2" cstate="print"/>
          <a:srcRect l="40244" t="4371" r="12195" b="17217"/>
          <a:stretch>
            <a:fillRect/>
          </a:stretch>
        </p:blipFill>
        <p:spPr>
          <a:xfrm>
            <a:off x="3642416" y="2163792"/>
            <a:ext cx="2409176" cy="2216318"/>
          </a:xfrm>
          <a:prstGeom prst="rect">
            <a:avLst/>
          </a:prstGeom>
        </p:spPr>
      </p:pic>
      <p:pic>
        <p:nvPicPr>
          <p:cNvPr id="5" name="Picture 4" descr="fastq_reads.PNG"/>
          <p:cNvPicPr>
            <a:picLocks noChangeAspect="1"/>
          </p:cNvPicPr>
          <p:nvPr/>
        </p:nvPicPr>
        <p:blipFill>
          <a:blip r:embed="rId3" cstate="print"/>
          <a:srcRect r="26898"/>
          <a:stretch>
            <a:fillRect/>
          </a:stretch>
        </p:blipFill>
        <p:spPr>
          <a:xfrm>
            <a:off x="152400" y="1905000"/>
            <a:ext cx="3124200" cy="2590798"/>
          </a:xfrm>
          <a:prstGeom prst="rect">
            <a:avLst/>
          </a:prstGeom>
        </p:spPr>
      </p:pic>
      <p:grpSp>
        <p:nvGrpSpPr>
          <p:cNvPr id="3" name="Group 9"/>
          <p:cNvGrpSpPr/>
          <p:nvPr/>
        </p:nvGrpSpPr>
        <p:grpSpPr>
          <a:xfrm>
            <a:off x="152400" y="2057400"/>
            <a:ext cx="3124200" cy="2077531"/>
            <a:chOff x="152400" y="2438400"/>
            <a:chExt cx="3124200" cy="2077531"/>
          </a:xfrm>
        </p:grpSpPr>
        <p:sp>
          <p:nvSpPr>
            <p:cNvPr id="6" name="Rectangle 5"/>
            <p:cNvSpPr/>
            <p:nvPr/>
          </p:nvSpPr>
          <p:spPr>
            <a:xfrm>
              <a:off x="152400" y="2438400"/>
              <a:ext cx="3124200" cy="152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3081070"/>
              <a:ext cx="3124200" cy="152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" y="3716550"/>
              <a:ext cx="3124200" cy="152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4363531"/>
              <a:ext cx="3124200" cy="152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1000" y="1447800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Raw Sequencer Output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1447800"/>
            <a:ext cx="266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Alignment to the Genome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Picture 12" descr="znf621_fake_stopgain.PNG"/>
          <p:cNvPicPr>
            <a:picLocks noChangeAspect="1"/>
          </p:cNvPicPr>
          <p:nvPr/>
        </p:nvPicPr>
        <p:blipFill>
          <a:blip r:embed="rId4" cstate="print"/>
          <a:srcRect t="2957" r="23037" b="94042"/>
          <a:stretch>
            <a:fillRect/>
          </a:stretch>
        </p:blipFill>
        <p:spPr>
          <a:xfrm>
            <a:off x="6434779" y="2305457"/>
            <a:ext cx="2597976" cy="158977"/>
          </a:xfrm>
          <a:prstGeom prst="rect">
            <a:avLst/>
          </a:prstGeom>
        </p:spPr>
      </p:pic>
      <p:pic>
        <p:nvPicPr>
          <p:cNvPr id="14" name="Picture 13" descr="znf621_fake_stopgain.PNG"/>
          <p:cNvPicPr>
            <a:picLocks noChangeAspect="1"/>
          </p:cNvPicPr>
          <p:nvPr/>
        </p:nvPicPr>
        <p:blipFill>
          <a:blip r:embed="rId4" cstate="print"/>
          <a:srcRect t="29374" r="23037" b="23178"/>
          <a:stretch>
            <a:fillRect/>
          </a:stretch>
        </p:blipFill>
        <p:spPr>
          <a:xfrm>
            <a:off x="6449371" y="2073791"/>
            <a:ext cx="2574062" cy="2490589"/>
          </a:xfrm>
          <a:prstGeom prst="rect">
            <a:avLst/>
          </a:prstGeom>
        </p:spPr>
      </p:pic>
      <p:grpSp>
        <p:nvGrpSpPr>
          <p:cNvPr id="10" name="Group 16"/>
          <p:cNvGrpSpPr/>
          <p:nvPr/>
        </p:nvGrpSpPr>
        <p:grpSpPr>
          <a:xfrm>
            <a:off x="7504981" y="2329708"/>
            <a:ext cx="379561" cy="1889868"/>
            <a:chOff x="7504981" y="2421147"/>
            <a:chExt cx="379561" cy="2717321"/>
          </a:xfrm>
        </p:grpSpPr>
        <p:sp>
          <p:nvSpPr>
            <p:cNvPr id="15" name="Rectangle 14"/>
            <p:cNvSpPr/>
            <p:nvPr/>
          </p:nvSpPr>
          <p:spPr>
            <a:xfrm>
              <a:off x="7504981" y="2421147"/>
              <a:ext cx="120770" cy="271732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74633" y="2421147"/>
              <a:ext cx="209909" cy="271732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324600" y="1447800"/>
            <a:ext cx="263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Variant Detection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408" y="5158596"/>
            <a:ext cx="8678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This analysis is very disk-IO intensive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20" name="Right Arrow 19"/>
          <p:cNvSpPr/>
          <p:nvPr/>
        </p:nvSpPr>
        <p:spPr>
          <a:xfrm>
            <a:off x="3338423" y="2833778"/>
            <a:ext cx="284671" cy="5175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078747" y="2833778"/>
            <a:ext cx="284671" cy="5175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you decided to start 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219200"/>
            <a:ext cx="8226425" cy="1969770"/>
          </a:xfrm>
        </p:spPr>
        <p:txBody>
          <a:bodyPr>
            <a:noAutofit/>
          </a:bodyPr>
          <a:lstStyle/>
          <a:p>
            <a:r>
              <a:rPr lang="en-US" sz="2400" dirty="0" smtClean="0"/>
              <a:t>Total Time (sample to sequence):  3 weeks</a:t>
            </a:r>
          </a:p>
          <a:p>
            <a:pPr lvl="1"/>
            <a:r>
              <a:rPr lang="en-US" sz="2400" dirty="0" smtClean="0"/>
              <a:t>That’s assuming nothing went wrong!</a:t>
            </a:r>
          </a:p>
          <a:p>
            <a:pPr lvl="1"/>
            <a:r>
              <a:rPr lang="en-US" sz="2400" dirty="0" smtClean="0"/>
              <a:t>More realistic: months</a:t>
            </a:r>
          </a:p>
          <a:p>
            <a:r>
              <a:rPr lang="en-US" sz="2400" dirty="0" smtClean="0"/>
              <a:t>Total Cost: ~$2400 per sample</a:t>
            </a:r>
          </a:p>
          <a:p>
            <a:r>
              <a:rPr lang="en-US" sz="2400" dirty="0" smtClean="0"/>
              <a:t>Resulting Data</a:t>
            </a:r>
          </a:p>
          <a:p>
            <a:pPr lvl="1"/>
            <a:r>
              <a:rPr lang="en-US" sz="2400" dirty="0" smtClean="0"/>
              <a:t>Large text files</a:t>
            </a:r>
          </a:p>
          <a:p>
            <a:pPr lvl="1"/>
            <a:r>
              <a:rPr lang="en-US" sz="2400" dirty="0" smtClean="0"/>
              <a:t>~300 gigabytes compressed</a:t>
            </a:r>
          </a:p>
          <a:p>
            <a:r>
              <a:rPr lang="en-US" sz="2400" dirty="0" smtClean="0"/>
              <a:t>Analysis </a:t>
            </a:r>
          </a:p>
          <a:p>
            <a:pPr lvl="1"/>
            <a:r>
              <a:rPr lang="en-US" sz="2400" dirty="0" smtClean="0"/>
              <a:t>Often underestimated</a:t>
            </a:r>
          </a:p>
          <a:p>
            <a:pPr lvl="1"/>
            <a:r>
              <a:rPr lang="en-US" sz="2400" dirty="0" smtClean="0"/>
              <a:t>Can take months as well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you need to use a Pipeline</a:t>
            </a:r>
            <a:endParaRPr lang="en-US" dirty="0"/>
          </a:p>
        </p:txBody>
      </p:sp>
      <p:pic>
        <p:nvPicPr>
          <p:cNvPr id="7" name="Content Placeholder 6" descr="to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3315163" cy="2695951"/>
          </a:xfrm>
        </p:spPr>
      </p:pic>
      <p:sp>
        <p:nvSpPr>
          <p:cNvPr id="5" name="TextBox 4"/>
          <p:cNvSpPr txBox="1"/>
          <p:nvPr/>
        </p:nvSpPr>
        <p:spPr>
          <a:xfrm>
            <a:off x="448574" y="4442604"/>
            <a:ext cx="8126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 Automates analysis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 Maximizes resource consumption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 You don’t want to burn out your </a:t>
            </a:r>
            <a:r>
              <a:rPr lang="en-US" sz="3200" dirty="0" err="1" smtClean="0">
                <a:solidFill>
                  <a:schemeClr val="bg1">
                    <a:lumMod val="75000"/>
                  </a:schemeClr>
                </a:solidFill>
              </a:rPr>
              <a:t>PostDoc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7" descr="donk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524000"/>
            <a:ext cx="3746500" cy="2891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CoSVarD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3886200"/>
            <a:ext cx="4038600" cy="2239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Easy </a:t>
            </a:r>
            <a:r>
              <a:rPr lang="en-US" dirty="0" err="1" smtClean="0"/>
              <a:t>Config</a:t>
            </a:r>
            <a:r>
              <a:rPr lang="en-US" dirty="0" smtClean="0"/>
              <a:t> File Input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“Divide and Conquer”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Flexible and customizable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4038600" cy="2239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Excel spreadsheets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Summary Statistics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 Variants</a:t>
            </a:r>
            <a:endParaRPr lang="en-US" dirty="0"/>
          </a:p>
        </p:txBody>
      </p:sp>
      <p:pic>
        <p:nvPicPr>
          <p:cNvPr id="4" name="Content Placeholder 3" descr="pipe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8229600" cy="2266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File Input</a:t>
            </a:r>
            <a:endParaRPr lang="en-US" dirty="0"/>
          </a:p>
        </p:txBody>
      </p:sp>
      <p:pic>
        <p:nvPicPr>
          <p:cNvPr id="4" name="Content Placeholder 3" descr="json_cosvard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r="32203"/>
          <a:stretch>
            <a:fillRect/>
          </a:stretch>
        </p:blipFill>
        <p:spPr>
          <a:xfrm>
            <a:off x="152400" y="1219200"/>
            <a:ext cx="3657600" cy="5281613"/>
          </a:xfrm>
        </p:spPr>
      </p:pic>
      <p:pic>
        <p:nvPicPr>
          <p:cNvPr id="6" name="Picture 5" descr="t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676400"/>
            <a:ext cx="4741050" cy="4639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IPL-2013">
  <a:themeElements>
    <a:clrScheme name="Custom 4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66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18911</TotalTime>
  <Words>645</Words>
  <Application>Microsoft Office PowerPoint</Application>
  <PresentationFormat>On-screen Show (4:3)</PresentationFormat>
  <Paragraphs>224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AIPL-2013</vt:lpstr>
      <vt:lpstr>Tools to Exploit Sequence data to find new markers and Disease Loci in Cattle</vt:lpstr>
      <vt:lpstr>Amount of sequence data</vt:lpstr>
      <vt:lpstr>Why sequence DNA?</vt:lpstr>
      <vt:lpstr>Sequencing Stage</vt:lpstr>
      <vt:lpstr>Reads must be aligned to a reference genome</vt:lpstr>
      <vt:lpstr>So you decided to start sequencing</vt:lpstr>
      <vt:lpstr>Why you need to use a Pipeline</vt:lpstr>
      <vt:lpstr>CoSVarD</vt:lpstr>
      <vt:lpstr>Configuration File Input</vt:lpstr>
      <vt:lpstr>Output Summary</vt:lpstr>
      <vt:lpstr>Holstein Bulls Sequenced</vt:lpstr>
      <vt:lpstr>Identifying interesting SNPs</vt:lpstr>
      <vt:lpstr>Genetic impact of Copy Number</vt:lpstr>
      <vt:lpstr>Conclusions</vt:lpstr>
      <vt:lpstr>Acknowledgements </vt:lpstr>
      <vt:lpstr>Sample Preparation Time is Substantial</vt:lpstr>
      <vt:lpstr>Storage Concerns</vt:lpstr>
      <vt:lpstr>PowerPoint Presentation</vt:lpstr>
      <vt:lpstr>Computational Logistics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Bickhart</dc:creator>
  <cp:lastModifiedBy>Dbick</cp:lastModifiedBy>
  <cp:revision>1339</cp:revision>
  <dcterms:created xsi:type="dcterms:W3CDTF">2013-06-24T17:23:17Z</dcterms:created>
  <dcterms:modified xsi:type="dcterms:W3CDTF">2013-07-10T01:58:28Z</dcterms:modified>
</cp:coreProperties>
</file>