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51206400" cy="38404800"/>
  <p:notesSz cx="9296400" cy="70104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VAGRounded BT" pitchFamily="34" charset="0"/>
      <p:regular r:id="rId7"/>
    </p:embeddedFont>
    <p:embeddedFont>
      <p:font typeface="WP TypographicSymbols" pitchFamily="2" charset="0"/>
      <p:regular r:id="rId8"/>
    </p:embeddedFont>
    <p:embeddedFont>
      <p:font typeface="Monotype Sorts" pitchFamily="2" charset="2"/>
      <p:regular r:id="rId9"/>
    </p:embeddedFont>
    <p:embeddedFont>
      <p:font typeface="Arial Rounded MT Bold" pitchFamily="34" charset="0"/>
      <p:regular r:id="rId10"/>
    </p:embeddedFont>
  </p:embeddedFontLst>
  <p:defaultTextStyle>
    <a:defPPr>
      <a:defRPr lang="en-US"/>
    </a:defPPr>
    <a:lvl1pPr marL="0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28"/>
    <a:srgbClr val="FFEF9C"/>
    <a:srgbClr val="1A9641"/>
    <a:srgbClr val="2B83BA"/>
    <a:srgbClr val="D7191C"/>
    <a:srgbClr val="3399FF"/>
    <a:srgbClr val="CCECFF"/>
    <a:srgbClr val="FDAE61"/>
    <a:srgbClr val="A6D96A"/>
    <a:srgbClr val="ABDDA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0" autoAdjust="0"/>
    <p:restoredTop sz="99784" autoAdjust="0"/>
  </p:normalViewPr>
  <p:slideViewPr>
    <p:cSldViewPr showGuides="1">
      <p:cViewPr varScale="1">
        <p:scale>
          <a:sx n="21" d="100"/>
          <a:sy n="21" d="100"/>
        </p:scale>
        <p:origin x="-1512" y="-198"/>
      </p:cViewPr>
      <p:guideLst>
        <p:guide orient="horz" pos="19872"/>
        <p:guide pos="11136"/>
        <p:guide pos="10704"/>
        <p:guide pos="16368"/>
        <p:guide pos="31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1"/>
          <c:order val="0"/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Sheet1!$A$2:$A$39</c:f>
              <c:numCache>
                <c:formatCode>General</c:formatCode>
                <c:ptCount val="3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</c:numCache>
            </c:numRef>
          </c:xVal>
          <c:yVal>
            <c:numRef>
              <c:f>Sheet1!$B$2:$B$39</c:f>
              <c:numCache>
                <c:formatCode>General</c:formatCode>
                <c:ptCount val="38"/>
                <c:pt idx="0">
                  <c:v>1.5718199999999998</c:v>
                </c:pt>
                <c:pt idx="1">
                  <c:v>1.7381100000000012</c:v>
                </c:pt>
                <c:pt idx="2">
                  <c:v>1.9905599999999999</c:v>
                </c:pt>
                <c:pt idx="3">
                  <c:v>2.4805799999999998</c:v>
                </c:pt>
                <c:pt idx="4">
                  <c:v>2.8570899999999977</c:v>
                </c:pt>
                <c:pt idx="5">
                  <c:v>2.5389300000000001</c:v>
                </c:pt>
                <c:pt idx="6">
                  <c:v>2.3551799999999976</c:v>
                </c:pt>
                <c:pt idx="7">
                  <c:v>2.45858</c:v>
                </c:pt>
                <c:pt idx="8">
                  <c:v>2.7288299999999999</c:v>
                </c:pt>
                <c:pt idx="9">
                  <c:v>2.7531500000000002</c:v>
                </c:pt>
                <c:pt idx="10">
                  <c:v>2.80619</c:v>
                </c:pt>
                <c:pt idx="11">
                  <c:v>2.3932899999999977</c:v>
                </c:pt>
                <c:pt idx="12">
                  <c:v>2.2025399999999999</c:v>
                </c:pt>
                <c:pt idx="13">
                  <c:v>2.4577399999999998</c:v>
                </c:pt>
                <c:pt idx="14">
                  <c:v>2.2172700000000001</c:v>
                </c:pt>
                <c:pt idx="15">
                  <c:v>2.3879000000000001</c:v>
                </c:pt>
                <c:pt idx="16">
                  <c:v>1.8236399999999988</c:v>
                </c:pt>
                <c:pt idx="17">
                  <c:v>2.0156399999999977</c:v>
                </c:pt>
                <c:pt idx="18">
                  <c:v>1.8700600000000001</c:v>
                </c:pt>
                <c:pt idx="19">
                  <c:v>1.8741000000000001</c:v>
                </c:pt>
                <c:pt idx="20">
                  <c:v>1.5293399999999988</c:v>
                </c:pt>
                <c:pt idx="21">
                  <c:v>1.5634399999999988</c:v>
                </c:pt>
                <c:pt idx="22">
                  <c:v>0.97487999999999997</c:v>
                </c:pt>
                <c:pt idx="23">
                  <c:v>1.3514299999999988</c:v>
                </c:pt>
                <c:pt idx="24">
                  <c:v>0.99730999999999959</c:v>
                </c:pt>
                <c:pt idx="25">
                  <c:v>0.69266000000000083</c:v>
                </c:pt>
                <c:pt idx="26">
                  <c:v>7.9380000000000117E-2</c:v>
                </c:pt>
                <c:pt idx="27">
                  <c:v>-0.24210999999999999</c:v>
                </c:pt>
                <c:pt idx="28">
                  <c:v>-0.35253000000000001</c:v>
                </c:pt>
                <c:pt idx="29">
                  <c:v>-7.5500000000000098E-3</c:v>
                </c:pt>
                <c:pt idx="30">
                  <c:v>-0.22587000000000004</c:v>
                </c:pt>
                <c:pt idx="31">
                  <c:v>-0.57474000000000081</c:v>
                </c:pt>
                <c:pt idx="32">
                  <c:v>-0.79147000000000001</c:v>
                </c:pt>
                <c:pt idx="33">
                  <c:v>-1.029569999999999</c:v>
                </c:pt>
                <c:pt idx="34">
                  <c:v>-1.0333199999999998</c:v>
                </c:pt>
                <c:pt idx="35">
                  <c:v>-1.0835899999999998</c:v>
                </c:pt>
                <c:pt idx="36">
                  <c:v>-1.54427</c:v>
                </c:pt>
                <c:pt idx="37">
                  <c:v>-1.88395</c:v>
                </c:pt>
              </c:numCache>
            </c:numRef>
          </c:yVal>
          <c:smooth val="1"/>
        </c:ser>
        <c:ser>
          <c:idx val="0"/>
          <c:order val="1"/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Sheet1!$A$2:$A$39</c:f>
              <c:numCache>
                <c:formatCode>General</c:formatCode>
                <c:ptCount val="3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</c:numCache>
            </c:numRef>
          </c:xVal>
          <c:yVal>
            <c:numRef>
              <c:f>Sheet1!$C$2:$C$39</c:f>
              <c:numCache>
                <c:formatCode>General</c:formatCode>
                <c:ptCount val="38"/>
                <c:pt idx="0">
                  <c:v>0.76993000000000056</c:v>
                </c:pt>
                <c:pt idx="1">
                  <c:v>0.80835999999999997</c:v>
                </c:pt>
                <c:pt idx="2">
                  <c:v>0.85070000000000068</c:v>
                </c:pt>
                <c:pt idx="3">
                  <c:v>0.91274999999999995</c:v>
                </c:pt>
                <c:pt idx="4">
                  <c:v>0.72515000000000052</c:v>
                </c:pt>
                <c:pt idx="5">
                  <c:v>0.92647999999999997</c:v>
                </c:pt>
                <c:pt idx="6">
                  <c:v>0.75131000000000003</c:v>
                </c:pt>
                <c:pt idx="7">
                  <c:v>0.89600000000000068</c:v>
                </c:pt>
                <c:pt idx="8">
                  <c:v>0.94299999999999995</c:v>
                </c:pt>
                <c:pt idx="9">
                  <c:v>0.72033999999999998</c:v>
                </c:pt>
                <c:pt idx="10">
                  <c:v>0.74653999999999998</c:v>
                </c:pt>
                <c:pt idx="11">
                  <c:v>0.76875000000000082</c:v>
                </c:pt>
                <c:pt idx="12">
                  <c:v>0.85036</c:v>
                </c:pt>
                <c:pt idx="13">
                  <c:v>1.09931</c:v>
                </c:pt>
                <c:pt idx="14">
                  <c:v>1.4747399999999988</c:v>
                </c:pt>
                <c:pt idx="15">
                  <c:v>1.1877</c:v>
                </c:pt>
                <c:pt idx="16">
                  <c:v>0.8929000000000008</c:v>
                </c:pt>
                <c:pt idx="17">
                  <c:v>1.4797499999999988</c:v>
                </c:pt>
                <c:pt idx="18">
                  <c:v>1.6993400000000001</c:v>
                </c:pt>
                <c:pt idx="19">
                  <c:v>0.9091399999999995</c:v>
                </c:pt>
                <c:pt idx="20">
                  <c:v>0.83435000000000004</c:v>
                </c:pt>
                <c:pt idx="21">
                  <c:v>1.2647699999999988</c:v>
                </c:pt>
                <c:pt idx="22">
                  <c:v>1.5558299999999989</c:v>
                </c:pt>
                <c:pt idx="23">
                  <c:v>1.0769599999999999</c:v>
                </c:pt>
                <c:pt idx="24">
                  <c:v>0.91252</c:v>
                </c:pt>
                <c:pt idx="25">
                  <c:v>0.37366000000000033</c:v>
                </c:pt>
                <c:pt idx="26">
                  <c:v>0.53600999999999999</c:v>
                </c:pt>
                <c:pt idx="27">
                  <c:v>0.52471000000000001</c:v>
                </c:pt>
                <c:pt idx="28">
                  <c:v>0.59301999999999999</c:v>
                </c:pt>
                <c:pt idx="29">
                  <c:v>-6.3400000000000045E-3</c:v>
                </c:pt>
                <c:pt idx="30">
                  <c:v>-6.600000000000006E-3</c:v>
                </c:pt>
                <c:pt idx="31">
                  <c:v>-0.14523000000000014</c:v>
                </c:pt>
                <c:pt idx="32">
                  <c:v>0.32691000000000042</c:v>
                </c:pt>
                <c:pt idx="33">
                  <c:v>6.3519999999999993E-2</c:v>
                </c:pt>
                <c:pt idx="34">
                  <c:v>-9.0950000000000142E-2</c:v>
                </c:pt>
                <c:pt idx="35">
                  <c:v>-0.27234000000000008</c:v>
                </c:pt>
                <c:pt idx="36">
                  <c:v>-0.78144000000000002</c:v>
                </c:pt>
                <c:pt idx="37">
                  <c:v>-1.2507899999999998</c:v>
                </c:pt>
              </c:numCache>
            </c:numRef>
          </c:yVal>
          <c:smooth val="1"/>
        </c:ser>
        <c:ser>
          <c:idx val="2"/>
          <c:order val="2"/>
          <c:spPr>
            <a:ln w="101600">
              <a:solidFill>
                <a:srgbClr val="1A9641"/>
              </a:solidFill>
            </a:ln>
          </c:spPr>
          <c:marker>
            <c:symbol val="none"/>
          </c:marker>
          <c:xVal>
            <c:numRef>
              <c:f>Sheet1!$A$2:$A$39</c:f>
              <c:numCache>
                <c:formatCode>General</c:formatCode>
                <c:ptCount val="3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</c:numCache>
            </c:numRef>
          </c:xVal>
          <c:yVal>
            <c:numRef>
              <c:f>Sheet1!$D$2:$D$39</c:f>
              <c:numCache>
                <c:formatCode>General</c:formatCode>
                <c:ptCount val="38"/>
                <c:pt idx="0">
                  <c:v>1.6185</c:v>
                </c:pt>
                <c:pt idx="1">
                  <c:v>2.05016</c:v>
                </c:pt>
                <c:pt idx="2">
                  <c:v>1.80758</c:v>
                </c:pt>
                <c:pt idx="3">
                  <c:v>1.255879999999999</c:v>
                </c:pt>
                <c:pt idx="4">
                  <c:v>1.5330999999999988</c:v>
                </c:pt>
                <c:pt idx="5">
                  <c:v>1.6062399999999999</c:v>
                </c:pt>
                <c:pt idx="6">
                  <c:v>2.1812900000000002</c:v>
                </c:pt>
                <c:pt idx="7">
                  <c:v>1.433899999999998</c:v>
                </c:pt>
                <c:pt idx="8">
                  <c:v>1.7248000000000001</c:v>
                </c:pt>
                <c:pt idx="9">
                  <c:v>1.4892599999999998</c:v>
                </c:pt>
                <c:pt idx="10">
                  <c:v>1.7915700000000001</c:v>
                </c:pt>
                <c:pt idx="11">
                  <c:v>1.37669</c:v>
                </c:pt>
                <c:pt idx="12">
                  <c:v>1.59253</c:v>
                </c:pt>
                <c:pt idx="13">
                  <c:v>1.19703</c:v>
                </c:pt>
                <c:pt idx="14">
                  <c:v>1.5908100000000001</c:v>
                </c:pt>
                <c:pt idx="15">
                  <c:v>2.2243100000000022</c:v>
                </c:pt>
                <c:pt idx="16">
                  <c:v>1.4158799999999987</c:v>
                </c:pt>
                <c:pt idx="17">
                  <c:v>1.5366</c:v>
                </c:pt>
                <c:pt idx="18">
                  <c:v>2.4568599999999958</c:v>
                </c:pt>
                <c:pt idx="19">
                  <c:v>1.9652499999999988</c:v>
                </c:pt>
                <c:pt idx="20">
                  <c:v>2.26885</c:v>
                </c:pt>
                <c:pt idx="21">
                  <c:v>-4.272000000000005E-2</c:v>
                </c:pt>
                <c:pt idx="22">
                  <c:v>2.2933200000000022</c:v>
                </c:pt>
                <c:pt idx="23">
                  <c:v>2.4962099999999974</c:v>
                </c:pt>
                <c:pt idx="24">
                  <c:v>2.2371699999999999</c:v>
                </c:pt>
                <c:pt idx="25">
                  <c:v>1.35822</c:v>
                </c:pt>
                <c:pt idx="26">
                  <c:v>2.8325699999999974</c:v>
                </c:pt>
                <c:pt idx="27">
                  <c:v>1.5116899999999998</c:v>
                </c:pt>
                <c:pt idx="28">
                  <c:v>1.9031899999999988</c:v>
                </c:pt>
                <c:pt idx="29">
                  <c:v>1.2956399999999988</c:v>
                </c:pt>
                <c:pt idx="30">
                  <c:v>2.2765200000000001</c:v>
                </c:pt>
                <c:pt idx="31">
                  <c:v>1.9948699999999988</c:v>
                </c:pt>
                <c:pt idx="32">
                  <c:v>1.7625900000000001</c:v>
                </c:pt>
                <c:pt idx="33">
                  <c:v>2.5368899999999974</c:v>
                </c:pt>
                <c:pt idx="34">
                  <c:v>2.0530499999999976</c:v>
                </c:pt>
                <c:pt idx="35">
                  <c:v>1.7383200000000001</c:v>
                </c:pt>
                <c:pt idx="36">
                  <c:v>0.77944000000000002</c:v>
                </c:pt>
                <c:pt idx="37">
                  <c:v>1.9894899999999998</c:v>
                </c:pt>
              </c:numCache>
            </c:numRef>
          </c:yVal>
          <c:smooth val="1"/>
        </c:ser>
        <c:axId val="69559040"/>
        <c:axId val="69560960"/>
      </c:scatterChart>
      <c:valAx>
        <c:axId val="69559040"/>
        <c:scaling>
          <c:orientation val="minMax"/>
          <c:max val="2007"/>
          <c:min val="1970"/>
        </c:scaling>
        <c:axPos val="b"/>
        <c:title>
          <c:tx>
            <c:rich>
              <a:bodyPr/>
              <a:lstStyle/>
              <a:p>
                <a:pPr>
                  <a:defRPr sz="3600">
                    <a:latin typeface="Arial Rounded MT Bold" pitchFamily="34" charset="0"/>
                  </a:defRPr>
                </a:pPr>
                <a:r>
                  <a:rPr lang="en-US" sz="3600" dirty="0" smtClean="0">
                    <a:latin typeface="Arial Rounded MT Bold" pitchFamily="34" charset="0"/>
                  </a:rPr>
                  <a:t>Birth year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noFill/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69560960"/>
        <c:crossesAt val="-3"/>
        <c:crossBetween val="midCat"/>
        <c:majorUnit val="10"/>
      </c:valAx>
      <c:valAx>
        <c:axId val="69560960"/>
        <c:scaling>
          <c:orientation val="minMax"/>
          <c:max val="4"/>
          <c:min val="-3"/>
        </c:scaling>
        <c:axPos val="l"/>
        <c:title>
          <c:tx>
            <c:rich>
              <a:bodyPr rot="-5400000" vert="horz"/>
              <a:lstStyle/>
              <a:p>
                <a:pPr>
                  <a:defRPr sz="3600">
                    <a:latin typeface="Arial Rounded MT Bold" pitchFamily="34" charset="0"/>
                  </a:defRPr>
                </a:pPr>
                <a:r>
                  <a:rPr lang="en-US" sz="3600" dirty="0" smtClean="0">
                    <a:latin typeface="Arial Rounded MT Bold" pitchFamily="34" charset="0"/>
                  </a:rPr>
                  <a:t>PTA AFC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69559040"/>
        <c:crosses val="autoZero"/>
        <c:crossBetween val="midCat"/>
        <c:maj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6244276490986146"/>
          <c:y val="9.6317204301075182E-2"/>
          <c:w val="0.72319137115159926"/>
          <c:h val="0.83889552112437671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CCR</c:v>
                </c:pt>
              </c:strCache>
            </c:strRef>
          </c:tx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Sheet1!$B$2:$B$14</c:f>
              <c:numCache>
                <c:formatCode>0.0</c:formatCode>
                <c:ptCount val="13"/>
                <c:pt idx="0">
                  <c:v>4.7291180000000002E-2</c:v>
                </c:pt>
                <c:pt idx="1">
                  <c:v>5.6700880000000002E-2</c:v>
                </c:pt>
                <c:pt idx="2">
                  <c:v>5.4009660000000008E-2</c:v>
                </c:pt>
                <c:pt idx="3">
                  <c:v>3.1631260000000008E-2</c:v>
                </c:pt>
                <c:pt idx="4">
                  <c:v>0</c:v>
                </c:pt>
                <c:pt idx="5">
                  <c:v>-2.1618310000000005E-2</c:v>
                </c:pt>
                <c:pt idx="6">
                  <c:v>-4.7768740000000011E-2</c:v>
                </c:pt>
                <c:pt idx="7">
                  <c:v>-6.906370000000002E-2</c:v>
                </c:pt>
                <c:pt idx="8">
                  <c:v>-8.5261220000000013E-2</c:v>
                </c:pt>
                <c:pt idx="9">
                  <c:v>-0.10123281000000002</c:v>
                </c:pt>
                <c:pt idx="10">
                  <c:v>-0.12093222000000003</c:v>
                </c:pt>
                <c:pt idx="11">
                  <c:v>-0.13458497999999997</c:v>
                </c:pt>
                <c:pt idx="12">
                  <c:v>-0.15392110000000003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HCR</c:v>
                </c:pt>
              </c:strCache>
            </c:strRef>
          </c:tx>
          <c:spPr>
            <a:ln w="101600">
              <a:solidFill>
                <a:srgbClr val="2B83BA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Sheet1!$C$2:$C$14</c:f>
              <c:numCache>
                <c:formatCode>0.0</c:formatCode>
                <c:ptCount val="13"/>
                <c:pt idx="0">
                  <c:v>0.20642503000000004</c:v>
                </c:pt>
                <c:pt idx="1">
                  <c:v>0.27843714000000003</c:v>
                </c:pt>
                <c:pt idx="2">
                  <c:v>0.20234083999999999</c:v>
                </c:pt>
                <c:pt idx="3">
                  <c:v>0.10310909</c:v>
                </c:pt>
                <c:pt idx="4">
                  <c:v>0</c:v>
                </c:pt>
                <c:pt idx="5">
                  <c:v>-9.6929960000000023E-2</c:v>
                </c:pt>
                <c:pt idx="6">
                  <c:v>-0.18552286000000001</c:v>
                </c:pt>
                <c:pt idx="7">
                  <c:v>-0.25384543999999998</c:v>
                </c:pt>
                <c:pt idx="8">
                  <c:v>-0.31419133000000005</c:v>
                </c:pt>
                <c:pt idx="9">
                  <c:v>-0.36476903000000005</c:v>
                </c:pt>
                <c:pt idx="10">
                  <c:v>-0.41083592000000002</c:v>
                </c:pt>
                <c:pt idx="11">
                  <c:v>-0.44935941000000001</c:v>
                </c:pt>
                <c:pt idx="12">
                  <c:v>-0.52000773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CCR2</c:v>
                </c:pt>
              </c:strCache>
            </c:strRef>
          </c:tx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Sheet1!$D$2:$D$14</c:f>
              <c:numCache>
                <c:formatCode>0.0</c:formatCode>
                <c:ptCount val="13"/>
                <c:pt idx="0">
                  <c:v>0.110934</c:v>
                </c:pt>
                <c:pt idx="1">
                  <c:v>9.776346000000001E-2</c:v>
                </c:pt>
                <c:pt idx="2">
                  <c:v>6.4743380000000017E-2</c:v>
                </c:pt>
                <c:pt idx="3">
                  <c:v>2.4452900000000003E-2</c:v>
                </c:pt>
                <c:pt idx="4">
                  <c:v>0</c:v>
                </c:pt>
                <c:pt idx="5">
                  <c:v>-2.6333440000000003E-2</c:v>
                </c:pt>
                <c:pt idx="6">
                  <c:v>-5.195335999999999E-2</c:v>
                </c:pt>
                <c:pt idx="7">
                  <c:v>-5.1001569999999996E-2</c:v>
                </c:pt>
                <c:pt idx="8">
                  <c:v>-6.6996020000000017E-2</c:v>
                </c:pt>
                <c:pt idx="9">
                  <c:v>-0.11452858</c:v>
                </c:pt>
                <c:pt idx="10">
                  <c:v>-0.10433876</c:v>
                </c:pt>
                <c:pt idx="11">
                  <c:v>-0.10768809999999998</c:v>
                </c:pt>
                <c:pt idx="12">
                  <c:v>-0.12265397000000001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HCR2</c:v>
                </c:pt>
              </c:strCache>
            </c:strRef>
          </c:tx>
          <c:spPr>
            <a:ln w="101600">
              <a:solidFill>
                <a:srgbClr val="D7191C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Sheet1!$E$2:$E$14</c:f>
              <c:numCache>
                <c:formatCode>0.0</c:formatCode>
                <c:ptCount val="13"/>
                <c:pt idx="0">
                  <c:v>0.24434312000000002</c:v>
                </c:pt>
                <c:pt idx="1">
                  <c:v>0.27599646000000005</c:v>
                </c:pt>
                <c:pt idx="2">
                  <c:v>0.15037407</c:v>
                </c:pt>
                <c:pt idx="3">
                  <c:v>7.2581430000000016E-2</c:v>
                </c:pt>
                <c:pt idx="4">
                  <c:v>0</c:v>
                </c:pt>
                <c:pt idx="5">
                  <c:v>-8.7664850000000016E-2</c:v>
                </c:pt>
                <c:pt idx="6">
                  <c:v>-0.16614049000000003</c:v>
                </c:pt>
                <c:pt idx="7">
                  <c:v>-0.21421852999999999</c:v>
                </c:pt>
                <c:pt idx="8">
                  <c:v>-0.27474319999999997</c:v>
                </c:pt>
                <c:pt idx="9">
                  <c:v>-0.29930926000000008</c:v>
                </c:pt>
                <c:pt idx="10">
                  <c:v>-0.34175881000000002</c:v>
                </c:pt>
                <c:pt idx="11">
                  <c:v>-0.41891951000000011</c:v>
                </c:pt>
                <c:pt idx="12">
                  <c:v>-0.40140268000000007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CCR3</c:v>
                </c:pt>
              </c:strCache>
            </c:strRef>
          </c:tx>
          <c:spPr>
            <a:ln w="101600">
              <a:solidFill>
                <a:srgbClr val="1A9641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Sheet1!$F$2:$F$14</c:f>
              <c:numCache>
                <c:formatCode>0.0</c:formatCode>
                <c:ptCount val="13"/>
                <c:pt idx="0">
                  <c:v>0.22607978000000001</c:v>
                </c:pt>
                <c:pt idx="1">
                  <c:v>-2.8411200000000005E-2</c:v>
                </c:pt>
                <c:pt idx="2">
                  <c:v>5.8812200000000016E-2</c:v>
                </c:pt>
                <c:pt idx="3">
                  <c:v>-4.4636700000000012E-3</c:v>
                </c:pt>
                <c:pt idx="4">
                  <c:v>0</c:v>
                </c:pt>
                <c:pt idx="5">
                  <c:v>-7.0622690000000016E-2</c:v>
                </c:pt>
                <c:pt idx="6">
                  <c:v>-8.3028630000000006E-2</c:v>
                </c:pt>
                <c:pt idx="7">
                  <c:v>-7.8164800000000006E-2</c:v>
                </c:pt>
                <c:pt idx="8">
                  <c:v>-8.4666110000000017E-2</c:v>
                </c:pt>
                <c:pt idx="9">
                  <c:v>-9.9065300000000023E-2</c:v>
                </c:pt>
                <c:pt idx="10">
                  <c:v>-5.3526940000000002E-2</c:v>
                </c:pt>
                <c:pt idx="11">
                  <c:v>-0.12748377999999996</c:v>
                </c:pt>
                <c:pt idx="12">
                  <c:v>-0.15560029000000003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HCR3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Sheet1!$G$2:$G$14</c:f>
              <c:numCache>
                <c:formatCode>0.0</c:formatCode>
                <c:ptCount val="13"/>
                <c:pt idx="0">
                  <c:v>0.18935273000000002</c:v>
                </c:pt>
                <c:pt idx="1">
                  <c:v>0.15605452</c:v>
                </c:pt>
                <c:pt idx="2">
                  <c:v>0.11580955</c:v>
                </c:pt>
                <c:pt idx="3">
                  <c:v>1.0533770000000001E-2</c:v>
                </c:pt>
                <c:pt idx="4">
                  <c:v>0</c:v>
                </c:pt>
                <c:pt idx="5">
                  <c:v>-5.612433E-2</c:v>
                </c:pt>
                <c:pt idx="6">
                  <c:v>-8.941107999999999E-2</c:v>
                </c:pt>
                <c:pt idx="7">
                  <c:v>-0.20890368000000004</c:v>
                </c:pt>
                <c:pt idx="8">
                  <c:v>-0.21661997000000002</c:v>
                </c:pt>
                <c:pt idx="9">
                  <c:v>-0.31096356000000014</c:v>
                </c:pt>
                <c:pt idx="10">
                  <c:v>-0.2678743400000001</c:v>
                </c:pt>
                <c:pt idx="11">
                  <c:v>-0.28046589000000005</c:v>
                </c:pt>
                <c:pt idx="12">
                  <c:v>-0.39933524000000004</c:v>
                </c:pt>
              </c:numCache>
            </c:numRef>
          </c:yVal>
          <c:smooth val="1"/>
        </c:ser>
        <c:axId val="70322816"/>
        <c:axId val="70345088"/>
      </c:scatterChart>
      <c:valAx>
        <c:axId val="70322816"/>
        <c:scaling>
          <c:orientation val="minMax"/>
          <c:max val="32"/>
          <c:min val="20"/>
        </c:scaling>
        <c:delete val="1"/>
        <c:axPos val="b"/>
        <c:numFmt formatCode="General" sourceLinked="1"/>
        <c:tickLblPos val="none"/>
        <c:crossAx val="70345088"/>
        <c:crosses val="autoZero"/>
        <c:crossBetween val="midCat"/>
        <c:majorUnit val="2"/>
      </c:valAx>
      <c:valAx>
        <c:axId val="70345088"/>
        <c:scaling>
          <c:orientation val="minMax"/>
          <c:max val="0.30000000000000032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3600" dirty="0" smtClean="0">
                    <a:latin typeface="Arial Rounded MT Bold" pitchFamily="34" charset="0"/>
                  </a:rPr>
                  <a:t>PTA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0.0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0322816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2403232490675493"/>
          <c:y val="6.7265625000000037E-2"/>
          <c:w val="0.57751470448723985"/>
          <c:h val="0.86830213846220039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Holstein</c:v>
                </c:pt>
              </c:strCache>
            </c:strRef>
          </c:tx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Sheet1!$B$2:$B$14</c:f>
              <c:numCache>
                <c:formatCode>0</c:formatCode>
                <c:ptCount val="13"/>
                <c:pt idx="0">
                  <c:v>-281.958163625976</c:v>
                </c:pt>
                <c:pt idx="1">
                  <c:v>63.037604377263904</c:v>
                </c:pt>
                <c:pt idx="2">
                  <c:v>84.547557531120006</c:v>
                </c:pt>
                <c:pt idx="3">
                  <c:v>47.505219048272011</c:v>
                </c:pt>
                <c:pt idx="4">
                  <c:v>0</c:v>
                </c:pt>
                <c:pt idx="5">
                  <c:v>-46.890949793335999</c:v>
                </c:pt>
                <c:pt idx="6">
                  <c:v>-88.519227226799998</c:v>
                </c:pt>
                <c:pt idx="7">
                  <c:v>-131.60918991172798</c:v>
                </c:pt>
                <c:pt idx="8">
                  <c:v>-167.20174766515177</c:v>
                </c:pt>
                <c:pt idx="9">
                  <c:v>-202.65398900133599</c:v>
                </c:pt>
                <c:pt idx="10">
                  <c:v>-234.54712252388777</c:v>
                </c:pt>
                <c:pt idx="11">
                  <c:v>-260.91121087738344</c:v>
                </c:pt>
                <c:pt idx="12">
                  <c:v>-304.287978876728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Jersey</c:v>
                </c:pt>
              </c:strCache>
            </c:strRef>
          </c:tx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Sheet1!$C$2:$C$14</c:f>
              <c:numCache>
                <c:formatCode>0</c:formatCode>
                <c:ptCount val="13"/>
                <c:pt idx="0">
                  <c:v>177.16148402612779</c:v>
                </c:pt>
                <c:pt idx="1">
                  <c:v>177.33758749139199</c:v>
                </c:pt>
                <c:pt idx="2">
                  <c:v>114.04267579465598</c:v>
                </c:pt>
                <c:pt idx="3">
                  <c:v>55.473782690752003</c:v>
                </c:pt>
                <c:pt idx="4">
                  <c:v>0</c:v>
                </c:pt>
                <c:pt idx="5">
                  <c:v>-59.258263586279995</c:v>
                </c:pt>
                <c:pt idx="6">
                  <c:v>-85.434051385632131</c:v>
                </c:pt>
                <c:pt idx="7">
                  <c:v>-136.66084220135977</c:v>
                </c:pt>
                <c:pt idx="8">
                  <c:v>-158.76655896373595</c:v>
                </c:pt>
                <c:pt idx="9">
                  <c:v>-195.78613937516801</c:v>
                </c:pt>
                <c:pt idx="10">
                  <c:v>-214.691966879576</c:v>
                </c:pt>
                <c:pt idx="11">
                  <c:v>-221.28373319902377</c:v>
                </c:pt>
                <c:pt idx="12">
                  <c:v>-261.0509684692795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Brown Swiss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olid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Sheet1!$D$2:$D$14</c:f>
              <c:numCache>
                <c:formatCode>0</c:formatCode>
                <c:ptCount val="13"/>
                <c:pt idx="0">
                  <c:v>-197.27275812527998</c:v>
                </c:pt>
                <c:pt idx="1">
                  <c:v>53.622462364880057</c:v>
                </c:pt>
                <c:pt idx="2">
                  <c:v>72.60495644272001</c:v>
                </c:pt>
                <c:pt idx="3">
                  <c:v>56.561085352399999</c:v>
                </c:pt>
                <c:pt idx="4">
                  <c:v>0</c:v>
                </c:pt>
                <c:pt idx="5">
                  <c:v>-58.465690944880066</c:v>
                </c:pt>
                <c:pt idx="6">
                  <c:v>-84.133591328240001</c:v>
                </c:pt>
                <c:pt idx="7">
                  <c:v>-149.65803108200029</c:v>
                </c:pt>
                <c:pt idx="8">
                  <c:v>-202.00526489807999</c:v>
                </c:pt>
                <c:pt idx="9">
                  <c:v>-262.80010086784</c:v>
                </c:pt>
                <c:pt idx="10">
                  <c:v>-304.87248251744052</c:v>
                </c:pt>
                <c:pt idx="11">
                  <c:v>-382.50132416191963</c:v>
                </c:pt>
                <c:pt idx="12">
                  <c:v>-556.88748104208003</c:v>
                </c:pt>
              </c:numCache>
            </c:numRef>
          </c:yVal>
          <c:smooth val="1"/>
        </c:ser>
        <c:axId val="70382336"/>
        <c:axId val="70383872"/>
      </c:scatterChart>
      <c:scatterChart>
        <c:scatterStyle val="smoothMarker"/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spPr>
            <a:ln w="101600">
              <a:solidFill>
                <a:srgbClr val="2B83BA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Sheet1!$E$2:$E$14</c:f>
              <c:numCache>
                <c:formatCode>0.0</c:formatCode>
                <c:ptCount val="13"/>
                <c:pt idx="0">
                  <c:v>-5.7610900000000121E-3</c:v>
                </c:pt>
                <c:pt idx="1">
                  <c:v>8.5863240000000007E-2</c:v>
                </c:pt>
                <c:pt idx="2">
                  <c:v>6.8433820000000034E-2</c:v>
                </c:pt>
                <c:pt idx="3">
                  <c:v>3.3935190000000018E-2</c:v>
                </c:pt>
                <c:pt idx="4">
                  <c:v>0</c:v>
                </c:pt>
                <c:pt idx="5">
                  <c:v>-2.9080669999999999E-2</c:v>
                </c:pt>
                <c:pt idx="6">
                  <c:v>-5.3622509999999977E-2</c:v>
                </c:pt>
                <c:pt idx="7">
                  <c:v>-7.5432450000000123E-2</c:v>
                </c:pt>
                <c:pt idx="8">
                  <c:v>-9.3641470000000185E-2</c:v>
                </c:pt>
                <c:pt idx="9">
                  <c:v>-0.11127526000000015</c:v>
                </c:pt>
                <c:pt idx="10">
                  <c:v>-0.12689554</c:v>
                </c:pt>
                <c:pt idx="11">
                  <c:v>-0.14092067</c:v>
                </c:pt>
                <c:pt idx="12">
                  <c:v>-0.17073241000000025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Column2</c:v>
                </c:pt>
              </c:strCache>
            </c:strRef>
          </c:tx>
          <c:spPr>
            <a:ln w="101600">
              <a:solidFill>
                <a:srgbClr val="D7191C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Sheet1!$F$2:$F$14</c:f>
              <c:numCache>
                <c:formatCode>0.0</c:formatCode>
                <c:ptCount val="13"/>
                <c:pt idx="0">
                  <c:v>0.16640055000000009</c:v>
                </c:pt>
                <c:pt idx="1">
                  <c:v>0.13844360999999999</c:v>
                </c:pt>
                <c:pt idx="2">
                  <c:v>8.6710560000000048E-2</c:v>
                </c:pt>
                <c:pt idx="3">
                  <c:v>4.2684460000000014E-2</c:v>
                </c:pt>
                <c:pt idx="4">
                  <c:v>0</c:v>
                </c:pt>
                <c:pt idx="5">
                  <c:v>-4.1203699999999996E-2</c:v>
                </c:pt>
                <c:pt idx="6">
                  <c:v>-5.8333720000000117E-2</c:v>
                </c:pt>
                <c:pt idx="7">
                  <c:v>-9.0974310000000141E-2</c:v>
                </c:pt>
                <c:pt idx="8">
                  <c:v>-0.10203726</c:v>
                </c:pt>
                <c:pt idx="9">
                  <c:v>-0.12261780999999998</c:v>
                </c:pt>
                <c:pt idx="10">
                  <c:v>-0.12914279000000001</c:v>
                </c:pt>
                <c:pt idx="11">
                  <c:v>-0.12948359000000001</c:v>
                </c:pt>
                <c:pt idx="12">
                  <c:v>-0.18047977000000001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Column3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Sheet1!$G$2:$G$14</c:f>
              <c:numCache>
                <c:formatCode>0.0</c:formatCode>
                <c:ptCount val="13"/>
                <c:pt idx="0">
                  <c:v>6.4866090000000196E-2</c:v>
                </c:pt>
                <c:pt idx="1">
                  <c:v>9.5775880000000174E-2</c:v>
                </c:pt>
                <c:pt idx="2">
                  <c:v>6.4740960000000083E-2</c:v>
                </c:pt>
                <c:pt idx="3">
                  <c:v>3.8550840000000031E-2</c:v>
                </c:pt>
                <c:pt idx="4">
                  <c:v>0</c:v>
                </c:pt>
                <c:pt idx="5">
                  <c:v>-6.1068890000000028E-2</c:v>
                </c:pt>
                <c:pt idx="6">
                  <c:v>-7.6872630000000122E-2</c:v>
                </c:pt>
                <c:pt idx="7">
                  <c:v>-0.11692896000000004</c:v>
                </c:pt>
                <c:pt idx="8">
                  <c:v>-0.15702642999999999</c:v>
                </c:pt>
                <c:pt idx="9">
                  <c:v>-0.19677779000000009</c:v>
                </c:pt>
                <c:pt idx="10">
                  <c:v>-0.20994221000000038</c:v>
                </c:pt>
                <c:pt idx="11">
                  <c:v>-0.24587725999999999</c:v>
                </c:pt>
                <c:pt idx="12">
                  <c:v>-0.34664214000000021</c:v>
                </c:pt>
              </c:numCache>
            </c:numRef>
          </c:yVal>
          <c:smooth val="1"/>
        </c:ser>
        <c:axId val="70408064"/>
        <c:axId val="70406528"/>
      </c:scatterChart>
      <c:valAx>
        <c:axId val="70382336"/>
        <c:scaling>
          <c:orientation val="minMax"/>
          <c:max val="32"/>
          <c:min val="20"/>
        </c:scaling>
        <c:delete val="1"/>
        <c:axPos val="b"/>
        <c:numFmt formatCode="General" sourceLinked="1"/>
        <c:tickLblPos val="none"/>
        <c:crossAx val="70383872"/>
        <c:crosses val="autoZero"/>
        <c:crossBetween val="midCat"/>
        <c:majorUnit val="2"/>
      </c:valAx>
      <c:valAx>
        <c:axId val="70383872"/>
        <c:scaling>
          <c:orientation val="minMax"/>
          <c:max val="200"/>
          <c:min val="-4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3600" dirty="0" smtClean="0">
                    <a:latin typeface="Arial Rounded MT Bold" pitchFamily="34" charset="0"/>
                  </a:rPr>
                  <a:t>Milk yield, kg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0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0382336"/>
        <c:crosses val="autoZero"/>
        <c:crossBetween val="midCat"/>
      </c:valAx>
      <c:valAx>
        <c:axId val="70406528"/>
        <c:scaling>
          <c:orientation val="minMax"/>
        </c:scaling>
        <c:axPos val="r"/>
        <c:numFmt formatCode="0.0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0408064"/>
        <c:crosses val="max"/>
        <c:crossBetween val="midCat"/>
      </c:valAx>
      <c:valAx>
        <c:axId val="70408064"/>
        <c:scaling>
          <c:orientation val="minMax"/>
        </c:scaling>
        <c:delete val="1"/>
        <c:axPos val="b"/>
        <c:numFmt formatCode="General" sourceLinked="1"/>
        <c:tickLblPos val="none"/>
        <c:crossAx val="70406528"/>
        <c:crosses val="autoZero"/>
        <c:crossBetween val="midCat"/>
      </c:valAx>
      <c:spPr>
        <a:ln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5695378986717582"/>
          <c:y val="8.0699625661546565E-2"/>
          <c:w val="0.74304621013282501"/>
          <c:h val="0.8549939761628168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CE</c:v>
                </c:pt>
              </c:strCache>
            </c:strRef>
          </c:tx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Sheet1!$B$2:$B$14</c:f>
              <c:numCache>
                <c:formatCode>0.00</c:formatCode>
                <c:ptCount val="13"/>
                <c:pt idx="0">
                  <c:v>-3.4642270000000051E-2</c:v>
                </c:pt>
                <c:pt idx="1">
                  <c:v>-2.4876020000000002E-2</c:v>
                </c:pt>
                <c:pt idx="2">
                  <c:v>-1.5993759999999999E-2</c:v>
                </c:pt>
                <c:pt idx="3">
                  <c:v>-7.6678299999999996E-3</c:v>
                </c:pt>
                <c:pt idx="4">
                  <c:v>0</c:v>
                </c:pt>
                <c:pt idx="5">
                  <c:v>6.3852000000000101E-3</c:v>
                </c:pt>
                <c:pt idx="6">
                  <c:v>1.3373600000000001E-2</c:v>
                </c:pt>
                <c:pt idx="7">
                  <c:v>2.2552889999999989E-2</c:v>
                </c:pt>
                <c:pt idx="8">
                  <c:v>2.8527360000000002E-2</c:v>
                </c:pt>
                <c:pt idx="9">
                  <c:v>3.1207430000000012E-2</c:v>
                </c:pt>
                <c:pt idx="10">
                  <c:v>4.469060000000008E-2</c:v>
                </c:pt>
                <c:pt idx="11">
                  <c:v>4.9561460000000078E-2</c:v>
                </c:pt>
                <c:pt idx="12">
                  <c:v>8.8360410000000028E-2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</c:v>
                </c:pt>
              </c:strCache>
            </c:strRef>
          </c:tx>
          <c:spPr>
            <a:ln w="101600">
              <a:solidFill>
                <a:srgbClr val="2B83BA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Sheet1!$C$2:$C$14</c:f>
              <c:numCache>
                <c:formatCode>0.00</c:formatCode>
                <c:ptCount val="13"/>
                <c:pt idx="0">
                  <c:v>5.4977420000000103E-2</c:v>
                </c:pt>
                <c:pt idx="1">
                  <c:v>1.9643790000000029E-2</c:v>
                </c:pt>
                <c:pt idx="2">
                  <c:v>8.4347600000000047E-3</c:v>
                </c:pt>
                <c:pt idx="3">
                  <c:v>3.2328299999999999E-3</c:v>
                </c:pt>
                <c:pt idx="4">
                  <c:v>0</c:v>
                </c:pt>
                <c:pt idx="5">
                  <c:v>-1.4443300000000017E-3</c:v>
                </c:pt>
                <c:pt idx="6">
                  <c:v>-1.8248900000000018E-3</c:v>
                </c:pt>
                <c:pt idx="7">
                  <c:v>-1.2906800000000017E-3</c:v>
                </c:pt>
                <c:pt idx="8">
                  <c:v>1.3158600000000001E-3</c:v>
                </c:pt>
                <c:pt idx="9">
                  <c:v>-1.9956700000000036E-3</c:v>
                </c:pt>
                <c:pt idx="10">
                  <c:v>3.2912400000000034E-3</c:v>
                </c:pt>
                <c:pt idx="11">
                  <c:v>2.7193800000000047E-3</c:v>
                </c:pt>
                <c:pt idx="12">
                  <c:v>5.22756E-3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CE2</c:v>
                </c:pt>
              </c:strCache>
            </c:strRef>
          </c:tx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Sheet1!$D$2:$D$14</c:f>
              <c:numCache>
                <c:formatCode>General</c:formatCode>
                <c:ptCount val="13"/>
                <c:pt idx="0">
                  <c:v>-4.5074800000000003E-3</c:v>
                </c:pt>
                <c:pt idx="1">
                  <c:v>-4.4343200000000081E-3</c:v>
                </c:pt>
                <c:pt idx="2">
                  <c:v>-8.1589400000000173E-3</c:v>
                </c:pt>
                <c:pt idx="3">
                  <c:v>-4.1037300000000033E-3</c:v>
                </c:pt>
                <c:pt idx="4">
                  <c:v>0</c:v>
                </c:pt>
                <c:pt idx="5">
                  <c:v>-1.1930420000000025E-2</c:v>
                </c:pt>
                <c:pt idx="6">
                  <c:v>1.1504410000000001E-2</c:v>
                </c:pt>
                <c:pt idx="7">
                  <c:v>1.7540260000000002E-2</c:v>
                </c:pt>
                <c:pt idx="8">
                  <c:v>3.8901150000000002E-2</c:v>
                </c:pt>
                <c:pt idx="9">
                  <c:v>9.3985320000000205E-2</c:v>
                </c:pt>
                <c:pt idx="10">
                  <c:v>0.12542602999999997</c:v>
                </c:pt>
                <c:pt idx="11">
                  <c:v>1.9985720000000037E-2</c:v>
                </c:pt>
                <c:pt idx="12">
                  <c:v>0.12422944000000018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SB2</c:v>
                </c:pt>
              </c:strCache>
            </c:strRef>
          </c:tx>
          <c:spPr>
            <a:ln w="101600">
              <a:solidFill>
                <a:srgbClr val="D7191C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Sheet1!$E$2:$E$14</c:f>
              <c:numCache>
                <c:formatCode>General</c:formatCode>
                <c:ptCount val="13"/>
                <c:pt idx="0">
                  <c:v>1.9492500000000027E-2</c:v>
                </c:pt>
                <c:pt idx="1">
                  <c:v>5.917250000000011E-3</c:v>
                </c:pt>
                <c:pt idx="2">
                  <c:v>-1.5575600000000017E-3</c:v>
                </c:pt>
                <c:pt idx="3">
                  <c:v>-1.954500000000005E-4</c:v>
                </c:pt>
                <c:pt idx="4">
                  <c:v>0</c:v>
                </c:pt>
                <c:pt idx="5">
                  <c:v>5.8141799999999995E-3</c:v>
                </c:pt>
                <c:pt idx="6">
                  <c:v>5.3188599999999999E-3</c:v>
                </c:pt>
                <c:pt idx="7">
                  <c:v>3.7629170000000059E-2</c:v>
                </c:pt>
                <c:pt idx="8">
                  <c:v>9.4663600000000139E-3</c:v>
                </c:pt>
                <c:pt idx="9">
                  <c:v>7.2124010000000002E-2</c:v>
                </c:pt>
                <c:pt idx="10">
                  <c:v>4.3411400000000024E-2</c:v>
                </c:pt>
                <c:pt idx="11">
                  <c:v>3.0649059999999999E-2</c:v>
                </c:pt>
                <c:pt idx="12">
                  <c:v>2.4985830000000011E-2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CE3</c:v>
                </c:pt>
              </c:strCache>
            </c:strRef>
          </c:tx>
          <c:spPr>
            <a:ln w="101600">
              <a:solidFill>
                <a:srgbClr val="1A9641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Sheet1!$F$2:$F$14</c:f>
              <c:numCache>
                <c:formatCode>0.000</c:formatCode>
                <c:ptCount val="13"/>
                <c:pt idx="0">
                  <c:v>-0.21360921999999999</c:v>
                </c:pt>
                <c:pt idx="1">
                  <c:v>-8.6556370000000285E-2</c:v>
                </c:pt>
                <c:pt idx="2">
                  <c:v>-3.4591970000000041E-2</c:v>
                </c:pt>
                <c:pt idx="3">
                  <c:v>1.511069E-2</c:v>
                </c:pt>
                <c:pt idx="4">
                  <c:v>0</c:v>
                </c:pt>
                <c:pt idx="5">
                  <c:v>-1.0263200000000001E-3</c:v>
                </c:pt>
                <c:pt idx="6">
                  <c:v>8.2998700000000009E-3</c:v>
                </c:pt>
                <c:pt idx="7">
                  <c:v>-1.8137780000000003E-2</c:v>
                </c:pt>
                <c:pt idx="8">
                  <c:v>1.5329790000000001E-2</c:v>
                </c:pt>
                <c:pt idx="9">
                  <c:v>4.6658459999999929E-2</c:v>
                </c:pt>
                <c:pt idx="10">
                  <c:v>-8.2926750000000021E-2</c:v>
                </c:pt>
                <c:pt idx="11">
                  <c:v>-2.3756289999999968E-2</c:v>
                </c:pt>
                <c:pt idx="12">
                  <c:v>3.5267699999999999E-2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SB3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Sheet1!$G$2:$G$14</c:f>
              <c:numCache>
                <c:formatCode>0.000</c:formatCode>
                <c:ptCount val="13"/>
                <c:pt idx="0">
                  <c:v>7.5348920000000014E-2</c:v>
                </c:pt>
                <c:pt idx="1">
                  <c:v>3.0140390000000006E-2</c:v>
                </c:pt>
                <c:pt idx="2">
                  <c:v>4.9279099999999998E-3</c:v>
                </c:pt>
                <c:pt idx="3">
                  <c:v>2.3240009999999998E-2</c:v>
                </c:pt>
                <c:pt idx="4">
                  <c:v>0</c:v>
                </c:pt>
                <c:pt idx="5">
                  <c:v>7.8138400000000094E-3</c:v>
                </c:pt>
                <c:pt idx="6">
                  <c:v>1.1754050000000005E-2</c:v>
                </c:pt>
                <c:pt idx="7">
                  <c:v>3.2711000000000057E-4</c:v>
                </c:pt>
                <c:pt idx="8">
                  <c:v>-5.173520000000007E-3</c:v>
                </c:pt>
                <c:pt idx="9">
                  <c:v>2.3369009999999978E-2</c:v>
                </c:pt>
                <c:pt idx="10">
                  <c:v>-1.8949620000000021E-2</c:v>
                </c:pt>
                <c:pt idx="11">
                  <c:v>1.1110000000000026E-5</c:v>
                </c:pt>
                <c:pt idx="12">
                  <c:v>3.6534669999999998E-2</c:v>
                </c:pt>
              </c:numCache>
            </c:numRef>
          </c:yVal>
          <c:smooth val="1"/>
        </c:ser>
        <c:axId val="70865280"/>
        <c:axId val="70866816"/>
      </c:scatterChart>
      <c:valAx>
        <c:axId val="70865280"/>
        <c:scaling>
          <c:orientation val="minMax"/>
          <c:max val="32"/>
          <c:min val="20"/>
        </c:scaling>
        <c:delete val="1"/>
        <c:axPos val="b"/>
        <c:numFmt formatCode="General" sourceLinked="1"/>
        <c:tickLblPos val="none"/>
        <c:crossAx val="70866816"/>
        <c:crosses val="autoZero"/>
        <c:crossBetween val="midCat"/>
        <c:majorUnit val="2"/>
      </c:valAx>
      <c:valAx>
        <c:axId val="70866816"/>
        <c:scaling>
          <c:orientation val="minMax"/>
          <c:min val="-0.15000000000000016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3600" dirty="0" smtClean="0">
                    <a:latin typeface="Arial Rounded MT Bold" pitchFamily="34" charset="0"/>
                  </a:rPr>
                  <a:t>PTA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0.00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0865280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5864952132781982"/>
          <c:y val="6.8487798822444532E-2"/>
          <c:w val="0.70392898279801364"/>
          <c:h val="0.70142299780094941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DIM</c:v>
                </c:pt>
              </c:strCache>
            </c:strRef>
          </c:tx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3.6601120000000011</c:v>
                </c:pt>
                <c:pt idx="1">
                  <c:v>19.730456</c:v>
                </c:pt>
                <c:pt idx="2">
                  <c:v>19.857919000000027</c:v>
                </c:pt>
                <c:pt idx="3">
                  <c:v>11.794301999999998</c:v>
                </c:pt>
                <c:pt idx="4">
                  <c:v>0</c:v>
                </c:pt>
                <c:pt idx="5">
                  <c:v>-16.197015000000036</c:v>
                </c:pt>
                <c:pt idx="6">
                  <c:v>-32.516789000000003</c:v>
                </c:pt>
                <c:pt idx="7">
                  <c:v>-51.516469000000001</c:v>
                </c:pt>
                <c:pt idx="8">
                  <c:v>-67.806372999999795</c:v>
                </c:pt>
                <c:pt idx="9">
                  <c:v>-83.562730000000002</c:v>
                </c:pt>
                <c:pt idx="10">
                  <c:v>-100.92826400000011</c:v>
                </c:pt>
                <c:pt idx="11">
                  <c:v>-116.68333699999985</c:v>
                </c:pt>
                <c:pt idx="12">
                  <c:v>-147.483735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</c:v>
                </c:pt>
              </c:strCache>
            </c:strRef>
          </c:tx>
          <c:spPr>
            <a:ln w="101600">
              <a:solidFill>
                <a:srgbClr val="2B83BA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Sheet1!$C$2:$C$14</c:f>
              <c:numCache>
                <c:formatCode>General</c:formatCode>
                <c:ptCount val="13"/>
                <c:pt idx="0">
                  <c:v>-6.9709572</c:v>
                </c:pt>
                <c:pt idx="1">
                  <c:v>0.44648740000000031</c:v>
                </c:pt>
                <c:pt idx="2">
                  <c:v>2.0693891999999998</c:v>
                </c:pt>
                <c:pt idx="3">
                  <c:v>1.2271657999999981</c:v>
                </c:pt>
                <c:pt idx="4">
                  <c:v>0</c:v>
                </c:pt>
                <c:pt idx="5">
                  <c:v>-2.8978665999999977</c:v>
                </c:pt>
                <c:pt idx="6">
                  <c:v>-4.9820501999999998</c:v>
                </c:pt>
                <c:pt idx="7">
                  <c:v>-8.5859041000000005</c:v>
                </c:pt>
                <c:pt idx="8">
                  <c:v>-11.371028300000001</c:v>
                </c:pt>
                <c:pt idx="9">
                  <c:v>-13.876149200000022</c:v>
                </c:pt>
                <c:pt idx="10">
                  <c:v>-18.440757699999967</c:v>
                </c:pt>
                <c:pt idx="11">
                  <c:v>-20.102622899999961</c:v>
                </c:pt>
                <c:pt idx="12">
                  <c:v>-26.6082474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DIM2</c:v>
                </c:pt>
              </c:strCache>
            </c:strRef>
          </c:tx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Sheet1!$D$2:$D$14</c:f>
              <c:numCache>
                <c:formatCode>General</c:formatCode>
                <c:ptCount val="13"/>
                <c:pt idx="0">
                  <c:v>47.661799000000002</c:v>
                </c:pt>
                <c:pt idx="1">
                  <c:v>49.081101000000004</c:v>
                </c:pt>
                <c:pt idx="2">
                  <c:v>41.946421999999998</c:v>
                </c:pt>
                <c:pt idx="3">
                  <c:v>23.699508000000005</c:v>
                </c:pt>
                <c:pt idx="4">
                  <c:v>0</c:v>
                </c:pt>
                <c:pt idx="5">
                  <c:v>-17.86702</c:v>
                </c:pt>
                <c:pt idx="6">
                  <c:v>-34.420428000000001</c:v>
                </c:pt>
                <c:pt idx="7">
                  <c:v>-50.544834999999999</c:v>
                </c:pt>
                <c:pt idx="8">
                  <c:v>-69.283100000000005</c:v>
                </c:pt>
                <c:pt idx="9">
                  <c:v>-93.584431999999978</c:v>
                </c:pt>
                <c:pt idx="10">
                  <c:v>-93.401323000000161</c:v>
                </c:pt>
                <c:pt idx="11">
                  <c:v>-117.35458300000002</c:v>
                </c:pt>
                <c:pt idx="12">
                  <c:v>-144.54476999999977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DO2</c:v>
                </c:pt>
              </c:strCache>
            </c:strRef>
          </c:tx>
          <c:spPr>
            <a:ln w="101600">
              <a:solidFill>
                <a:srgbClr val="D7191C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Sheet1!$E$2:$E$14</c:f>
              <c:numCache>
                <c:formatCode>General</c:formatCode>
                <c:ptCount val="13"/>
                <c:pt idx="0">
                  <c:v>4.0440573999999945</c:v>
                </c:pt>
                <c:pt idx="1">
                  <c:v>5.6245456999999854</c:v>
                </c:pt>
                <c:pt idx="2">
                  <c:v>6.5511670999999998</c:v>
                </c:pt>
                <c:pt idx="3">
                  <c:v>5.8977627000000004</c:v>
                </c:pt>
                <c:pt idx="4">
                  <c:v>0</c:v>
                </c:pt>
                <c:pt idx="5">
                  <c:v>-1.4446385999999998</c:v>
                </c:pt>
                <c:pt idx="6">
                  <c:v>-3.1086823999999997</c:v>
                </c:pt>
                <c:pt idx="7">
                  <c:v>-6.3483131999999998</c:v>
                </c:pt>
                <c:pt idx="8">
                  <c:v>-8.385860200000014</c:v>
                </c:pt>
                <c:pt idx="9">
                  <c:v>-8.2227634999999992</c:v>
                </c:pt>
                <c:pt idx="10">
                  <c:v>-10.872886900000026</c:v>
                </c:pt>
                <c:pt idx="11">
                  <c:v>-7.7927855999999913</c:v>
                </c:pt>
                <c:pt idx="12">
                  <c:v>-17.470226999999966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DIM3</c:v>
                </c:pt>
              </c:strCache>
            </c:strRef>
          </c:tx>
          <c:spPr>
            <a:ln w="101600">
              <a:solidFill>
                <a:srgbClr val="1A9641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Sheet1!$F$2:$F$14</c:f>
              <c:numCache>
                <c:formatCode>General</c:formatCode>
                <c:ptCount val="13"/>
                <c:pt idx="0">
                  <c:v>24.743326999999965</c:v>
                </c:pt>
                <c:pt idx="1">
                  <c:v>-32.103947000000005</c:v>
                </c:pt>
                <c:pt idx="2">
                  <c:v>12.346874</c:v>
                </c:pt>
                <c:pt idx="3">
                  <c:v>-13.980558</c:v>
                </c:pt>
                <c:pt idx="4">
                  <c:v>0</c:v>
                </c:pt>
                <c:pt idx="5">
                  <c:v>-16.808518999999986</c:v>
                </c:pt>
                <c:pt idx="6">
                  <c:v>-27.663519999999963</c:v>
                </c:pt>
                <c:pt idx="7">
                  <c:v>-42.630828000000001</c:v>
                </c:pt>
                <c:pt idx="8">
                  <c:v>-53.193235000000065</c:v>
                </c:pt>
                <c:pt idx="9">
                  <c:v>-93.690866</c:v>
                </c:pt>
                <c:pt idx="10">
                  <c:v>-94.905620000000027</c:v>
                </c:pt>
                <c:pt idx="11">
                  <c:v>-138.66414399999999</c:v>
                </c:pt>
                <c:pt idx="12">
                  <c:v>-146.78464299999999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DO3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ysDash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Sheet1!$G$2:$G$14</c:f>
              <c:numCache>
                <c:formatCode>General</c:formatCode>
                <c:ptCount val="13"/>
                <c:pt idx="0">
                  <c:v>3.8570415999999987</c:v>
                </c:pt>
                <c:pt idx="1">
                  <c:v>-27.431985200000028</c:v>
                </c:pt>
                <c:pt idx="2">
                  <c:v>-6.6591009999999926</c:v>
                </c:pt>
                <c:pt idx="3">
                  <c:v>-10.085280500000014</c:v>
                </c:pt>
                <c:pt idx="4">
                  <c:v>0</c:v>
                </c:pt>
                <c:pt idx="5">
                  <c:v>-7.5137514000000003</c:v>
                </c:pt>
                <c:pt idx="6">
                  <c:v>-3.6388122999999997</c:v>
                </c:pt>
                <c:pt idx="7">
                  <c:v>-8.0156159000000002</c:v>
                </c:pt>
                <c:pt idx="8">
                  <c:v>-15.055196500000024</c:v>
                </c:pt>
                <c:pt idx="9">
                  <c:v>-20.461286899999966</c:v>
                </c:pt>
                <c:pt idx="10">
                  <c:v>-20.264478799999999</c:v>
                </c:pt>
                <c:pt idx="11">
                  <c:v>-33.354202099999995</c:v>
                </c:pt>
                <c:pt idx="12">
                  <c:v>-29.097688300000005</c:v>
                </c:pt>
              </c:numCache>
            </c:numRef>
          </c:yVal>
          <c:smooth val="1"/>
        </c:ser>
        <c:axId val="71072768"/>
        <c:axId val="71083136"/>
      </c:scatterChart>
      <c:valAx>
        <c:axId val="71072768"/>
        <c:scaling>
          <c:orientation val="minMax"/>
          <c:max val="32"/>
          <c:min val="20"/>
        </c:scaling>
        <c:axPos val="b"/>
        <c:title>
          <c:tx>
            <c:rich>
              <a:bodyPr/>
              <a:lstStyle/>
              <a:p>
                <a:pPr>
                  <a:defRPr sz="3600">
                    <a:latin typeface="Arial Rounded MT Bold" pitchFamily="34" charset="0"/>
                  </a:defRPr>
                </a:pPr>
                <a:r>
                  <a:rPr lang="en-US" sz="3600" dirty="0" smtClean="0">
                    <a:latin typeface="Arial Rounded MT Bold" pitchFamily="34" charset="0"/>
                  </a:rPr>
                  <a:t>Months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1083136"/>
        <c:crossesAt val="-150"/>
        <c:crossBetween val="midCat"/>
        <c:majorUnit val="2"/>
      </c:valAx>
      <c:valAx>
        <c:axId val="71083136"/>
        <c:scaling>
          <c:orientation val="minMax"/>
          <c:min val="-150"/>
        </c:scaling>
        <c:axPos val="l"/>
        <c:title>
          <c:tx>
            <c:rich>
              <a:bodyPr rot="-5400000" vert="horz"/>
              <a:lstStyle/>
              <a:p>
                <a:pPr>
                  <a:defRPr sz="3600">
                    <a:latin typeface="VAGRounded BT" pitchFamily="34" charset="0"/>
                  </a:defRPr>
                </a:pPr>
                <a:r>
                  <a:rPr lang="en-US" sz="3600" dirty="0" smtClean="0">
                    <a:latin typeface="VAGRounded BT" pitchFamily="34" charset="0"/>
                  </a:rPr>
                  <a:t>Days</a:t>
                </a:r>
                <a:endParaRPr lang="en-US" sz="3600" dirty="0">
                  <a:latin typeface="VAGRounded BT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71072768"/>
        <c:crossesAt val="20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4592656794766329"/>
          <c:y val="8.018817204301075E-2"/>
          <c:w val="0.73997091315078289"/>
          <c:h val="0.83962365591397958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01600">
              <a:solidFill>
                <a:srgbClr val="2B83BA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Sheet1!$B$2:$B$14</c:f>
              <c:numCache>
                <c:formatCode>0</c:formatCode>
                <c:ptCount val="13"/>
                <c:pt idx="0">
                  <c:v>291.7653882951995</c:v>
                </c:pt>
                <c:pt idx="1">
                  <c:v>1055.9457559696036</c:v>
                </c:pt>
                <c:pt idx="2">
                  <c:v>983.00752734079947</c:v>
                </c:pt>
                <c:pt idx="3">
                  <c:v>581.09879772320005</c:v>
                </c:pt>
                <c:pt idx="4">
                  <c:v>0</c:v>
                </c:pt>
                <c:pt idx="5">
                  <c:v>-720.02395758080002</c:v>
                </c:pt>
                <c:pt idx="6">
                  <c:v>-1430.8228064247999</c:v>
                </c:pt>
                <c:pt idx="7">
                  <c:v>-2187.5271614735998</c:v>
                </c:pt>
                <c:pt idx="8">
                  <c:v>-2813.0433207679998</c:v>
                </c:pt>
                <c:pt idx="9">
                  <c:v>-3419.2301105744073</c:v>
                </c:pt>
                <c:pt idx="10">
                  <c:v>-4027.6329240968003</c:v>
                </c:pt>
                <c:pt idx="11">
                  <c:v>-4575.6863199216004</c:v>
                </c:pt>
                <c:pt idx="12">
                  <c:v>-5647.2579120584005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101600">
              <a:solidFill>
                <a:srgbClr val="D7191C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Sheet1!$C$2:$C$14</c:f>
              <c:numCache>
                <c:formatCode>0</c:formatCode>
                <c:ptCount val="13"/>
                <c:pt idx="0">
                  <c:v>1863.9316168227201</c:v>
                </c:pt>
                <c:pt idx="1">
                  <c:v>1808.2082523914401</c:v>
                </c:pt>
                <c:pt idx="2">
                  <c:v>1359.20300191096</c:v>
                </c:pt>
                <c:pt idx="3">
                  <c:v>679.71145846016054</c:v>
                </c:pt>
                <c:pt idx="4">
                  <c:v>0</c:v>
                </c:pt>
                <c:pt idx="5">
                  <c:v>-674.04912437471899</c:v>
                </c:pt>
                <c:pt idx="6">
                  <c:v>-1225.9092048770399</c:v>
                </c:pt>
                <c:pt idx="7">
                  <c:v>-1707.9945116847211</c:v>
                </c:pt>
                <c:pt idx="8">
                  <c:v>-2198.2049666291987</c:v>
                </c:pt>
                <c:pt idx="9">
                  <c:v>-2991.5286384472797</c:v>
                </c:pt>
                <c:pt idx="10">
                  <c:v>-2917.6298198964</c:v>
                </c:pt>
                <c:pt idx="11">
                  <c:v>-3683.0257279483212</c:v>
                </c:pt>
                <c:pt idx="12">
                  <c:v>-4380.0145056884803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101600">
              <a:solidFill>
                <a:srgbClr val="1A9641"/>
              </a:solidFill>
              <a:prstDash val="solid"/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</c:numCache>
            </c:numRef>
          </c:xVal>
          <c:yVal>
            <c:numRef>
              <c:f>Sheet1!$D$2:$D$14</c:f>
              <c:numCache>
                <c:formatCode>0</c:formatCode>
                <c:ptCount val="13"/>
                <c:pt idx="0">
                  <c:v>1181.0213912912</c:v>
                </c:pt>
                <c:pt idx="1">
                  <c:v>-80.671881510399771</c:v>
                </c:pt>
                <c:pt idx="2">
                  <c:v>891.78060534960105</c:v>
                </c:pt>
                <c:pt idx="3">
                  <c:v>-247.0807703176003</c:v>
                </c:pt>
                <c:pt idx="4">
                  <c:v>0</c:v>
                </c:pt>
                <c:pt idx="5">
                  <c:v>-556.70130874160054</c:v>
                </c:pt>
                <c:pt idx="6">
                  <c:v>-724.94420608239886</c:v>
                </c:pt>
                <c:pt idx="7">
                  <c:v>-1325.3455206472001</c:v>
                </c:pt>
                <c:pt idx="8">
                  <c:v>-1835.1147991287999</c:v>
                </c:pt>
                <c:pt idx="9">
                  <c:v>-3044.7064082871998</c:v>
                </c:pt>
                <c:pt idx="10">
                  <c:v>-3207.0195427712042</c:v>
                </c:pt>
                <c:pt idx="11">
                  <c:v>-4476.0923491800004</c:v>
                </c:pt>
                <c:pt idx="12">
                  <c:v>-5068.7414589504006</c:v>
                </c:pt>
              </c:numCache>
            </c:numRef>
          </c:yVal>
          <c:smooth val="1"/>
        </c:ser>
        <c:axId val="51746688"/>
        <c:axId val="51748224"/>
      </c:scatterChart>
      <c:valAx>
        <c:axId val="51746688"/>
        <c:scaling>
          <c:orientation val="minMax"/>
          <c:max val="32"/>
          <c:min val="20"/>
        </c:scaling>
        <c:delete val="1"/>
        <c:axPos val="b"/>
        <c:numFmt formatCode="General" sourceLinked="1"/>
        <c:tickLblPos val="none"/>
        <c:crossAx val="51748224"/>
        <c:crosses val="autoZero"/>
        <c:crossBetween val="midCat"/>
        <c:majorUnit val="2"/>
      </c:valAx>
      <c:valAx>
        <c:axId val="51748224"/>
        <c:scaling>
          <c:orientation val="minMax"/>
          <c:max val="2000"/>
          <c:min val="-6000"/>
        </c:scaling>
        <c:axPos val="l"/>
        <c:title>
          <c:tx>
            <c:rich>
              <a:bodyPr rot="-5400000" vert="horz"/>
              <a:lstStyle/>
              <a:p>
                <a:pPr>
                  <a:defRPr sz="3600">
                    <a:latin typeface="VAGRounded BT" pitchFamily="34" charset="0"/>
                  </a:defRPr>
                </a:pPr>
                <a:r>
                  <a:rPr lang="en-US" sz="3600" dirty="0" smtClean="0">
                    <a:latin typeface="Arial Rounded MT Bold" pitchFamily="34" charset="0"/>
                  </a:rPr>
                  <a:t>Milk yield, kg</a:t>
                </a:r>
                <a:endParaRPr lang="en-US" sz="3600" dirty="0">
                  <a:latin typeface="Arial Rounded MT Bold" pitchFamily="34" charset="0"/>
                </a:endParaRPr>
              </a:p>
            </c:rich>
          </c:tx>
          <c:layout/>
        </c:title>
        <c:numFmt formatCode="0" sourceLinked="1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3600">
                <a:latin typeface="Arial Rounded MT Bold" pitchFamily="34" charset="0"/>
              </a:defRPr>
            </a:pPr>
            <a:endParaRPr lang="en-US"/>
          </a:p>
        </c:txPr>
        <c:crossAx val="51746688"/>
        <c:crosses val="autoZero"/>
        <c:crossBetween val="midCat"/>
        <c:majorUnit val="10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2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2"/>
            <a:ext cx="43525440" cy="762762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1" y="8596632"/>
            <a:ext cx="22625053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2179300"/>
            <a:ext cx="22625053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2"/>
            <a:ext cx="22633940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529080"/>
            <a:ext cx="16846553" cy="650748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4"/>
            <a:ext cx="28625800" cy="3277743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8036564"/>
            <a:ext cx="16846553" cy="2626995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2"/>
            <a:ext cx="30723840" cy="450722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2"/>
            <a:ext cx="46085760" cy="64008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4"/>
            <a:ext cx="46085760" cy="2534539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FAF47-8459-4E13-817C-58F04F2ABE14}" type="datetimeFigureOut">
              <a:rPr lang="en-US" smtClean="0"/>
              <a:pPr/>
              <a:t>6/26/2013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2"/>
            <a:ext cx="162153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B6-7C5C-4281-8366-AFAC9E23E0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7092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4807092" rtl="0" eaLnBrk="1" latinLnBrk="0" hangingPunct="1">
        <a:spcBef>
          <a:spcPct val="20000"/>
        </a:spcBef>
        <a:buFont typeface="Arial" pitchFamily="34" charset="0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4807092" rtl="0" eaLnBrk="1" latinLnBrk="0" hangingPunct="1">
        <a:spcBef>
          <a:spcPct val="20000"/>
        </a:spcBef>
        <a:buFont typeface="Arial" pitchFamily="34" charset="0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4807092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4807092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2.jpeg"/><Relationship Id="rId7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10" Type="http://schemas.openxmlformats.org/officeDocument/2006/relationships/chart" Target="../charts/chart6.xml"/><Relationship Id="rId4" Type="http://schemas.openxmlformats.org/officeDocument/2006/relationships/chart" Target="../charts/chart1.xml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4020800" y="6324600"/>
            <a:ext cx="11963400" cy="315468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838200"/>
            <a:ext cx="36804600" cy="3778614"/>
          </a:xfrm>
          <a:prstGeom prst="rect">
            <a:avLst/>
          </a:prstGeom>
          <a:solidFill>
            <a:srgbClr val="CCECFF"/>
          </a:solidFill>
        </p:spPr>
        <p:txBody>
          <a:bodyPr wrap="square" lIns="480709" tIns="240355" rIns="480709" bIns="240355" rtlCol="0">
            <a:spAutoFit/>
          </a:bodyPr>
          <a:lstStyle/>
          <a:p>
            <a:pPr algn="ctr">
              <a:spcAft>
                <a:spcPts val="3600"/>
              </a:spcAft>
            </a:pPr>
            <a:r>
              <a:rPr lang="en-US" sz="6600" dirty="0" smtClean="0">
                <a:latin typeface="VAGRounded BT" pitchFamily="34" charset="0"/>
              </a:rPr>
              <a:t>Optimal age at first calving for U.S. dairy cattle</a:t>
            </a:r>
          </a:p>
          <a:p>
            <a:pPr algn="ctr">
              <a:spcAft>
                <a:spcPts val="1200"/>
              </a:spcAft>
            </a:pPr>
            <a:r>
              <a:rPr lang="en-US" sz="5400" i="1" dirty="0" smtClean="0">
                <a:latin typeface="VAGRounded BT" pitchFamily="34" charset="0"/>
              </a:rPr>
              <a:t>J. B. Cole, J. L. Hutchison,* D. M. Bickhart, and D. J. Null</a:t>
            </a:r>
          </a:p>
          <a:p>
            <a:pPr algn="ctr">
              <a:spcAft>
                <a:spcPts val="1200"/>
              </a:spcAft>
            </a:pPr>
            <a:r>
              <a:rPr lang="en-US" sz="5400" dirty="0" smtClean="0">
                <a:latin typeface="VAGRounded BT" pitchFamily="34" charset="0"/>
              </a:rPr>
              <a:t>Animal Improvement Programs Laboratory, Agricultural Research Center, USDA, Beltsville, MD 20705-2350</a:t>
            </a:r>
            <a:endParaRPr lang="en-US" sz="5400" dirty="0">
              <a:latin typeface="VAGRounded B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5422900"/>
            <a:ext cx="50292000" cy="0"/>
          </a:xfrm>
          <a:prstGeom prst="line">
            <a:avLst/>
          </a:prstGeom>
          <a:ln w="1905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5867400"/>
            <a:ext cx="50292000" cy="0"/>
          </a:xfrm>
          <a:prstGeom prst="line">
            <a:avLst/>
          </a:prstGeom>
          <a:ln w="1905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4191000"/>
            <a:ext cx="60960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VAGRounded BT" pitchFamily="34" charset="0"/>
              </a:rPr>
              <a:t>Abs. W188</a:t>
            </a:r>
            <a:endParaRPr lang="en-US" sz="5400" dirty="0">
              <a:latin typeface="VAGRounded BT" pitchFamily="34" charset="0"/>
            </a:endParaRPr>
          </a:p>
        </p:txBody>
      </p:sp>
      <p:pic>
        <p:nvPicPr>
          <p:cNvPr id="13" name="Picture 12" descr="usdaar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0400" y="533400"/>
            <a:ext cx="5715000" cy="452537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5643800" y="3911601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VAGRounded BT" pitchFamily="34" charset="0"/>
              </a:rPr>
              <a:t>2013</a:t>
            </a:r>
            <a:endParaRPr lang="en-US" sz="6000" dirty="0">
              <a:solidFill>
                <a:schemeClr val="bg1"/>
              </a:solidFill>
              <a:latin typeface="VAGRounded BT" pitchFamily="34" charset="0"/>
            </a:endParaRPr>
          </a:p>
        </p:txBody>
      </p:sp>
      <p:sp>
        <p:nvSpPr>
          <p:cNvPr id="63" name="Rectangle 6052"/>
          <p:cNvSpPr>
            <a:spLocks noChangeArrowheads="1"/>
          </p:cNvSpPr>
          <p:nvPr/>
        </p:nvSpPr>
        <p:spPr bwMode="auto">
          <a:xfrm>
            <a:off x="609600" y="25603200"/>
            <a:ext cx="12573000" cy="1226819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marL="457200" indent="-457200" algn="ctr"/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RESULTS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Percent in each AFC group by breed and birth year</a:t>
            </a: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 algn="ctr"/>
            <a:endParaRPr lang="en-US" sz="3600" dirty="0" smtClean="0">
              <a:solidFill>
                <a:srgbClr val="0033CC"/>
              </a:solidFill>
              <a:latin typeface="VAGRounded BT" pitchFamily="34" charset="0"/>
            </a:endParaRPr>
          </a:p>
          <a:p>
            <a:pPr marL="174625" indent="-174625"/>
            <a:r>
              <a:rPr lang="en-US" sz="2800" dirty="0" smtClean="0">
                <a:latin typeface="VAGRounded BT" pitchFamily="34" charset="0"/>
              </a:rPr>
              <a:t>*Yellow to red color scheme,       =lowest percentages,        =highest percentages per column.</a:t>
            </a:r>
          </a:p>
        </p:txBody>
      </p:sp>
      <p:sp>
        <p:nvSpPr>
          <p:cNvPr id="17" name="Text Box 3135"/>
          <p:cNvSpPr txBox="1">
            <a:spLocks noChangeArrowheads="1"/>
          </p:cNvSpPr>
          <p:nvPr/>
        </p:nvSpPr>
        <p:spPr bwMode="auto">
          <a:xfrm>
            <a:off x="609600" y="6324600"/>
            <a:ext cx="12573000" cy="464742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rgbClr val="0033CC"/>
                </a:solidFill>
                <a:latin typeface="VAGRounded BT" pitchFamily="34" charset="0"/>
              </a:rPr>
              <a:t>INTRODUCTION</a:t>
            </a:r>
          </a:p>
          <a:p>
            <a:pPr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Heifer rearing is a major expense for the US dairy industry that accounts for 15 to 20% of the total cost of producing milk. Selecting for an optimal age at first calving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AFC</a:t>
            </a:r>
            <a:r>
              <a:rPr lang="en-US" sz="3600" dirty="0" smtClean="0">
                <a:latin typeface="VAGRounded BT" pitchFamily="34" charset="0"/>
              </a:rPr>
              <a:t>) in US dairy cattle could reduce costs while still providing animals with high lifetime yields. </a:t>
            </a:r>
            <a:endParaRPr lang="en-US" sz="3600" dirty="0">
              <a:latin typeface="VAGRounded BT" pitchFamily="34" charset="0"/>
            </a:endParaRPr>
          </a:p>
        </p:txBody>
      </p:sp>
      <p:sp>
        <p:nvSpPr>
          <p:cNvPr id="22" name="Rectangle 6052"/>
          <p:cNvSpPr>
            <a:spLocks noChangeArrowheads="1"/>
          </p:cNvSpPr>
          <p:nvPr/>
        </p:nvSpPr>
        <p:spPr bwMode="auto">
          <a:xfrm>
            <a:off x="609600" y="11430000"/>
            <a:ext cx="12573000" cy="1375376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marL="457200" indent="-457200" algn="ctr"/>
            <a:r>
              <a:rPr lang="en-US" sz="4400" dirty="0">
                <a:solidFill>
                  <a:srgbClr val="0033CC"/>
                </a:solidFill>
                <a:latin typeface="VAGRounded BT" pitchFamily="34" charset="0"/>
              </a:rPr>
              <a:t>DATA &amp; METHODS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Records from 10,841,739 Holstein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HO</a:t>
            </a:r>
            <a:r>
              <a:rPr lang="en-US" sz="3600" dirty="0" smtClean="0">
                <a:latin typeface="VAGRounded BT" pitchFamily="34" charset="0"/>
              </a:rPr>
              <a:t>), 814,833 Jersey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JE</a:t>
            </a:r>
            <a:r>
              <a:rPr lang="en-US" sz="3600" dirty="0" smtClean="0">
                <a:latin typeface="VAGRounded BT" pitchFamily="34" charset="0"/>
              </a:rPr>
              <a:t>), and 71,564 Brown Swiss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BS</a:t>
            </a:r>
            <a:r>
              <a:rPr lang="en-US" sz="3600" dirty="0" smtClean="0">
                <a:latin typeface="VAGRounded BT" pitchFamily="34" charset="0"/>
              </a:rPr>
              <a:t>) cows with first </a:t>
            </a:r>
            <a:r>
              <a:rPr lang="en-US" sz="3600" dirty="0" err="1" smtClean="0">
                <a:latin typeface="VAGRounded BT" pitchFamily="34" charset="0"/>
              </a:rPr>
              <a:t>calvings</a:t>
            </a:r>
            <a:r>
              <a:rPr lang="en-US" sz="3600" dirty="0" smtClean="0">
                <a:latin typeface="VAGRounded BT" pitchFamily="34" charset="0"/>
              </a:rPr>
              <a:t> from January 1, 1997 to present were examined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Sires were required to be 2 to 20 years old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AFC was limited to 18 to 36 months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mo</a:t>
            </a:r>
            <a:r>
              <a:rPr lang="en-US" sz="3600" dirty="0" smtClean="0">
                <a:latin typeface="VAGRounded BT" pitchFamily="34" charset="0"/>
              </a:rPr>
              <a:t>)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Optimal AFC model included the fixed effects of herd-year of calving, year-state-month of calving, and AFC group (18 to 20, 21, 22, … 31, 32-36 mo). 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The traits analyzed included:</a:t>
            </a:r>
          </a:p>
          <a:p>
            <a:pPr marL="2860746" lvl="1" indent="-457200">
              <a:spcBef>
                <a:spcPct val="50000"/>
              </a:spcBef>
              <a:buClr>
                <a:srgbClr val="0033CC"/>
              </a:buClr>
            </a:pPr>
            <a:endParaRPr lang="en-US" sz="3600" dirty="0" smtClean="0">
              <a:latin typeface="VAGRounded BT" pitchFamily="34" charset="0"/>
            </a:endParaRPr>
          </a:p>
          <a:p>
            <a:pPr marL="2860746" lvl="1" indent="-457200">
              <a:spcBef>
                <a:spcPct val="50000"/>
              </a:spcBef>
              <a:buClr>
                <a:srgbClr val="0033CC"/>
              </a:buClr>
            </a:pPr>
            <a:endParaRPr lang="en-US" sz="3600" dirty="0" smtClean="0"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</a:pPr>
            <a:endParaRPr lang="en-US" sz="1050" dirty="0" smtClean="0"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Animal model used to calculate PTA was:</a:t>
            </a:r>
          </a:p>
          <a:p>
            <a:pPr marL="457200" indent="-457200">
              <a:spcBef>
                <a:spcPts val="12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	                AFC = HYS + A + e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</a:pPr>
            <a:endParaRPr lang="en-US" sz="3600" dirty="0" smtClean="0"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	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173200" y="6705600"/>
            <a:ext cx="1127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RESULTS </a:t>
            </a:r>
            <a:r>
              <a:rPr lang="en-US" sz="3600" i="1" dirty="0" smtClean="0">
                <a:solidFill>
                  <a:srgbClr val="0033CC"/>
                </a:solidFill>
                <a:latin typeface="VAGRounded BT" pitchFamily="34" charset="0"/>
              </a:rPr>
              <a:t>(continued)</a:t>
            </a:r>
            <a:endParaRPr lang="en-US" sz="3600" i="1" dirty="0">
              <a:solidFill>
                <a:srgbClr val="0033CC"/>
              </a:solidFill>
              <a:latin typeface="VAGRounded BT" pitchFamily="34" charset="0"/>
            </a:endParaRPr>
          </a:p>
        </p:txBody>
      </p:sp>
      <p:sp>
        <p:nvSpPr>
          <p:cNvPr id="20" name="Rectangle 6052"/>
          <p:cNvSpPr>
            <a:spLocks noChangeArrowheads="1"/>
          </p:cNvSpPr>
          <p:nvPr/>
        </p:nvSpPr>
        <p:spPr bwMode="auto">
          <a:xfrm>
            <a:off x="39090600" y="6324601"/>
            <a:ext cx="11658600" cy="18635871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DISCUSSION</a:t>
            </a:r>
            <a:endParaRPr lang="en-US" sz="4400" i="1" dirty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Overall mean AFC was 24.8 for HO, 23.4 for JE, and 26.4 for BS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Optimal AFC relative to 24 mo for first lactation traits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Highest milk yield at 21 to 22 mo (85 kg for HO, 177 kg for JE, and 73 kg for BS)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Highest milk persistency at 20 to 21 mo (increased 0.09 for HO, 0.17 for JE, and 0.10 for BS)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Increased HCR and CCR with younger AFC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Lower calving ease and stillbirth with younger AFC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Optimal AFC relative to 24 mo for lifetime traits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Highest milk yield at 21 to 22 mo (1,056 kg for HO, &gt;1,800 kg for JE)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Highest days in milk at 21 to 22 mo (20 days for HO, 49 days for JE)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Little change in days open 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Young bulls had a lower mean AFC PTA than active bulls for each breed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Negative genetic trend from 1970 to 2007 for HO and JE; however, with majority of </a:t>
            </a:r>
            <a:r>
              <a:rPr lang="en-US" sz="3600" dirty="0" err="1" smtClean="0">
                <a:latin typeface="VAGRounded BT" pitchFamily="34" charset="0"/>
              </a:rPr>
              <a:t>calvings</a:t>
            </a:r>
            <a:r>
              <a:rPr lang="en-US" sz="3600" dirty="0" smtClean="0">
                <a:latin typeface="VAGRounded BT" pitchFamily="34" charset="0"/>
              </a:rPr>
              <a:t> occurring at 24 mo, still room for improvement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Correlations to other traits show that increasing AFC results in lower yield, lower longevity, and lower lifetime profit</a:t>
            </a:r>
          </a:p>
        </p:txBody>
      </p:sp>
      <p:sp>
        <p:nvSpPr>
          <p:cNvPr id="39" name="Rectangle 6052"/>
          <p:cNvSpPr>
            <a:spLocks noChangeArrowheads="1"/>
          </p:cNvSpPr>
          <p:nvPr/>
        </p:nvSpPr>
        <p:spPr bwMode="auto">
          <a:xfrm>
            <a:off x="39090600" y="25222200"/>
            <a:ext cx="11658600" cy="701730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CONCLUSIONS</a:t>
            </a:r>
            <a:endParaRPr lang="en-US" sz="4400" i="1" dirty="0">
              <a:solidFill>
                <a:srgbClr val="0033CC"/>
              </a:solidFill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4400" dirty="0" smtClean="0">
                <a:latin typeface="VAGRounded BT" pitchFamily="34" charset="0"/>
              </a:rPr>
              <a:t>Optimal AFC appears to be 21 to 22 mo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4400" dirty="0" smtClean="0">
                <a:latin typeface="VAGRounded BT" pitchFamily="34" charset="0"/>
              </a:rPr>
              <a:t>Later AFC reduces Net Merit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4400" dirty="0" smtClean="0">
                <a:latin typeface="VAGRounded BT" pitchFamily="34" charset="0"/>
              </a:rPr>
              <a:t>Lower AFC would result in increased profits and better reproductive management</a:t>
            </a:r>
          </a:p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4400" dirty="0" smtClean="0">
                <a:latin typeface="VAGRounded BT" pitchFamily="34" charset="0"/>
              </a:rPr>
              <a:t>No large SNP effects for AFC</a:t>
            </a:r>
          </a:p>
        </p:txBody>
      </p:sp>
      <p:sp>
        <p:nvSpPr>
          <p:cNvPr id="53" name="Rectangle 6052"/>
          <p:cNvSpPr>
            <a:spLocks noChangeArrowheads="1"/>
          </p:cNvSpPr>
          <p:nvPr/>
        </p:nvSpPr>
        <p:spPr bwMode="auto">
          <a:xfrm>
            <a:off x="39090600" y="32537400"/>
            <a:ext cx="11658600" cy="4149854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457200" tIns="457200" rIns="457200" bIns="45720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REFERENCES</a:t>
            </a:r>
          </a:p>
          <a:p>
            <a:pPr marL="457200" indent="-457200">
              <a:spcBef>
                <a:spcPts val="2640"/>
              </a:spcBef>
            </a:pPr>
            <a:r>
              <a:rPr lang="en-US" sz="3600" dirty="0" smtClean="0">
                <a:latin typeface="VAGRounded BT" pitchFamily="34" charset="0"/>
              </a:rPr>
              <a:t>Cole, J.B. and Null, D.J. 2010. Age at first calving in Holstein cattle in the United States. J. Anim. Sci. 88(E-Suppl. 2)/J. Dairy Sci. 93(E-Suppl. 1)/</a:t>
            </a:r>
            <a:r>
              <a:rPr lang="en-US" sz="3600" dirty="0" err="1" smtClean="0">
                <a:latin typeface="VAGRounded BT" pitchFamily="34" charset="0"/>
              </a:rPr>
              <a:t>Poult</a:t>
            </a:r>
            <a:r>
              <a:rPr lang="en-US" sz="3600" dirty="0" smtClean="0">
                <a:latin typeface="VAGRounded BT" pitchFamily="34" charset="0"/>
              </a:rPr>
              <a:t>. Sci. 89(E-Suppl. 1):594(</a:t>
            </a:r>
            <a:r>
              <a:rPr lang="en-US" sz="3600" dirty="0" err="1" smtClean="0">
                <a:latin typeface="VAGRounded BT" pitchFamily="34" charset="0"/>
              </a:rPr>
              <a:t>abstr</a:t>
            </a:r>
            <a:r>
              <a:rPr lang="en-US" sz="3600" dirty="0" smtClean="0">
                <a:latin typeface="VAGRounded BT" pitchFamily="34" charset="0"/>
              </a:rPr>
              <a:t>. W28).</a:t>
            </a:r>
            <a:endParaRPr lang="en-US" sz="3600" i="1" dirty="0">
              <a:solidFill>
                <a:srgbClr val="0033CC"/>
              </a:solidFill>
              <a:latin typeface="VAGRounded BT" pitchFamily="34" charset="0"/>
            </a:endParaRPr>
          </a:p>
        </p:txBody>
      </p:sp>
      <p:pic>
        <p:nvPicPr>
          <p:cNvPr id="64" name="Picture 63" descr="150th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2986" y="681532"/>
            <a:ext cx="4532014" cy="3661868"/>
          </a:xfrm>
          <a:prstGeom prst="rect">
            <a:avLst/>
          </a:prstGeom>
        </p:spPr>
      </p:pic>
      <p:sp>
        <p:nvSpPr>
          <p:cNvPr id="27" name="Text Box 13461"/>
          <p:cNvSpPr txBox="1">
            <a:spLocks noChangeArrowheads="1"/>
          </p:cNvSpPr>
          <p:nvPr/>
        </p:nvSpPr>
        <p:spPr bwMode="auto">
          <a:xfrm>
            <a:off x="39090600" y="37033200"/>
            <a:ext cx="11658600" cy="861774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1440" tIns="91440" rIns="91440" bIns="91440">
            <a:spAutoFit/>
          </a:bodyPr>
          <a:lstStyle/>
          <a:p>
            <a:pPr marL="457200" indent="-457200" algn="ctr">
              <a:spcBef>
                <a:spcPct val="10000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http</a:t>
            </a:r>
            <a:r>
              <a:rPr lang="en-US" sz="4400" dirty="0">
                <a:solidFill>
                  <a:srgbClr val="0033CC"/>
                </a:solidFill>
                <a:latin typeface="VAGRounded BT" pitchFamily="34" charset="0"/>
              </a:rPr>
              <a:t>://aipl.arsusda.gov</a:t>
            </a:r>
            <a:endParaRPr lang="en-US" sz="4400" dirty="0">
              <a:latin typeface="VAGRounded BT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020800" y="9144000"/>
            <a:ext cx="1196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First lactation milk yield (    ) and                          milk persistency (     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4020800" y="14782800"/>
            <a:ext cx="1196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First lactation Cow conception rate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CCR</a:t>
            </a:r>
            <a:r>
              <a:rPr lang="en-US" sz="3600" dirty="0" smtClean="0">
                <a:latin typeface="VAGRounded BT" pitchFamily="34" charset="0"/>
              </a:rPr>
              <a:t>;     ) and Heifer conception rate (</a:t>
            </a:r>
            <a:r>
              <a:rPr lang="en-US" sz="3600" b="1" dirty="0" smtClean="0">
                <a:solidFill>
                  <a:srgbClr val="1A9641"/>
                </a:solidFill>
                <a:latin typeface="VAGRounded BT" pitchFamily="34" charset="0"/>
              </a:rPr>
              <a:t>HCR</a:t>
            </a:r>
            <a:r>
              <a:rPr lang="en-US" sz="3600" dirty="0" smtClean="0">
                <a:latin typeface="VAGRounded BT" pitchFamily="34" charset="0"/>
              </a:rPr>
              <a:t>;      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4020800" y="20535900"/>
            <a:ext cx="1196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First lactation calving ease (    ) and stillbirth (     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4020800" y="31470600"/>
            <a:ext cx="1196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Lifetime days in milk (    ) and days open (     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4020800" y="25984200"/>
            <a:ext cx="1196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rgbClr val="0033CC"/>
              </a:buClr>
            </a:pPr>
            <a:r>
              <a:rPr lang="en-US" sz="3600" dirty="0" smtClean="0">
                <a:latin typeface="VAGRounded BT" pitchFamily="34" charset="0"/>
              </a:rPr>
              <a:t>Lifetime milk yield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4478000" y="74676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Optimal AFC relative to 24 months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990600" y="27813000"/>
          <a:ext cx="11201400" cy="8372475"/>
        </p:xfrm>
        <a:graphic>
          <a:graphicData uri="http://schemas.openxmlformats.org/drawingml/2006/table">
            <a:tbl>
              <a:tblPr/>
              <a:tblGrid>
                <a:gridCol w="1456504"/>
                <a:gridCol w="1439096"/>
                <a:gridCol w="1676400"/>
                <a:gridCol w="457200"/>
                <a:gridCol w="1295400"/>
                <a:gridCol w="1676400"/>
                <a:gridCol w="381000"/>
                <a:gridCol w="1219200"/>
                <a:gridCol w="160020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AFC (mo)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HO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JE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BS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18-20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A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B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21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9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8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78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C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9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22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B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18.6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7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11.3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65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E3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8.9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D5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23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12.6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64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22.2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17.3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62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15.7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15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6.1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86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13.2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83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24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17.5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63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17.9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C6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10.3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F4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15.9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25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15.2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33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E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B4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2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12.3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D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14.4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E3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26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12.4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74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7.9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57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36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13.5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71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13.2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83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27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F6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78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A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11.4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53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10.4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05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28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F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78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10.9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8A3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7.8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66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29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D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D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9.3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4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7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30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78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D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E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7.3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AC5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3.3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31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4.4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8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1.6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9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32-36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8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11.8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latin typeface="Arial Rounded MT Bol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23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3"/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16992600" y="10287000"/>
            <a:ext cx="685800" cy="3962400"/>
          </a:xfrm>
          <a:prstGeom prst="rect">
            <a:avLst/>
          </a:prstGeom>
          <a:solidFill>
            <a:srgbClr val="FF7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6992600" y="15925800"/>
            <a:ext cx="685800" cy="3962400"/>
          </a:xfrm>
          <a:prstGeom prst="rect">
            <a:avLst/>
          </a:prstGeom>
          <a:solidFill>
            <a:srgbClr val="FF7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6992600" y="21488400"/>
            <a:ext cx="685800" cy="3962400"/>
          </a:xfrm>
          <a:prstGeom prst="rect">
            <a:avLst/>
          </a:prstGeom>
          <a:solidFill>
            <a:srgbClr val="FF7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6992600" y="26822400"/>
            <a:ext cx="685800" cy="3962400"/>
          </a:xfrm>
          <a:prstGeom prst="rect">
            <a:avLst/>
          </a:prstGeom>
          <a:solidFill>
            <a:srgbClr val="FF7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6992600" y="32385000"/>
            <a:ext cx="685800" cy="3962400"/>
          </a:xfrm>
          <a:prstGeom prst="rect">
            <a:avLst/>
          </a:prstGeom>
          <a:solidFill>
            <a:srgbClr val="FF7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6670000" y="6305550"/>
            <a:ext cx="11734800" cy="315468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/>
          <a:lstStyle/>
          <a:p>
            <a:pPr algn="ctr"/>
            <a:endParaRPr lang="en-US"/>
          </a:p>
        </p:txBody>
      </p:sp>
      <p:sp>
        <p:nvSpPr>
          <p:cNvPr id="44" name="Line Callout 1 43"/>
          <p:cNvSpPr/>
          <p:nvPr/>
        </p:nvSpPr>
        <p:spPr>
          <a:xfrm>
            <a:off x="18135600" y="12801600"/>
            <a:ext cx="1752600" cy="1066800"/>
          </a:xfrm>
          <a:prstGeom prst="borderCallout1">
            <a:avLst>
              <a:gd name="adj1" fmla="val 27679"/>
              <a:gd name="adj2" fmla="val 834"/>
              <a:gd name="adj3" fmla="val -25000"/>
              <a:gd name="adj4" fmla="val -481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21 to 22 months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17221200" y="12496800"/>
            <a:ext cx="91440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Chart 59"/>
          <p:cNvGraphicFramePr/>
          <p:nvPr/>
        </p:nvGraphicFramePr>
        <p:xfrm>
          <a:off x="26974800" y="17703800"/>
          <a:ext cx="11201400" cy="629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1" name="Rectangle 60"/>
          <p:cNvSpPr/>
          <p:nvPr/>
        </p:nvSpPr>
        <p:spPr>
          <a:xfrm>
            <a:off x="26974800" y="17094200"/>
            <a:ext cx="1074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Genetic trend by birth year of sire</a:t>
            </a:r>
          </a:p>
        </p:txBody>
      </p:sp>
      <p:sp>
        <p:nvSpPr>
          <p:cNvPr id="45" name="Oval 44"/>
          <p:cNvSpPr/>
          <p:nvPr/>
        </p:nvSpPr>
        <p:spPr>
          <a:xfrm>
            <a:off x="21183600" y="21488400"/>
            <a:ext cx="3276600" cy="32766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ine Callout 1 47"/>
          <p:cNvSpPr/>
          <p:nvPr/>
        </p:nvSpPr>
        <p:spPr>
          <a:xfrm>
            <a:off x="23774400" y="23774400"/>
            <a:ext cx="2057400" cy="2057400"/>
          </a:xfrm>
          <a:prstGeom prst="borderCallout1">
            <a:avLst>
              <a:gd name="adj1" fmla="val 27679"/>
              <a:gd name="adj2" fmla="val 834"/>
              <a:gd name="adj3" fmla="val 27910"/>
              <a:gd name="adj4" fmla="val 114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Low observation numbers for JE and BS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898600" y="6705600"/>
            <a:ext cx="1127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RESULTS </a:t>
            </a:r>
            <a:r>
              <a:rPr lang="en-US" sz="3600" i="1" dirty="0" smtClean="0">
                <a:solidFill>
                  <a:srgbClr val="0033CC"/>
                </a:solidFill>
                <a:latin typeface="VAGRounded BT" pitchFamily="34" charset="0"/>
              </a:rPr>
              <a:t>(continued)</a:t>
            </a:r>
            <a:endParaRPr lang="en-US" sz="3600" i="1" dirty="0">
              <a:solidFill>
                <a:srgbClr val="0033CC"/>
              </a:solidFill>
              <a:latin typeface="VAGRounded BT" pitchFamily="34" charset="0"/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27127200" y="25030093"/>
          <a:ext cx="108204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  <a:gridCol w="13716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Trait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HO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JE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BS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Milk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-0.45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-0.37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-0.07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Fat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-0.38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-0.32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0.14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Protein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-0.52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-0.46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Daughter</a:t>
                      </a:r>
                      <a:r>
                        <a:rPr lang="en-US" sz="3600" baseline="0" dirty="0" smtClean="0">
                          <a:latin typeface="Arial Rounded MT Bold" pitchFamily="34" charset="0"/>
                        </a:rPr>
                        <a:t> Pregnancy Rate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-0.29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-0.29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-0.17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HCR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-0.40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-0.24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CCR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-0.31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-0.33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Productive</a:t>
                      </a:r>
                      <a:r>
                        <a:rPr lang="en-US" sz="3600" baseline="0" dirty="0" smtClean="0">
                          <a:latin typeface="Arial Rounded MT Bold" pitchFamily="34" charset="0"/>
                        </a:rPr>
                        <a:t> Life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-0.21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Arial Rounded MT Bold" pitchFamily="34" charset="0"/>
                        </a:rPr>
                        <a:t>Net</a:t>
                      </a:r>
                      <a:r>
                        <a:rPr lang="en-US" sz="3600" baseline="0" dirty="0" smtClean="0">
                          <a:latin typeface="Arial Rounded MT Bold" pitchFamily="34" charset="0"/>
                        </a:rPr>
                        <a:t> Merit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-0.47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-0.42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-0.22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26974800" y="24344293"/>
            <a:ext cx="1074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Correlations of AFC and other traits*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7051000" y="30973693"/>
            <a:ext cx="1104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VAGRounded BT" pitchFamily="34" charset="0"/>
              </a:rPr>
              <a:t>*Correlations among PTA for bulls with AFC reliabilities </a:t>
            </a:r>
            <a:r>
              <a:rPr lang="en-US" sz="2800" dirty="0" smtClean="0">
                <a:latin typeface="VAGRounded BT" pitchFamily="34" charset="0"/>
                <a:cs typeface="Arial" charset="0"/>
              </a:rPr>
              <a:t>≥ 0.90  (HO n=1,122, JE n=169, and BS n=35).</a:t>
            </a:r>
            <a:endParaRPr lang="en-US" sz="2800" dirty="0">
              <a:latin typeface="VAGRounded BT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6974800" y="32385000"/>
            <a:ext cx="1143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Effects (genetic SD) for HO AFC by chromosome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6898600" y="33070800"/>
            <a:ext cx="11277600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jana\AppData\Local\Microsoft\Windows\Temporary Internet Files\Content.Outlook\709EA1ZQ\Manhattan_plot_afc_All.png"/>
          <p:cNvPicPr>
            <a:picLocks noChangeAspect="1" noChangeArrowheads="1"/>
          </p:cNvPicPr>
          <p:nvPr/>
        </p:nvPicPr>
        <p:blipFill>
          <a:blip r:embed="rId5" cstate="print"/>
          <a:srcRect l="4707" t="34666" r="1333" b="38012"/>
          <a:stretch>
            <a:fillRect/>
          </a:stretch>
        </p:blipFill>
        <p:spPr bwMode="auto">
          <a:xfrm>
            <a:off x="27355800" y="33375600"/>
            <a:ext cx="10744200" cy="3124200"/>
          </a:xfrm>
          <a:prstGeom prst="rect">
            <a:avLst/>
          </a:prstGeom>
          <a:noFill/>
        </p:spPr>
      </p:pic>
      <p:sp>
        <p:nvSpPr>
          <p:cNvPr id="71" name="Rectangle 70"/>
          <p:cNvSpPr/>
          <p:nvPr/>
        </p:nvSpPr>
        <p:spPr>
          <a:xfrm>
            <a:off x="27889200" y="36499800"/>
            <a:ext cx="1013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Chromosome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 rot="16200000">
            <a:off x="25757833" y="34592567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 Rounded MT Bold" pitchFamily="34" charset="0"/>
              </a:rPr>
              <a:t>SNP Effects</a:t>
            </a:r>
            <a:endParaRPr lang="en-US" sz="2400" dirty="0">
              <a:latin typeface="Arial Rounded MT Bold" pitchFamily="34" charset="0"/>
            </a:endParaRPr>
          </a:p>
        </p:txBody>
      </p:sp>
      <p:graphicFrame>
        <p:nvGraphicFramePr>
          <p:cNvPr id="35" name="Chart 34"/>
          <p:cNvGraphicFramePr/>
          <p:nvPr/>
        </p:nvGraphicFramePr>
        <p:xfrm>
          <a:off x="13639800" y="15468600"/>
          <a:ext cx="10439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9" name="Chart 48"/>
          <p:cNvGraphicFramePr/>
          <p:nvPr/>
        </p:nvGraphicFramePr>
        <p:xfrm>
          <a:off x="13792200" y="9982200"/>
          <a:ext cx="12649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5" name="Rectangle 74"/>
          <p:cNvSpPr/>
          <p:nvPr/>
        </p:nvSpPr>
        <p:spPr>
          <a:xfrm>
            <a:off x="914400" y="19377065"/>
            <a:ext cx="7239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Milk yield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Milk composition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Milk persistency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781800" y="19377065"/>
            <a:ext cx="5257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Fertility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Longevity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Lifetime traits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21845337" y="9448800"/>
            <a:ext cx="481263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1640800" y="9982200"/>
            <a:ext cx="609600" cy="0"/>
          </a:xfrm>
          <a:prstGeom prst="line">
            <a:avLst/>
          </a:prstGeom>
          <a:ln w="1016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545800" y="15087600"/>
            <a:ext cx="481263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2707600" y="15621000"/>
            <a:ext cx="609600" cy="0"/>
          </a:xfrm>
          <a:prstGeom prst="line">
            <a:avLst/>
          </a:prstGeom>
          <a:ln w="1016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650200" y="20878800"/>
            <a:ext cx="481263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60200" y="20878800"/>
            <a:ext cx="609600" cy="0"/>
          </a:xfrm>
          <a:prstGeom prst="line">
            <a:avLst/>
          </a:prstGeom>
          <a:ln w="1016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Table 105"/>
          <p:cNvGraphicFramePr>
            <a:graphicFrameLocks noGrp="1"/>
          </p:cNvGraphicFramePr>
          <p:nvPr/>
        </p:nvGraphicFramePr>
        <p:xfrm>
          <a:off x="27432000" y="8229600"/>
          <a:ext cx="10134600" cy="702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752600"/>
                <a:gridCol w="2057400"/>
                <a:gridCol w="29718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Breed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Sire status*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N.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Sires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Mean ± SD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Mean REL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HO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A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tabLst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519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-3.1 ± 2.8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66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G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1,231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-3.6 ± 1.6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27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P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4,617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-3.3 ± 2.0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35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JE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A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113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-2.5 ± 2.3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67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G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227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-2.9 ± 1.4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29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P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510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-2.2 ± 1.8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35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BS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A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34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0.2 ± 4.0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59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G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45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-0.7 ± 3.1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26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P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 smtClean="0">
                          <a:latin typeface="Arial Rounded MT Bold" pitchFamily="34" charset="0"/>
                        </a:rPr>
                        <a:t>96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8070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Arial Rounded MT Bold" pitchFamily="34" charset="0"/>
                        </a:rPr>
                        <a:t>-0.6 ± 3.6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 Rounded MT Bold" pitchFamily="34" charset="0"/>
                        </a:rPr>
                        <a:t>31</a:t>
                      </a:r>
                      <a:endParaRPr lang="en-US" sz="3600" dirty="0">
                        <a:latin typeface="Arial Rounded MT Bold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7" name="Rectangle 106"/>
          <p:cNvSpPr/>
          <p:nvPr/>
        </p:nvSpPr>
        <p:spPr>
          <a:xfrm>
            <a:off x="27355800" y="15392400"/>
            <a:ext cx="1089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VAGRounded BT" pitchFamily="34" charset="0"/>
              </a:rPr>
              <a:t>*A=Active bull, G=Genotyped bull &gt;12 mo old with &lt;10 daughters being actively marketed, P=Young bull not actively marketed.</a:t>
            </a:r>
            <a:endParaRPr lang="en-US" sz="2800" dirty="0">
              <a:latin typeface="VAGRounded BT" pitchFamily="34" charset="0"/>
            </a:endParaRPr>
          </a:p>
        </p:txBody>
      </p:sp>
      <p:graphicFrame>
        <p:nvGraphicFramePr>
          <p:cNvPr id="37" name="Chart 36"/>
          <p:cNvGraphicFramePr/>
          <p:nvPr/>
        </p:nvGraphicFramePr>
        <p:xfrm>
          <a:off x="13792200" y="21107400"/>
          <a:ext cx="10058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51" name="Straight Arrow Connector 50"/>
          <p:cNvCxnSpPr/>
          <p:nvPr/>
        </p:nvCxnSpPr>
        <p:spPr>
          <a:xfrm flipH="1" flipV="1">
            <a:off x="22860000" y="24460200"/>
            <a:ext cx="91440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 flipV="1">
            <a:off x="23241000" y="23241000"/>
            <a:ext cx="533400" cy="1752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Line Callout 1 114"/>
          <p:cNvSpPr/>
          <p:nvPr/>
        </p:nvSpPr>
        <p:spPr>
          <a:xfrm>
            <a:off x="29718000" y="20675600"/>
            <a:ext cx="2895600" cy="1143000"/>
          </a:xfrm>
          <a:prstGeom prst="borderCallout1">
            <a:avLst>
              <a:gd name="adj1" fmla="val 27679"/>
              <a:gd name="adj2" fmla="val 834"/>
              <a:gd name="adj3" fmla="val 27910"/>
              <a:gd name="adj4" fmla="val 114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Low observation numbers for BS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flipV="1">
            <a:off x="32613600" y="20523200"/>
            <a:ext cx="914400" cy="609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26974800" y="7467600"/>
            <a:ext cx="1074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33CC"/>
              </a:buClr>
              <a:buFont typeface="WP TypographicSymbols" pitchFamily="2" charset="0"/>
              <a:buChar char="!"/>
            </a:pPr>
            <a:r>
              <a:rPr lang="en-US" sz="3600" dirty="0" smtClean="0">
                <a:latin typeface="VAGRounded BT" pitchFamily="34" charset="0"/>
              </a:rPr>
              <a:t>Summary statistics for PTA AFC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914400" y="22936200"/>
            <a:ext cx="1188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HYS=fixed effect of herd-year-season of birth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A=random additive genetic effect</a:t>
            </a:r>
          </a:p>
          <a:p>
            <a:pPr marL="908050" lvl="1" indent="-336550">
              <a:spcBef>
                <a:spcPct val="25000"/>
              </a:spcBef>
              <a:buClr>
                <a:srgbClr val="0033CC"/>
              </a:buClr>
              <a:buSzPct val="80000"/>
              <a:buFont typeface="Monotype Sorts" pitchFamily="2" charset="2"/>
              <a:buChar char="w"/>
            </a:pPr>
            <a:r>
              <a:rPr lang="en-US" sz="3600" dirty="0" smtClean="0">
                <a:latin typeface="VAGRounded BT" pitchFamily="34" charset="0"/>
              </a:rPr>
              <a:t>e=random residual error</a:t>
            </a: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5867400" y="36347400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243840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>
                    <a:solidFill>
                      <a:srgbClr val="FFEF9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Table 122"/>
          <p:cNvGraphicFramePr>
            <a:graphicFrameLocks noGrp="1"/>
          </p:cNvGraphicFramePr>
          <p:nvPr/>
        </p:nvGraphicFramePr>
        <p:xfrm>
          <a:off x="10363200" y="36347400"/>
          <a:ext cx="533400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4724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FF7128"/>
                    </a:solidFill>
                  </a:tcPr>
                </a:tc>
              </a:tr>
            </a:tbl>
          </a:graphicData>
        </a:graphic>
      </p:graphicFrame>
      <p:cxnSp>
        <p:nvCxnSpPr>
          <p:cNvPr id="124" name="Straight Connector 123"/>
          <p:cNvCxnSpPr/>
          <p:nvPr/>
        </p:nvCxnSpPr>
        <p:spPr>
          <a:xfrm>
            <a:off x="19735800" y="31851600"/>
            <a:ext cx="481263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4079200" y="31851600"/>
            <a:ext cx="609600" cy="0"/>
          </a:xfrm>
          <a:prstGeom prst="line">
            <a:avLst/>
          </a:prstGeom>
          <a:ln w="1016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 rot="16200000">
            <a:off x="23649554" y="12012052"/>
            <a:ext cx="3791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Rounded MT Bold" pitchFamily="34" charset="0"/>
              </a:rPr>
              <a:t>Milk persistency</a:t>
            </a:r>
            <a:endParaRPr lang="en-US" sz="3600" b="1" dirty="0">
              <a:latin typeface="Arial Rounded MT Bold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7526000" y="8229600"/>
            <a:ext cx="4876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17297400" y="8229601"/>
            <a:ext cx="5486400" cy="646331"/>
            <a:chOff x="-7924800" y="11506201"/>
            <a:chExt cx="4343400" cy="646331"/>
          </a:xfrm>
        </p:grpSpPr>
        <p:sp>
          <p:nvSpPr>
            <p:cNvPr id="88" name="TextBox 87"/>
            <p:cNvSpPr txBox="1"/>
            <p:nvPr/>
          </p:nvSpPr>
          <p:spPr>
            <a:xfrm>
              <a:off x="-7924800" y="11506201"/>
              <a:ext cx="4343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     </a:t>
              </a:r>
              <a:r>
                <a:rPr lang="en-US" sz="3600" dirty="0" smtClean="0">
                  <a:latin typeface="VAGRounded BT" pitchFamily="34" charset="0"/>
                </a:rPr>
                <a:t>HO        JE        BS</a:t>
              </a:r>
              <a:endParaRPr lang="en-US" sz="3600" dirty="0">
                <a:latin typeface="VAGRounded BT" pitchFamily="34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-6248400" y="11811000"/>
              <a:ext cx="381000" cy="0"/>
            </a:xfrm>
            <a:prstGeom prst="line">
              <a:avLst/>
            </a:prstGeom>
            <a:ln w="101600">
              <a:solidFill>
                <a:srgbClr val="D719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-7632700" y="11811000"/>
              <a:ext cx="381000" cy="0"/>
            </a:xfrm>
            <a:prstGeom prst="line">
              <a:avLst/>
            </a:prstGeom>
            <a:ln w="101600">
              <a:solidFill>
                <a:srgbClr val="2B83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-4953000" y="11811000"/>
              <a:ext cx="381000" cy="0"/>
            </a:xfrm>
            <a:prstGeom prst="line">
              <a:avLst/>
            </a:prstGeom>
            <a:ln w="101600">
              <a:solidFill>
                <a:srgbClr val="1A96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Rectangle 82"/>
          <p:cNvSpPr/>
          <p:nvPr/>
        </p:nvSpPr>
        <p:spPr>
          <a:xfrm>
            <a:off x="30327600" y="17754600"/>
            <a:ext cx="4876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30099000" y="17754600"/>
            <a:ext cx="5486400" cy="646331"/>
            <a:chOff x="-7924800" y="11506200"/>
            <a:chExt cx="4343400" cy="646331"/>
          </a:xfrm>
        </p:grpSpPr>
        <p:sp>
          <p:nvSpPr>
            <p:cNvPr id="93" name="TextBox 92"/>
            <p:cNvSpPr txBox="1"/>
            <p:nvPr/>
          </p:nvSpPr>
          <p:spPr>
            <a:xfrm>
              <a:off x="-7924800" y="11506200"/>
              <a:ext cx="4343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        </a:t>
              </a:r>
              <a:r>
                <a:rPr lang="en-US" sz="3600" dirty="0" smtClean="0">
                  <a:latin typeface="VAGRounded BT" pitchFamily="34" charset="0"/>
                </a:rPr>
                <a:t>HO        JE        BS</a:t>
              </a:r>
              <a:endParaRPr lang="en-US" sz="3600" dirty="0">
                <a:latin typeface="VAGRounded BT" pitchFamily="34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-6248400" y="11811000"/>
              <a:ext cx="381000" cy="0"/>
            </a:xfrm>
            <a:prstGeom prst="line">
              <a:avLst/>
            </a:prstGeom>
            <a:ln w="101600">
              <a:solidFill>
                <a:srgbClr val="D719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-7632700" y="11811000"/>
              <a:ext cx="381000" cy="0"/>
            </a:xfrm>
            <a:prstGeom prst="line">
              <a:avLst/>
            </a:prstGeom>
            <a:ln w="101600">
              <a:solidFill>
                <a:srgbClr val="2B83B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-4953000" y="11811000"/>
              <a:ext cx="381000" cy="0"/>
            </a:xfrm>
            <a:prstGeom prst="line">
              <a:avLst/>
            </a:prstGeom>
            <a:ln w="101600">
              <a:solidFill>
                <a:srgbClr val="1A96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Chart 39"/>
          <p:cNvGraphicFramePr/>
          <p:nvPr/>
        </p:nvGraphicFramePr>
        <p:xfrm>
          <a:off x="13639800" y="32004000"/>
          <a:ext cx="10591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2" name="Chart 41"/>
          <p:cNvGraphicFramePr/>
          <p:nvPr/>
        </p:nvGraphicFramePr>
        <p:xfrm>
          <a:off x="13868400" y="26441400"/>
          <a:ext cx="10210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96059</TotalTime>
  <Words>986</Words>
  <Application>Microsoft Office PowerPoint</Application>
  <PresentationFormat>Custom</PresentationFormat>
  <Paragraphs>281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VAGRounded BT</vt:lpstr>
      <vt:lpstr>WP TypographicSymbols</vt:lpstr>
      <vt:lpstr>Monotype Sorts</vt:lpstr>
      <vt:lpstr>Arial Rounded MT Bold</vt:lpstr>
      <vt:lpstr>Office Theme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jana</cp:lastModifiedBy>
  <cp:revision>4721</cp:revision>
  <dcterms:created xsi:type="dcterms:W3CDTF">2011-06-01T17:40:41Z</dcterms:created>
  <dcterms:modified xsi:type="dcterms:W3CDTF">2013-06-26T19:59:21Z</dcterms:modified>
</cp:coreProperties>
</file>