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58" r:id="rId5"/>
    <p:sldId id="267" r:id="rId6"/>
    <p:sldId id="259" r:id="rId7"/>
    <p:sldId id="265" r:id="rId8"/>
    <p:sldId id="266" r:id="rId9"/>
    <p:sldId id="260" r:id="rId10"/>
    <p:sldId id="273" r:id="rId11"/>
    <p:sldId id="261" r:id="rId12"/>
    <p:sldId id="269" r:id="rId13"/>
    <p:sldId id="262" r:id="rId14"/>
    <p:sldId id="270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38" autoAdjust="0"/>
  </p:normalViewPr>
  <p:slideViewPr>
    <p:cSldViewPr>
      <p:cViewPr varScale="1">
        <p:scale>
          <a:sx n="56" d="100"/>
          <a:sy n="56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F612C-8582-4CA9-AE76-2C161B6C967B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B878B-7896-485A-A91C-DB8F04770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2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 selection has shaped the genome of all living creatures in our planet, including domesticated animals. Nearly all modern cattle can be associated with one of two types or sub-species. This division between the types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primigenius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taurine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cattle) and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primigenius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(zebu cattle) is estimated to have occurred from a common ancestor between 330,000  and 2 million years ago. Since divergence, cattle types have accumulated different genetic variations, which have contributed to highly differentiated phenotypes.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878B-7896-485A-A91C-DB8F0477086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assumed that the divergence between cattle types was long before domestication, which is estimated to have occurred between 10,000 to 7,000 BC in two separate locations: the Fertile Crescent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taurine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cattle) and the Indus Valley (zebu cattle). After domestication human-oriented selection added further complexity to the evolution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878B-7896-485A-A91C-DB8F047708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2/5 of the worlds cattle are zebu; and zebu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eprevalent</a:t>
            </a:r>
            <a:r>
              <a:rPr lang="en-US" dirty="0" smtClean="0"/>
              <a:t> in these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878B-7896-485A-A91C-DB8F047708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878B-7896-485A-A91C-DB8F0477086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878B-7896-485A-A91C-DB8F0477086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estimated proportion of each cluster (y) is given for each individual. #1-91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#92-141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#142-166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Guzera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#167-187 Guernsey, #188-226 Jersey, #227-270 – Angus, #271-281 Red Angus, #282-317 Hereford, #318-364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Limousin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#365-401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Charolais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#402-425 Brown Swiss, #426-488 Holstein, #489-505 Norwegian Red. B-C) Principal components analysis (PCA1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PCA2),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taurine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zebu animals are plotted B) by cattle type zebu (blue)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taurine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(red), and C) by breed.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878B-7896-485A-A91C-DB8F0477086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</a:t>
            </a:r>
            <a:r>
              <a:rPr lang="en-US" dirty="0" err="1" smtClean="0"/>
              <a:t>Dominette</a:t>
            </a:r>
            <a:r>
              <a:rPr lang="en-US" dirty="0" smtClean="0"/>
              <a:t> and Domino in bottom right</a:t>
            </a:r>
            <a:r>
              <a:rPr lang="en-US" baseline="0" dirty="0" smtClean="0"/>
              <a:t> corner and Jersey separates </a:t>
            </a:r>
            <a:r>
              <a:rPr lang="en-US" baseline="0" dirty="0" err="1" smtClean="0"/>
              <a:t>taurus</a:t>
            </a:r>
            <a:r>
              <a:rPr lang="en-US" baseline="0" dirty="0" smtClean="0"/>
              <a:t> into two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878B-7896-485A-A91C-DB8F0477086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signatures of selection slides, what are the take-home points on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haplotype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diagrams and the FST plot?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take home points are the largest signature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 was found before using the SNP50 and it resides over a region with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 involved in reproductive gene pathways. Many of the other signals are new-see paper for details. The peak 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 is over a region also implicated to be different between cattle races and involved in reproduction and stature – same as work shown by Yuri and Michel Georges (PLAG 1 gene).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note-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microRNA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 near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centromere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probably involved in dairy production.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23 balancing selection over MHC locus. Proves cannot breed for specific MHC since nature  has selected for diversity.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have any additional points for the discussions section?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take from the manuscript.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acknowledgements, I was going to list you, Curt, Juca and the other co-authors. Am I missing anyone that needs to also be acknowledged?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need to acknowledge-we are co-authors.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878B-7896-485A-A91C-DB8F0477086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793CD-8363-49A3-87DB-EBF71F013857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16C9-4E8C-466A-9D99-9F23A5747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h5Vwd8RBFuEkQM&amp;tbnid=iD-L_R5p9GPoyM:&amp;ved=0CAUQjRw&amp;url=http://nrrl.ncaur.usda.gov/CatalogSearchInfo.html&amp;ei=wcFmUaXsFri64AO55YDwBQ&amp;bvm=bv.45107431,d.dmg&amp;psig=AFQjCNGAEKvWfBNGkbMKDA8fKpTqgDBwHA&amp;ust=1365775156677955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frm=1&amp;source=images&amp;cd=&amp;cad=rja&amp;docid=o6OL_moCg3zAIM&amp;tbnid=tgRsNJqxiiDLoM:&amp;ved=0CAUQjRw&amp;url=http://www.ncat.edu/research/events/event-2012-12-11-nifa-grantwriting.html&amp;ei=jcFmUfDYM_ep4AO-4YDwDQ&amp;bvm=bv.45107431,d.dmg&amp;psig=AFQjCNFI2HR30JURNNaNd0mnbUGWYe3RdA&amp;ust=1365775103582351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source=images&amp;cd=&amp;cad=rja&amp;docid=AwN1F325mSGTjM&amp;tbnid=CR4W77sZqE0NpM:&amp;ved=0CAgQjRwwAA&amp;url=http://www.mhealth360.com/2010/08/03/financial-sign-of-the-time-illumina-continues-to-raise-bar/&amp;ei=I8BmUeCWJpTE4AP_x4GgBg&amp;psig=AFQjCNGxTa4hTGU0apqp8N_M7gfhp9oROQ&amp;ust=1365774755685728" TargetMode="Externa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Genomic divergence of </a:t>
            </a:r>
            <a:r>
              <a:rPr lang="en-US" b="1" dirty="0" err="1"/>
              <a:t>indicine</a:t>
            </a:r>
            <a:r>
              <a:rPr lang="en-US" b="1" dirty="0"/>
              <a:t> and </a:t>
            </a:r>
            <a:r>
              <a:rPr lang="en-US" b="1" dirty="0" err="1"/>
              <a:t>taurine</a:t>
            </a:r>
            <a:r>
              <a:rPr lang="en-US" b="1" dirty="0"/>
              <a:t> cattle identified through high-density SNP genotyping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Laercio R. </a:t>
            </a:r>
            <a:r>
              <a:rPr lang="en-US" b="1" dirty="0" smtClean="0"/>
              <a:t>Porto-Neto, </a:t>
            </a:r>
            <a:r>
              <a:rPr lang="en-US" b="1" dirty="0"/>
              <a:t>Tad S. </a:t>
            </a:r>
            <a:r>
              <a:rPr lang="en-US" b="1" dirty="0" smtClean="0"/>
              <a:t>Sonstegard, </a:t>
            </a:r>
            <a:r>
              <a:rPr lang="en-US" b="1" dirty="0"/>
              <a:t>George E. </a:t>
            </a:r>
            <a:r>
              <a:rPr lang="en-US" b="1" dirty="0" smtClean="0"/>
              <a:t>Liu, </a:t>
            </a:r>
            <a:r>
              <a:rPr lang="en-US" b="1" u="sng" dirty="0"/>
              <a:t>Derek M. </a:t>
            </a:r>
            <a:r>
              <a:rPr lang="en-US" b="1" u="sng" dirty="0" smtClean="0"/>
              <a:t>Bickhart</a:t>
            </a:r>
            <a:r>
              <a:rPr lang="en-US" b="1" dirty="0" smtClean="0"/>
              <a:t>, Cedric Gondro, Marcos </a:t>
            </a:r>
            <a:r>
              <a:rPr lang="en-US" b="1" dirty="0"/>
              <a:t>V.B. da </a:t>
            </a:r>
            <a:r>
              <a:rPr lang="en-US" b="1" dirty="0" smtClean="0"/>
              <a:t>Silva, Yuri </a:t>
            </a:r>
            <a:r>
              <a:rPr lang="en-US" b="1" dirty="0"/>
              <a:t>T. </a:t>
            </a:r>
            <a:r>
              <a:rPr lang="en-US" b="1" dirty="0" smtClean="0"/>
              <a:t>Utsunomiya, </a:t>
            </a:r>
            <a:r>
              <a:rPr lang="en-US" b="1" dirty="0"/>
              <a:t>Jose F. </a:t>
            </a:r>
            <a:r>
              <a:rPr lang="en-US" b="1" dirty="0" smtClean="0"/>
              <a:t>Garcia, </a:t>
            </a:r>
            <a:r>
              <a:rPr lang="en-US" b="1" dirty="0"/>
              <a:t>Curtis P. </a:t>
            </a:r>
            <a:r>
              <a:rPr lang="en-US" b="1" dirty="0" err="1" smtClean="0"/>
              <a:t>VanTassell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 – Informative HD SNP</a:t>
            </a:r>
            <a:endParaRPr lang="en-US" dirty="0"/>
          </a:p>
        </p:txBody>
      </p:sp>
      <p:pic>
        <p:nvPicPr>
          <p:cNvPr id="4" name="Content Placeholder 3" descr="Rev_Fig1.ti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49531"/>
          <a:stretch/>
        </p:blipFill>
        <p:spPr>
          <a:xfrm>
            <a:off x="457200" y="1395116"/>
            <a:ext cx="8229600" cy="4639838"/>
          </a:xfrm>
        </p:spPr>
      </p:pic>
    </p:spTree>
    <p:extLst>
      <p:ext uri="{BB962C8B-B14F-4D97-AF65-F5344CB8AC3E}">
        <p14:creationId xmlns:p14="http://schemas.microsoft.com/office/powerpoint/2010/main" val="13704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Population Substructure</a:t>
            </a:r>
            <a:endParaRPr lang="en-US" dirty="0"/>
          </a:p>
        </p:txBody>
      </p:sp>
      <p:pic>
        <p:nvPicPr>
          <p:cNvPr id="4" name="Content Placeholder 3" descr="supp1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150334"/>
            <a:ext cx="6019800" cy="52271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PC by Breed</a:t>
            </a:r>
            <a:endParaRPr lang="en-US" dirty="0"/>
          </a:p>
        </p:txBody>
      </p:sp>
      <p:pic>
        <p:nvPicPr>
          <p:cNvPr id="4" name="Content Placeholder 3" descr="Rev_SFig1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8825"/>
          <a:stretch>
            <a:fillRect/>
          </a:stretch>
        </p:blipFill>
        <p:spPr>
          <a:xfrm>
            <a:off x="1524000" y="1166682"/>
            <a:ext cx="5867400" cy="5259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Signatures of Selection</a:t>
            </a:r>
            <a:endParaRPr lang="en-US" dirty="0"/>
          </a:p>
        </p:txBody>
      </p:sp>
      <p:pic>
        <p:nvPicPr>
          <p:cNvPr id="4" name="Content Placeholder 3" descr="Rev_Fig3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2040558"/>
            <a:ext cx="8875660" cy="3598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Results – Signatures of Selection</a:t>
            </a:r>
            <a:endParaRPr lang="en-US" dirty="0"/>
          </a:p>
        </p:txBody>
      </p:sp>
      <p:pic>
        <p:nvPicPr>
          <p:cNvPr id="4" name="Content Placeholder 3" descr="Rev_SFig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040570"/>
            <a:ext cx="6019800" cy="5574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48 regions under positive selection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Stature</a:t>
            </a:r>
          </a:p>
          <a:p>
            <a:pPr lvl="1"/>
            <a:endParaRPr lang="en-US" dirty="0"/>
          </a:p>
          <a:p>
            <a:r>
              <a:rPr lang="en-US" dirty="0" smtClean="0"/>
              <a:t>Immune genes under balancing selection</a:t>
            </a:r>
          </a:p>
          <a:p>
            <a:endParaRPr lang="en-US" dirty="0"/>
          </a:p>
          <a:p>
            <a:r>
              <a:rPr lang="en-US" dirty="0" smtClean="0"/>
              <a:t>Hypothesis testing for new breeding programs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4953000" cy="762000"/>
          </a:xfrm>
        </p:spPr>
        <p:txBody>
          <a:bodyPr/>
          <a:lstStyle/>
          <a:p>
            <a:r>
              <a:rPr lang="en-US" i="1" dirty="0" smtClean="0"/>
              <a:t>Acknowledgements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3886200" cy="5334000"/>
          </a:xfrm>
        </p:spPr>
        <p:txBody>
          <a:bodyPr/>
          <a:lstStyle/>
          <a:p>
            <a:r>
              <a:rPr lang="en-US" sz="1600" dirty="0" smtClean="0"/>
              <a:t>The University of Queensland, School of Veterinary Science, Animal Genetics Laboratory, </a:t>
            </a:r>
            <a:r>
              <a:rPr lang="en-US" sz="1600" dirty="0" err="1" smtClean="0"/>
              <a:t>Gatton</a:t>
            </a:r>
            <a:r>
              <a:rPr lang="en-US" sz="1600" dirty="0" smtClean="0"/>
              <a:t> Australia</a:t>
            </a:r>
          </a:p>
          <a:p>
            <a:r>
              <a:rPr lang="en-US" sz="1600" dirty="0" smtClean="0"/>
              <a:t>University of New England, School of Environmental and Rural Science, </a:t>
            </a:r>
            <a:r>
              <a:rPr lang="en-US" sz="1600" dirty="0" err="1" smtClean="0"/>
              <a:t>Armidale</a:t>
            </a:r>
            <a:r>
              <a:rPr lang="en-US" sz="1600" dirty="0" smtClean="0"/>
              <a:t>, Australia</a:t>
            </a:r>
          </a:p>
          <a:p>
            <a:r>
              <a:rPr lang="en-US" sz="1600" dirty="0" smtClean="0"/>
              <a:t>United States Department of Agriculture, Agricultural Research Service, Bovine Functional </a:t>
            </a:r>
            <a:r>
              <a:rPr lang="en-US" sz="1600" smtClean="0"/>
              <a:t>Genomics Laboratory – CRIS 104</a:t>
            </a:r>
            <a:endParaRPr lang="en-US" sz="1600" dirty="0" smtClean="0"/>
          </a:p>
          <a:p>
            <a:r>
              <a:rPr lang="en-US" sz="1600" dirty="0" smtClean="0"/>
              <a:t>Bioinformatics and Animal Genomics Laboratory, </a:t>
            </a:r>
            <a:r>
              <a:rPr lang="en-US" sz="1600" dirty="0" err="1" smtClean="0"/>
              <a:t>Embrapa</a:t>
            </a:r>
            <a:r>
              <a:rPr lang="en-US" sz="1600" dirty="0" smtClean="0"/>
              <a:t> Dairy Cattle, Juiz de </a:t>
            </a:r>
            <a:r>
              <a:rPr lang="en-US" sz="1600" dirty="0" err="1" smtClean="0"/>
              <a:t>Fora</a:t>
            </a:r>
            <a:r>
              <a:rPr lang="en-US" sz="1600" dirty="0" smtClean="0"/>
              <a:t>, Minas </a:t>
            </a:r>
            <a:r>
              <a:rPr lang="en-US" sz="1600" dirty="0" err="1" smtClean="0"/>
              <a:t>Gerais</a:t>
            </a:r>
            <a:r>
              <a:rPr lang="en-US" sz="1600" dirty="0" smtClean="0"/>
              <a:t>, Brazil.</a:t>
            </a:r>
          </a:p>
          <a:p>
            <a:pPr>
              <a:buNone/>
              <a:defRPr/>
            </a:pPr>
            <a:endParaRPr lang="en-US" sz="1600" dirty="0" smtClean="0"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419600" cy="3810000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en-AU" sz="1600" dirty="0" smtClean="0"/>
              <a:t>Bovine </a:t>
            </a:r>
            <a:r>
              <a:rPr lang="en-AU" sz="1600" dirty="0" err="1" smtClean="0"/>
              <a:t>Hapmap</a:t>
            </a:r>
            <a:r>
              <a:rPr lang="en-AU" sz="1600" dirty="0" smtClean="0"/>
              <a:t> Consortium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en-AU" sz="1600" dirty="0" smtClean="0"/>
              <a:t>CRV </a:t>
            </a:r>
            <a:r>
              <a:rPr lang="en-AU" sz="1600" dirty="0" err="1" smtClean="0"/>
              <a:t>Lagoa</a:t>
            </a:r>
            <a:r>
              <a:rPr lang="en-AU" sz="1600" dirty="0" smtClean="0"/>
              <a:t> and Alta Genetics do </a:t>
            </a:r>
            <a:r>
              <a:rPr lang="en-AU" sz="1600" dirty="0" err="1" smtClean="0"/>
              <a:t>Brasil</a:t>
            </a:r>
            <a:r>
              <a:rPr lang="en-AU" sz="1600" dirty="0" smtClean="0"/>
              <a:t> </a:t>
            </a:r>
            <a:r>
              <a:rPr lang="en-AU" sz="1600" dirty="0" err="1" smtClean="0"/>
              <a:t>ltda</a:t>
            </a:r>
            <a:r>
              <a:rPr lang="en-AU" sz="1600" dirty="0" smtClean="0"/>
              <a:t> for donation of semen doses from </a:t>
            </a:r>
            <a:r>
              <a:rPr lang="en-AU" sz="1600" dirty="0" err="1" smtClean="0"/>
              <a:t>Guzera</a:t>
            </a:r>
            <a:r>
              <a:rPr lang="en-AU" sz="1600" dirty="0" smtClean="0"/>
              <a:t> bulls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en-AU" sz="1600" dirty="0" smtClean="0"/>
              <a:t>The Next-Generation </a:t>
            </a:r>
            <a:r>
              <a:rPr lang="en-AU" sz="1600" dirty="0" err="1" smtClean="0"/>
              <a:t>BioGreen</a:t>
            </a:r>
            <a:r>
              <a:rPr lang="en-AU" sz="1600" dirty="0" smtClean="0"/>
              <a:t> 21 Program (No. PJ008196), Rural Development Administration, Republic of Korea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en-AU" sz="1600" dirty="0" smtClean="0"/>
              <a:t>This project was also partially supported by FAPESP (2010/52030-2) and </a:t>
            </a:r>
            <a:r>
              <a:rPr lang="en-AU" sz="1600" dirty="0" err="1" smtClean="0"/>
              <a:t>CNPq</a:t>
            </a:r>
            <a:r>
              <a:rPr lang="en-AU" sz="1600" dirty="0" smtClean="0"/>
              <a:t> (475914/2010-4), Brazil.</a:t>
            </a:r>
            <a:endParaRPr lang="en-US" sz="1600" dirty="0" smtClean="0"/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en-US" sz="1600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en-US" sz="1600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en-US" sz="1600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en-US" sz="1600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en-US" sz="1600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en-US" sz="1600" dirty="0" smtClean="0">
              <a:cs typeface="Calibri" pitchFamily="34" charset="0"/>
            </a:endParaRPr>
          </a:p>
        </p:txBody>
      </p:sp>
      <p:pic>
        <p:nvPicPr>
          <p:cNvPr id="5" name="Imagem 2" descr="B77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01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ne_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867400"/>
            <a:ext cx="220132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mhealth360.com/wp-content/uploads/2010/08/ILLUMI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876800"/>
            <a:ext cx="1390650" cy="759325"/>
          </a:xfrm>
          <a:prstGeom prst="rect">
            <a:avLst/>
          </a:prstGeom>
          <a:noFill/>
        </p:spPr>
      </p:pic>
      <p:pic>
        <p:nvPicPr>
          <p:cNvPr id="11" name="Picture 12" descr="http://www.ncat.edu/research/photos/logo-usda-nif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6641" r="3711" b="33333"/>
          <a:stretch>
            <a:fillRect/>
          </a:stretch>
        </p:blipFill>
        <p:spPr bwMode="auto">
          <a:xfrm>
            <a:off x="4800600" y="4876800"/>
            <a:ext cx="1371600" cy="609599"/>
          </a:xfrm>
          <a:prstGeom prst="rect">
            <a:avLst/>
          </a:prstGeom>
          <a:noFill/>
        </p:spPr>
      </p:pic>
      <p:pic>
        <p:nvPicPr>
          <p:cNvPr id="12" name="Picture 14" descr="http://nrrl.ncaur.usda.gov/graphics/USDA_ARS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4114800"/>
            <a:ext cx="174307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sub-species of cattle</a:t>
            </a:r>
          </a:p>
          <a:p>
            <a:pPr lvl="1"/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primigenius</a:t>
            </a:r>
            <a:r>
              <a:rPr lang="en-US" dirty="0" smtClean="0"/>
              <a:t> </a:t>
            </a:r>
            <a:r>
              <a:rPr lang="en-US" dirty="0" err="1" smtClean="0"/>
              <a:t>taurus</a:t>
            </a:r>
            <a:endParaRPr lang="en-US" dirty="0" smtClean="0"/>
          </a:p>
          <a:p>
            <a:pPr lvl="1"/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primigenius</a:t>
            </a:r>
            <a:r>
              <a:rPr lang="en-US" dirty="0" smtClean="0"/>
              <a:t> </a:t>
            </a:r>
            <a:r>
              <a:rPr lang="en-US" dirty="0" err="1" smtClean="0"/>
              <a:t>indicus</a:t>
            </a:r>
            <a:r>
              <a:rPr lang="en-US" dirty="0" smtClean="0"/>
              <a:t> (Zebu)</a:t>
            </a:r>
          </a:p>
          <a:p>
            <a:r>
              <a:rPr lang="en-US" dirty="0" smtClean="0"/>
              <a:t>Diverged from common ancestor</a:t>
            </a:r>
          </a:p>
          <a:p>
            <a:pPr lvl="1"/>
            <a:r>
              <a:rPr lang="en-US" dirty="0" smtClean="0"/>
              <a:t>330K to 2M yrs. Ago</a:t>
            </a:r>
          </a:p>
          <a:p>
            <a:pPr lvl="1"/>
            <a:r>
              <a:rPr lang="en-US" dirty="0" smtClean="0"/>
              <a:t>Under different natural selection pressures pre-domestication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3995" y="1600200"/>
            <a:ext cx="4049405" cy="4800600"/>
            <a:chOff x="131763" y="1600200"/>
            <a:chExt cx="4049405" cy="4800600"/>
          </a:xfrm>
        </p:grpSpPr>
        <p:pic>
          <p:nvPicPr>
            <p:cNvPr id="14" name="Picture 2" descr="https://encrypted-tbn0.gstatic.com/images?q=tbn:ANd9GcSkSGQU8PRc3ugvZlCKJ4DWqzt2NZGJ8T9K-1TbPd7IXg_EWQ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4343400"/>
              <a:ext cx="1437968" cy="685800"/>
            </a:xfrm>
            <a:prstGeom prst="rect">
              <a:avLst/>
            </a:prstGeom>
            <a:noFill/>
          </p:spPr>
        </p:pic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1416955" y="1600200"/>
            <a:ext cx="1002515" cy="732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7" name="Photo Editor Photo" r:id="rId5" imgW="2819794" imgH="1905266" progId="">
                    <p:embed/>
                  </p:oleObj>
                </mc:Choice>
                <mc:Fallback>
                  <p:oleObj name="Photo Editor Photo" r:id="rId5" imgW="2819794" imgH="1905266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6955" y="1600200"/>
                          <a:ext cx="1002515" cy="73252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1093192" y="5596529"/>
            <a:ext cx="963071" cy="630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8" name="Photo Editor Photo" r:id="rId7" imgW="2400635" imgH="1457143" progId="">
                    <p:embed/>
                  </p:oleObj>
                </mc:Choice>
                <mc:Fallback>
                  <p:oleObj name="Photo Editor Photo" r:id="rId7" imgW="2400635" imgH="1457143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192" y="5596529"/>
                          <a:ext cx="963071" cy="6307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131763" y="5219422"/>
            <a:ext cx="961429" cy="652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9" name="Photo Editor Photo" r:id="rId9" imgW="1724266" imgH="1228571" progId="">
                    <p:embed/>
                  </p:oleObj>
                </mc:Choice>
                <mc:Fallback>
                  <p:oleObj name="Photo Editor Photo" r:id="rId9" imgW="1724266" imgH="12285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763" y="5219422"/>
                          <a:ext cx="961429" cy="65242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2054619" y="5591522"/>
            <a:ext cx="543988" cy="809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0" name="Photo Editor Photo" r:id="rId11" imgW="2610214" imgH="3600000" progId="">
                    <p:embed/>
                  </p:oleObj>
                </mc:Choice>
                <mc:Fallback>
                  <p:oleObj name="Photo Editor Photo" r:id="rId11" imgW="2610214" imgH="360000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619" y="5591522"/>
                          <a:ext cx="543988" cy="80927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4"/>
            <p:cNvGraphicFramePr>
              <a:graphicFrameLocks noChangeAspect="1"/>
            </p:cNvGraphicFramePr>
            <p:nvPr/>
          </p:nvGraphicFramePr>
          <p:xfrm>
            <a:off x="230372" y="4094777"/>
            <a:ext cx="866106" cy="65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" name="Photo Editor Photo" r:id="rId13" imgW="2723810" imgH="1905266" progId="">
                    <p:embed/>
                  </p:oleObj>
                </mc:Choice>
                <mc:Fallback>
                  <p:oleObj name="Photo Editor Photo" r:id="rId13" imgW="2723810" imgH="1905266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372" y="4094777"/>
                          <a:ext cx="866106" cy="65409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98122" y="2332722"/>
              <a:ext cx="1663188" cy="32571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Taurine</a:t>
            </a:r>
            <a:r>
              <a:rPr lang="en-US" dirty="0" smtClean="0"/>
              <a:t>	 	&amp; 		</a:t>
            </a:r>
            <a:r>
              <a:rPr lang="en-US" dirty="0" err="1" smtClean="0"/>
              <a:t>Indicine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7K yrs. Ago – </a:t>
            </a:r>
            <a:r>
              <a:rPr lang="en-US" dirty="0" err="1" smtClean="0"/>
              <a:t>indus</a:t>
            </a:r>
            <a:r>
              <a:rPr lang="en-US" dirty="0" smtClean="0"/>
              <a:t> river valley</a:t>
            </a:r>
            <a:endParaRPr lang="en-US" dirty="0"/>
          </a:p>
          <a:p>
            <a:r>
              <a:rPr lang="en-US" dirty="0" smtClean="0"/>
              <a:t>Tropically adapted</a:t>
            </a:r>
          </a:p>
          <a:p>
            <a:pPr lvl="1"/>
            <a:r>
              <a:rPr lang="en-US" dirty="0" smtClean="0"/>
              <a:t>Hump, extra hide for cooling</a:t>
            </a:r>
          </a:p>
          <a:p>
            <a:pPr lvl="1"/>
            <a:r>
              <a:rPr lang="en-US" dirty="0" smtClean="0"/>
              <a:t>Tolerant of endemic pests</a:t>
            </a:r>
          </a:p>
          <a:p>
            <a:r>
              <a:rPr lang="en-US" dirty="0" smtClean="0"/>
              <a:t>Under soft selection until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draft</a:t>
            </a:r>
          </a:p>
          <a:p>
            <a:r>
              <a:rPr lang="en-US" dirty="0" smtClean="0"/>
              <a:t>Exported to Africa, Australia, S. America, and southern U.S.</a:t>
            </a:r>
          </a:p>
          <a:p>
            <a:pPr lvl="1"/>
            <a:r>
              <a:rPr lang="en-US" dirty="0" smtClean="0"/>
              <a:t>Crossbreeding/composites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341437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10K yrs. Ago – fertile crescent</a:t>
            </a:r>
            <a:endParaRPr lang="en-US" dirty="0"/>
          </a:p>
          <a:p>
            <a:r>
              <a:rPr lang="en-US" dirty="0" smtClean="0"/>
              <a:t>Adapted to temperate climate</a:t>
            </a:r>
          </a:p>
          <a:p>
            <a:pPr lvl="1"/>
            <a:r>
              <a:rPr lang="en-US" dirty="0" smtClean="0"/>
              <a:t>some tropical adaptation</a:t>
            </a:r>
          </a:p>
          <a:p>
            <a:r>
              <a:rPr lang="en-US" dirty="0" smtClean="0"/>
              <a:t>Selection for breed formation in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Beef, dairy, dual purpose</a:t>
            </a:r>
          </a:p>
          <a:p>
            <a:r>
              <a:rPr lang="en-US" dirty="0" smtClean="0"/>
              <a:t>Intense use of A.I. and artificial selection in some breeds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90558"/>
            <a:ext cx="1038639" cy="73152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4" cstate="print"/>
          <a:srcRect l="7895" t="14285" r="10527" b="7143"/>
          <a:stretch>
            <a:fillRect/>
          </a:stretch>
        </p:blipFill>
        <p:spPr bwMode="auto">
          <a:xfrm>
            <a:off x="4759983" y="5990558"/>
            <a:ext cx="1031217" cy="731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" name="Picture 6" descr="Jenetta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990558"/>
            <a:ext cx="104130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 descr="DSCN0553"/>
          <p:cNvPicPr>
            <a:picLocks noChangeAspect="1" noChangeArrowheads="1"/>
          </p:cNvPicPr>
          <p:nvPr/>
        </p:nvPicPr>
        <p:blipFill>
          <a:blip r:embed="rId6" cstate="print"/>
          <a:srcRect l="3931" t="5240" r="17445" b="26637"/>
          <a:stretch>
            <a:fillRect/>
          </a:stretch>
        </p:blipFill>
        <p:spPr bwMode="auto">
          <a:xfrm>
            <a:off x="76200" y="5990558"/>
            <a:ext cx="1124981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5" descr="2004_0511May006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5990558"/>
            <a:ext cx="1010444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3" descr="#1707 Gold Nugget21"/>
          <p:cNvPicPr>
            <a:picLocks noChangeAspect="1" noChangeArrowheads="1"/>
          </p:cNvPicPr>
          <p:nvPr/>
        </p:nvPicPr>
        <p:blipFill>
          <a:blip r:embed="rId8" cstate="print"/>
          <a:srcRect l="9091" t="13008" r="9091" b="2438"/>
          <a:stretch>
            <a:fillRect/>
          </a:stretch>
        </p:blipFill>
        <p:spPr bwMode="auto">
          <a:xfrm>
            <a:off x="1143000" y="5990558"/>
            <a:ext cx="1012475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25" y="5990558"/>
            <a:ext cx="1163275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076" y="5990558"/>
            <a:ext cx="11771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selection exponentially intensified differences between cattle types post-domestication</a:t>
            </a:r>
          </a:p>
          <a:p>
            <a:r>
              <a:rPr lang="en-US" dirty="0" smtClean="0"/>
              <a:t>Genome-wide SNP will reveal genomic regions potentially under divergent selection</a:t>
            </a:r>
          </a:p>
          <a:p>
            <a:pPr lvl="1"/>
            <a:r>
              <a:rPr lang="en-US" dirty="0" smtClean="0"/>
              <a:t>Zebu vs. </a:t>
            </a:r>
            <a:r>
              <a:rPr lang="en-US" dirty="0" err="1" smtClean="0"/>
              <a:t>taurine</a:t>
            </a:r>
            <a:endParaRPr lang="en-US" dirty="0" smtClean="0"/>
          </a:p>
          <a:p>
            <a:pPr lvl="1"/>
            <a:r>
              <a:rPr lang="en-US" dirty="0" smtClean="0"/>
              <a:t>Beef vs. dairy</a:t>
            </a:r>
          </a:p>
          <a:p>
            <a:pPr lvl="1"/>
            <a:r>
              <a:rPr lang="en-US" dirty="0" smtClean="0"/>
              <a:t>Tropical vs. temperate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667" t="11538" r="15625" b="3492"/>
          <a:stretch>
            <a:fillRect/>
          </a:stretch>
        </p:blipFill>
        <p:spPr bwMode="auto">
          <a:xfrm>
            <a:off x="1242927" y="1600200"/>
            <a:ext cx="66581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828800" y="2971800"/>
            <a:ext cx="5562600" cy="1447800"/>
            <a:chOff x="1828800" y="2971800"/>
            <a:chExt cx="5562600" cy="1447800"/>
          </a:xfrm>
        </p:grpSpPr>
        <p:sp>
          <p:nvSpPr>
            <p:cNvPr id="5" name="Oval 4"/>
            <p:cNvSpPr/>
            <p:nvPr/>
          </p:nvSpPr>
          <p:spPr bwMode="auto">
            <a:xfrm>
              <a:off x="5410200" y="2971800"/>
              <a:ext cx="1981200" cy="762000"/>
            </a:xfrm>
            <a:prstGeom prst="ellipse">
              <a:avLst/>
            </a:prstGeom>
            <a:solidFill>
              <a:srgbClr val="92D050">
                <a:alpha val="24000"/>
              </a:srgb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Arial" charset="0"/>
                </a:rPr>
                <a:t>ZEBU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581400" y="3276600"/>
              <a:ext cx="1981200" cy="990600"/>
            </a:xfrm>
            <a:prstGeom prst="ellipse">
              <a:avLst/>
            </a:prstGeom>
            <a:solidFill>
              <a:srgbClr val="92D050">
                <a:alpha val="24000"/>
              </a:srgb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Arial" charset="0"/>
                </a:rPr>
                <a:t>ZEBU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828800" y="3657600"/>
              <a:ext cx="1981200" cy="762000"/>
            </a:xfrm>
            <a:prstGeom prst="ellipse">
              <a:avLst/>
            </a:prstGeom>
            <a:solidFill>
              <a:srgbClr val="92D050">
                <a:alpha val="24000"/>
              </a:srgb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Arial" charset="0"/>
                </a:rPr>
                <a:t>ZEBU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505 Animals – 339 </a:t>
            </a:r>
            <a:r>
              <a:rPr lang="en-US" dirty="0" err="1" smtClean="0"/>
              <a:t>taurine</a:t>
            </a:r>
            <a:r>
              <a:rPr lang="en-US" dirty="0" smtClean="0"/>
              <a:t> &amp; 166 zebu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taurine</a:t>
            </a:r>
            <a:r>
              <a:rPr lang="en-US" dirty="0" smtClean="0"/>
              <a:t> breeds (</a:t>
            </a:r>
            <a:r>
              <a:rPr lang="en-US" dirty="0" err="1" smtClean="0"/>
              <a:t>HapMap</a:t>
            </a:r>
            <a:r>
              <a:rPr lang="en-US" dirty="0" smtClean="0"/>
              <a:t>) – Angus (44), Brown Swiss (24), </a:t>
            </a:r>
            <a:r>
              <a:rPr lang="en-US" dirty="0" err="1" smtClean="0"/>
              <a:t>Charolais</a:t>
            </a:r>
            <a:r>
              <a:rPr lang="en-US" dirty="0" smtClean="0"/>
              <a:t> (37), Guernsey (21), Hereford (36), Holstein (63), Jersey (39), </a:t>
            </a:r>
            <a:r>
              <a:rPr lang="en-US" dirty="0" err="1" smtClean="0"/>
              <a:t>Limousin</a:t>
            </a:r>
            <a:r>
              <a:rPr lang="en-US" dirty="0" smtClean="0"/>
              <a:t> (47), Nor. Red (17), Red Angus (11)</a:t>
            </a:r>
          </a:p>
          <a:p>
            <a:r>
              <a:rPr lang="en-US" dirty="0" smtClean="0"/>
              <a:t>3 Zebu breeds (</a:t>
            </a:r>
            <a:r>
              <a:rPr lang="en-US" dirty="0" err="1" smtClean="0"/>
              <a:t>HapMap</a:t>
            </a:r>
            <a:r>
              <a:rPr lang="en-US" dirty="0" smtClean="0"/>
              <a:t>/Brazil) – </a:t>
            </a:r>
            <a:r>
              <a:rPr lang="en-US" dirty="0" err="1" smtClean="0"/>
              <a:t>Nelore</a:t>
            </a:r>
            <a:r>
              <a:rPr lang="en-US" dirty="0" smtClean="0"/>
              <a:t> (91), </a:t>
            </a:r>
            <a:r>
              <a:rPr lang="en-US" dirty="0" err="1" smtClean="0"/>
              <a:t>Gir</a:t>
            </a:r>
            <a:r>
              <a:rPr lang="en-US" dirty="0" smtClean="0"/>
              <a:t> (50), </a:t>
            </a:r>
            <a:r>
              <a:rPr lang="en-US" dirty="0" err="1" smtClean="0"/>
              <a:t>Guzera</a:t>
            </a:r>
            <a:r>
              <a:rPr lang="en-US" dirty="0" smtClean="0"/>
              <a:t> (25)</a:t>
            </a:r>
          </a:p>
          <a:p>
            <a:r>
              <a:rPr lang="en-US" dirty="0" smtClean="0"/>
              <a:t>Excluded tropically adapted </a:t>
            </a:r>
            <a:r>
              <a:rPr lang="en-US" dirty="0" err="1" smtClean="0"/>
              <a:t>taurine</a:t>
            </a:r>
            <a:r>
              <a:rPr lang="en-US" dirty="0" smtClean="0"/>
              <a:t> (</a:t>
            </a:r>
            <a:r>
              <a:rPr lang="en-US" dirty="0" err="1" smtClean="0"/>
              <a:t>N’Dama</a:t>
            </a:r>
            <a:r>
              <a:rPr lang="en-US" dirty="0" smtClean="0"/>
              <a:t>), composites, and Brahman (</a:t>
            </a:r>
            <a:r>
              <a:rPr lang="en-US" dirty="0" err="1" smtClean="0"/>
              <a:t>taurine</a:t>
            </a:r>
            <a:r>
              <a:rPr lang="en-US" dirty="0"/>
              <a:t> </a:t>
            </a:r>
            <a:r>
              <a:rPr lang="en-US" dirty="0" smtClean="0"/>
              <a:t>cow base)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Genotypes derived from </a:t>
            </a:r>
            <a:r>
              <a:rPr lang="en-US" dirty="0" err="1" smtClean="0"/>
              <a:t>Illumina’s</a:t>
            </a:r>
            <a:r>
              <a:rPr lang="en-US" dirty="0" smtClean="0"/>
              <a:t> </a:t>
            </a:r>
            <a:r>
              <a:rPr lang="en-US" dirty="0" err="1" smtClean="0"/>
              <a:t>BovineHD</a:t>
            </a:r>
            <a:r>
              <a:rPr lang="en-US" dirty="0" smtClean="0"/>
              <a:t> 777K SNP)</a:t>
            </a:r>
          </a:p>
          <a:p>
            <a:r>
              <a:rPr lang="en-US" dirty="0" smtClean="0"/>
              <a:t>SNP QC parameters</a:t>
            </a:r>
          </a:p>
          <a:p>
            <a:pPr lvl="1"/>
            <a:r>
              <a:rPr lang="en-US" dirty="0" smtClean="0"/>
              <a:t>Animal SNP call rates &gt;= 98%</a:t>
            </a:r>
          </a:p>
          <a:p>
            <a:pPr lvl="1"/>
            <a:r>
              <a:rPr lang="en-US" dirty="0" smtClean="0"/>
              <a:t>SNP call rate &gt;= 95% across all animals</a:t>
            </a:r>
          </a:p>
          <a:p>
            <a:r>
              <a:rPr lang="en-US" dirty="0" smtClean="0"/>
              <a:t>Animal filtering - PI_HAT &gt; 0.8</a:t>
            </a:r>
          </a:p>
          <a:p>
            <a:r>
              <a:rPr lang="en-US" dirty="0" smtClean="0"/>
              <a:t>Population structure</a:t>
            </a:r>
          </a:p>
          <a:p>
            <a:pPr lvl="1"/>
            <a:r>
              <a:rPr lang="en-US" dirty="0" smtClean="0"/>
              <a:t>Prune SNP markers based on LD in PLINK</a:t>
            </a:r>
          </a:p>
          <a:p>
            <a:pPr lvl="1"/>
            <a:r>
              <a:rPr lang="en-US" dirty="0" smtClean="0"/>
              <a:t>Used ~38K SNP for Admixture and PC analyses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Signatures of selection</a:t>
            </a:r>
          </a:p>
          <a:p>
            <a:pPr lvl="1"/>
            <a:r>
              <a:rPr lang="en-US" dirty="0" smtClean="0"/>
              <a:t>Estimation of SNP F</a:t>
            </a:r>
            <a:r>
              <a:rPr lang="en-US" baseline="-25000" dirty="0" smtClean="0"/>
              <a:t>ST</a:t>
            </a:r>
            <a:r>
              <a:rPr lang="en-US" dirty="0" smtClean="0"/>
              <a:t> based on a pure drift model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ST</a:t>
            </a:r>
            <a:r>
              <a:rPr lang="en-US" dirty="0" smtClean="0"/>
              <a:t> smoothed across Bovine genome reference assembly model UMD </a:t>
            </a:r>
          </a:p>
          <a:p>
            <a:pPr lvl="1"/>
            <a:r>
              <a:rPr lang="en-US" dirty="0" smtClean="0"/>
              <a:t>15 SNP bandwidth = average extent of LD</a:t>
            </a:r>
          </a:p>
          <a:p>
            <a:r>
              <a:rPr lang="en-US" dirty="0" smtClean="0"/>
              <a:t>CNV</a:t>
            </a:r>
          </a:p>
          <a:p>
            <a:pPr lvl="1"/>
            <a:r>
              <a:rPr lang="en-US" dirty="0" smtClean="0"/>
              <a:t>Mostly Balancing selection regions</a:t>
            </a:r>
          </a:p>
          <a:p>
            <a:pPr lvl="1"/>
            <a:r>
              <a:rPr lang="en-US" dirty="0" smtClean="0"/>
              <a:t>Immune genes under positive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 – Informative HD SNP</a:t>
            </a:r>
            <a:endParaRPr lang="en-US" dirty="0"/>
          </a:p>
        </p:txBody>
      </p:sp>
      <p:pic>
        <p:nvPicPr>
          <p:cNvPr id="4" name="Content Placeholder 3" descr="Rev_Fig1.ti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51046"/>
          <a:stretch/>
        </p:blipFill>
        <p:spPr>
          <a:xfrm>
            <a:off x="533400" y="1600200"/>
            <a:ext cx="7942187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1051</Words>
  <Application>Microsoft Office PowerPoint</Application>
  <PresentationFormat>On-screen Show (4:3)</PresentationFormat>
  <Paragraphs>109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Photo Editor Photo</vt:lpstr>
      <vt:lpstr>Genomic divergence of indicine and taurine cattle identified through high-density SNP genotyping</vt:lpstr>
      <vt:lpstr>Introduction</vt:lpstr>
      <vt:lpstr>Taurine   &amp;   Indicine</vt:lpstr>
      <vt:lpstr>Hypothesis</vt:lpstr>
      <vt:lpstr>Why do we care?</vt:lpstr>
      <vt:lpstr>Materials and Methods</vt:lpstr>
      <vt:lpstr>Materials and Methods</vt:lpstr>
      <vt:lpstr>Materials and Methods</vt:lpstr>
      <vt:lpstr>Results – Informative HD SNP</vt:lpstr>
      <vt:lpstr>Results – Informative HD SNP</vt:lpstr>
      <vt:lpstr>Results – Population Substructure</vt:lpstr>
      <vt:lpstr>Results – PC by Breed</vt:lpstr>
      <vt:lpstr>Results – Signatures of Selection</vt:lpstr>
      <vt:lpstr>Results – Signatures of Selection</vt:lpstr>
      <vt:lpstr>Conclusions</vt:lpstr>
      <vt:lpstr>Acknowledgements</vt:lpstr>
    </vt:vector>
  </TitlesOfParts>
  <Company>USDA-ARS-ANRI-BFGL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divergence of indicine and taurine cattle identified through high-density SNP genotyping</dc:title>
  <dc:creator>Tad Sonstegard</dc:creator>
  <cp:lastModifiedBy>Dbick</cp:lastModifiedBy>
  <cp:revision>8</cp:revision>
  <dcterms:created xsi:type="dcterms:W3CDTF">2013-06-27T12:31:44Z</dcterms:created>
  <dcterms:modified xsi:type="dcterms:W3CDTF">2013-07-09T02:52:57Z</dcterms:modified>
</cp:coreProperties>
</file>