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3" r:id="rId2"/>
    <p:sldId id="579" r:id="rId3"/>
    <p:sldId id="583" r:id="rId4"/>
    <p:sldId id="576" r:id="rId5"/>
    <p:sldId id="577" r:id="rId6"/>
    <p:sldId id="581" r:id="rId7"/>
    <p:sldId id="582" r:id="rId8"/>
    <p:sldId id="592" r:id="rId9"/>
    <p:sldId id="594" r:id="rId10"/>
    <p:sldId id="584" r:id="rId11"/>
    <p:sldId id="586" r:id="rId12"/>
    <p:sldId id="597" r:id="rId13"/>
    <p:sldId id="598" r:id="rId14"/>
    <p:sldId id="601" r:id="rId15"/>
    <p:sldId id="585" r:id="rId16"/>
    <p:sldId id="588" r:id="rId17"/>
    <p:sldId id="6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F"/>
    <a:srgbClr val="00563F"/>
    <a:srgbClr val="FFFF66"/>
    <a:srgbClr val="FFFF99"/>
    <a:srgbClr val="93D6FF"/>
    <a:srgbClr val="AFE1FF"/>
    <a:srgbClr val="71F8FF"/>
    <a:srgbClr val="33CCFF"/>
    <a:srgbClr val="55FDFF"/>
    <a:srgbClr val="FF3A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75" autoAdjust="0"/>
    <p:restoredTop sz="99883" autoAdjust="0"/>
  </p:normalViewPr>
  <p:slideViewPr>
    <p:cSldViewPr snapToGrid="0">
      <p:cViewPr varScale="1">
        <p:scale>
          <a:sx n="108" d="100"/>
          <a:sy n="108" d="100"/>
        </p:scale>
        <p:origin x="-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984407525960687"/>
          <c:y val="0.11575612960053637"/>
          <c:w val="0.76383493850098994"/>
          <c:h val="0.6783040334149449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gradFill>
              <a:gsLst>
                <a:gs pos="0">
                  <a:srgbClr val="00337F"/>
                </a:gs>
                <a:gs pos="50000">
                  <a:srgbClr val="4791FF"/>
                </a:gs>
                <a:gs pos="100000">
                  <a:srgbClr val="00337F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85</c:v>
                </c:pt>
                <c:pt idx="2">
                  <c:v>89</c:v>
                </c:pt>
                <c:pt idx="3">
                  <c:v>83</c:v>
                </c:pt>
                <c:pt idx="4">
                  <c:v>64</c:v>
                </c:pt>
                <c:pt idx="5">
                  <c:v>53</c:v>
                </c:pt>
                <c:pt idx="6">
                  <c:v>36</c:v>
                </c:pt>
                <c:pt idx="7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gradFill>
              <a:gsLst>
                <a:gs pos="0">
                  <a:srgbClr val="8E001B"/>
                </a:gs>
                <a:gs pos="50000">
                  <a:srgbClr val="F6002F"/>
                </a:gs>
                <a:gs pos="100000">
                  <a:srgbClr val="8E001B"/>
                </a:gs>
              </a:gsLst>
              <a:lin ang="0" scaled="1"/>
            </a:gradFill>
          </c:spPr>
          <c:cat>
            <c:numRef>
              <c:f>Sheet1!$A$2:$A$10</c:f>
              <c:numCache>
                <c:formatCode>General</c:formatCode>
                <c:ptCount val="9"/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129</c:v>
                </c:pt>
                <c:pt idx="2">
                  <c:v>136</c:v>
                </c:pt>
                <c:pt idx="3">
                  <c:v>135</c:v>
                </c:pt>
                <c:pt idx="4">
                  <c:v>108</c:v>
                </c:pt>
                <c:pt idx="5">
                  <c:v>95</c:v>
                </c:pt>
                <c:pt idx="6">
                  <c:v>78</c:v>
                </c:pt>
                <c:pt idx="7">
                  <c:v>74</c:v>
                </c:pt>
              </c:numCache>
            </c:numRef>
          </c:val>
        </c:ser>
        <c:gapWidth val="75"/>
        <c:overlap val="-10"/>
        <c:axId val="257825408"/>
        <c:axId val="257848064"/>
      </c:barChart>
      <c:catAx>
        <c:axId val="2578254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Bull birth</a:t>
                </a:r>
                <a:r>
                  <a:rPr lang="en-US" sz="2800" b="1" baseline="0" dirty="0" smtClean="0">
                    <a:solidFill>
                      <a:srgbClr val="000000"/>
                    </a:solidFill>
                  </a:rPr>
                  <a:t> year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257848064"/>
        <c:crosses val="autoZero"/>
        <c:auto val="1"/>
        <c:lblAlgn val="ctr"/>
        <c:lblOffset val="100"/>
      </c:catAx>
      <c:valAx>
        <c:axId val="257848064"/>
        <c:scaling>
          <c:orientation val="minMax"/>
          <c:max val="140"/>
        </c:scaling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000000"/>
                    </a:solidFill>
                  </a:defRPr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Parent age (mo)</a:t>
                </a:r>
                <a:endParaRPr lang="en-US" sz="2800" b="1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8072028860899775E-2"/>
              <c:y val="0.2506244061379333"/>
            </c:manualLayout>
          </c:layout>
        </c:title>
        <c:numFmt formatCode="General" sourceLinked="1"/>
        <c:tickLblPos val="nextTo"/>
        <c:spPr>
          <a:ln w="44450" cap="sq">
            <a:solidFill>
              <a:srgbClr val="000000"/>
            </a:solidFill>
            <a:miter lim="800000"/>
          </a:ln>
        </c:spPr>
        <c:txPr>
          <a:bodyPr/>
          <a:lstStyle/>
          <a:p>
            <a:pPr>
              <a:defRPr sz="2400" b="1">
                <a:solidFill>
                  <a:srgbClr val="000000"/>
                </a:solidFill>
              </a:defRPr>
            </a:pPr>
            <a:endParaRPr lang="en-US"/>
          </a:p>
        </c:txPr>
        <c:crossAx val="2578254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4986"/>
          <c:y val="0.13293160996392078"/>
          <c:w val="0.13353099374207594"/>
          <c:h val="0.15833683402578674"/>
        </c:manualLayout>
      </c:layout>
      <c:txPr>
        <a:bodyPr/>
        <a:lstStyle/>
        <a:p>
          <a:pPr>
            <a:defRPr sz="2800" b="1">
              <a:solidFill>
                <a:srgbClr val="000000"/>
              </a:solidFill>
            </a:defRPr>
          </a:pPr>
          <a:endParaRPr lang="en-US"/>
        </a:p>
      </c:txPr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590616659760441"/>
          <c:y val="3.2933221725664839E-2"/>
          <c:w val="0.82499374249768564"/>
          <c:h val="0.80943462039178804"/>
        </c:manualLayout>
      </c:layout>
      <c:barChart>
        <c:barDir val="col"/>
        <c:grouping val="clustered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dPt>
            <c:idx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2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3"/>
            <c:spPr>
              <a:gradFill>
                <a:gsLst>
                  <a:gs pos="0">
                    <a:srgbClr val="00337F"/>
                  </a:gs>
                  <a:gs pos="50000">
                    <a:srgbClr val="65A3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4"/>
            <c:spPr>
              <a:gradFill flip="none" rotWithShape="1"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5"/>
            <c:spPr>
              <a:gradFill>
                <a:gsLst>
                  <a:gs pos="0">
                    <a:srgbClr val="00337F"/>
                  </a:gs>
                  <a:gs pos="50000">
                    <a:srgbClr val="4791FF"/>
                  </a:gs>
                  <a:gs pos="100000">
                    <a:srgbClr val="00337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6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7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8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9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0"/>
            <c:spPr>
              <a:gradFill>
                <a:gsLst>
                  <a:gs pos="0">
                    <a:srgbClr val="8E001B"/>
                  </a:gs>
                  <a:gs pos="50000">
                    <a:srgbClr val="F6002F"/>
                  </a:gs>
                  <a:gs pos="100000">
                    <a:srgbClr val="8E001B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1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2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 w="12700">
                <a:noFill/>
              </a:ln>
            </c:spPr>
          </c:dPt>
          <c:dPt>
            <c:idx val="13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dPt>
            <c:idx val="14"/>
            <c:spPr>
              <a:gradFill flip="none" rotWithShape="1"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  <a:tileRect/>
              </a:gradFill>
              <a:ln>
                <a:noFill/>
              </a:ln>
            </c:spPr>
          </c:dPt>
          <c:dPt>
            <c:idx val="15"/>
            <c:spPr>
              <a:gradFill>
                <a:gsLst>
                  <a:gs pos="0">
                    <a:srgbClr val="00563F"/>
                  </a:gs>
                  <a:gs pos="50000">
                    <a:srgbClr val="00A278"/>
                  </a:gs>
                  <a:gs pos="100000">
                    <a:srgbClr val="00563F"/>
                  </a:gs>
                </a:gsLst>
                <a:lin ang="0" scaled="1"/>
              </a:gra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0</c:formatCode>
                <c:ptCount val="17"/>
                <c:pt idx="1">
                  <c:v>-59.094898000000001</c:v>
                </c:pt>
                <c:pt idx="2">
                  <c:v>-48.2418525</c:v>
                </c:pt>
                <c:pt idx="3">
                  <c:v>-12</c:v>
                </c:pt>
                <c:pt idx="4">
                  <c:v>7.6446104999999855</c:v>
                </c:pt>
                <c:pt idx="5">
                  <c:v>20</c:v>
                </c:pt>
                <c:pt idx="6">
                  <c:v>74</c:v>
                </c:pt>
                <c:pt idx="7">
                  <c:v>132</c:v>
                </c:pt>
                <c:pt idx="8">
                  <c:v>161</c:v>
                </c:pt>
                <c:pt idx="9">
                  <c:v>193</c:v>
                </c:pt>
                <c:pt idx="10">
                  <c:v>280</c:v>
                </c:pt>
                <c:pt idx="11">
                  <c:v>333</c:v>
                </c:pt>
                <c:pt idx="12">
                  <c:v>422</c:v>
                </c:pt>
                <c:pt idx="13">
                  <c:v>502</c:v>
                </c:pt>
                <c:pt idx="14">
                  <c:v>611</c:v>
                </c:pt>
                <c:pt idx="15">
                  <c:v>708</c:v>
                </c:pt>
              </c:numCache>
            </c:numRef>
          </c:val>
        </c:ser>
        <c:gapWidth val="50"/>
        <c:axId val="35554816"/>
        <c:axId val="35556736"/>
      </c:barChart>
      <c:catAx>
        <c:axId val="35554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 </a:t>
                </a:r>
                <a:r>
                  <a:rPr lang="en-US" dirty="0" smtClean="0"/>
                  <a:t>entered </a:t>
                </a:r>
                <a:r>
                  <a:rPr lang="en-US" dirty="0"/>
                  <a:t>AI</a:t>
                </a:r>
              </a:p>
            </c:rich>
          </c:tx>
          <c:layout/>
        </c:title>
        <c:numFmt formatCode="@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35556736"/>
        <c:crossesAt val="-100"/>
        <c:auto val="1"/>
        <c:lblAlgn val="ctr"/>
        <c:lblOffset val="20"/>
        <c:tickLblSkip val="1"/>
      </c:catAx>
      <c:valAx>
        <c:axId val="355567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Average </a:t>
                </a:r>
                <a:r>
                  <a:rPr lang="en-US" dirty="0" smtClean="0"/>
                  <a:t>net merit </a:t>
                </a:r>
                <a:r>
                  <a:rPr lang="en-US" dirty="0"/>
                  <a:t>($)</a:t>
                </a:r>
              </a:p>
            </c:rich>
          </c:tx>
          <c:layout>
            <c:manualLayout>
              <c:xMode val="edge"/>
              <c:yMode val="edge"/>
              <c:x val="1.0395010395010446E-2"/>
              <c:y val="0.21910143058056669"/>
            </c:manualLayout>
          </c:layout>
        </c:title>
        <c:numFmt formatCode="General" sourceLinked="1"/>
        <c:tickLblPos val="nextTo"/>
        <c:spPr>
          <a:ln w="34925" cap="sq">
            <a:solidFill>
              <a:srgbClr val="000000"/>
            </a:solidFill>
            <a:miter lim="800000"/>
          </a:ln>
        </c:spPr>
        <c:crossAx val="35554816"/>
        <c:crosses val="autoZero"/>
        <c:crossBetween val="midCat"/>
      </c:valAx>
    </c:plotArea>
    <c:plotVisOnly val="1"/>
    <c:dispBlanksAs val="gap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/>
            <a:t>CDCB</a:t>
          </a:r>
          <a:endParaRPr lang="en-US" sz="3800" b="1" dirty="0"/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PDCA</a:t>
          </a:r>
          <a:endParaRPr lang="en-US" sz="3800" b="1" dirty="0"/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NAAB</a:t>
          </a:r>
          <a:endParaRPr lang="en-US" sz="3800" b="1" dirty="0"/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DRPC</a:t>
          </a:r>
          <a:endParaRPr lang="en-US" sz="3800" b="1" dirty="0"/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00337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/>
            <a:t>DHI</a:t>
          </a:r>
          <a:endParaRPr lang="en-US" sz="3800" b="1" dirty="0"/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00337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2BC86300-D874-4245-8CBE-2BBB5ADC2D5B}" type="presOf" srcId="{CE4F10CF-343E-4245-90A8-46A146B34815}" destId="{0311C99E-9CB9-ED44-9808-EDA985A269FA}" srcOrd="0" destOrd="0" presId="urn:microsoft.com/office/officeart/2005/8/layout/orgChart1"/>
    <dgm:cxn modelId="{5A3B5956-9A54-474B-BBEC-DF5B3FF1F0BB}" type="presOf" srcId="{0FCB0F17-BD43-A64C-B4F0-154089C64D14}" destId="{4B0CE49D-6B5A-9241-8EE3-C6095D893787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F13CE565-5324-43D3-9524-A93AAF413597}" type="presOf" srcId="{F9F3B137-8945-2944-A65D-E750635CE9FD}" destId="{AF185B50-D0F3-2D4C-BDDB-B0B855E2A938}" srcOrd="0" destOrd="0" presId="urn:microsoft.com/office/officeart/2005/8/layout/orgChart1"/>
    <dgm:cxn modelId="{43CCB8AC-BB75-4D59-8DA8-CDC3E331425B}" type="presOf" srcId="{1554256E-1275-F847-9577-083955F29FDF}" destId="{6F6CAA7B-295A-C04A-8C74-87DA15BC6EE2}" srcOrd="0" destOrd="0" presId="urn:microsoft.com/office/officeart/2005/8/layout/orgChart1"/>
    <dgm:cxn modelId="{35AB12FA-9F49-46FC-83CF-F25D10F8D284}" type="presOf" srcId="{DEC9F93D-D996-2C49-A938-B8C31DC1C350}" destId="{7DA44A1F-CE33-8C44-A92E-8F4D074E993E}" srcOrd="0" destOrd="0" presId="urn:microsoft.com/office/officeart/2005/8/layout/orgChart1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5A41E8D3-3316-4913-A014-DD0FBE0CA0DE}" type="presOf" srcId="{501FAF7E-F1A8-DA48-920C-D07F009E38DD}" destId="{0F55ED42-3813-1646-A230-FC1E4F7DE216}" srcOrd="0" destOrd="0" presId="urn:microsoft.com/office/officeart/2005/8/layout/orgChart1"/>
    <dgm:cxn modelId="{FC4A0C06-311E-4335-B7B6-C11E4E54BAD8}" type="presOf" srcId="{150298D0-AB82-D44F-B432-B76D9AF60820}" destId="{71FDF91E-1811-7C49-BFEA-B90C4D1C5DE2}" srcOrd="0" destOrd="0" presId="urn:microsoft.com/office/officeart/2005/8/layout/orgChart1"/>
    <dgm:cxn modelId="{55CBC921-5DEE-41E0-AFDA-9AF8D7C459AD}" type="presOf" srcId="{02E68B6B-813E-A34D-A8E3-44AF8AD891A7}" destId="{202C136F-904C-2F4C-ABF8-E6B7F5485CEE}" srcOrd="0" destOrd="0" presId="urn:microsoft.com/office/officeart/2005/8/layout/orgChart1"/>
    <dgm:cxn modelId="{B7DCC384-5F25-4411-9593-8E2B68756543}" type="presOf" srcId="{0FCB0F17-BD43-A64C-B4F0-154089C64D14}" destId="{E2049A88-3ABC-D744-940A-04B0DF3F7F76}" srcOrd="1" destOrd="0" presId="urn:microsoft.com/office/officeart/2005/8/layout/orgChart1"/>
    <dgm:cxn modelId="{900EF579-84D4-407B-9DD4-12EB19CFCE90}" type="presOf" srcId="{02E68B6B-813E-A34D-A8E3-44AF8AD891A7}" destId="{76BF40CC-D99E-FF4F-BE0D-41834B375462}" srcOrd="1" destOrd="0" presId="urn:microsoft.com/office/officeart/2005/8/layout/orgChart1"/>
    <dgm:cxn modelId="{B88F9CB2-AEBD-42C1-A913-709D7B85C4DE}" type="presOf" srcId="{DEC9F93D-D996-2C49-A938-B8C31DC1C350}" destId="{BEF4B240-1142-5B4E-8E21-4750470A7383}" srcOrd="1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CE9F0D41-253A-4C3C-BF45-539365AC61BF}" type="presOf" srcId="{CE4F10CF-343E-4245-90A8-46A146B34815}" destId="{73E770C7-7D12-B641-AEBB-B7D18B788DFD}" srcOrd="1" destOrd="0" presId="urn:microsoft.com/office/officeart/2005/8/layout/orgChart1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3F9AE5DC-A061-495A-BDD7-73FA3EC25CC7}" type="presOf" srcId="{1A3E2DC0-D31C-DF4A-B07D-FFEE98828C03}" destId="{1DDA9E01-940E-0D4E-9915-51DC62205EAF}" srcOrd="0" destOrd="0" presId="urn:microsoft.com/office/officeart/2005/8/layout/orgChart1"/>
    <dgm:cxn modelId="{B504D631-35DA-463C-9FFF-1E800167D77C}" type="presOf" srcId="{E5E372C9-C751-C34B-AC5E-F343F33A15D7}" destId="{CCA8A4F9-C9F6-534E-B5F3-612E889B1C0C}" srcOrd="0" destOrd="0" presId="urn:microsoft.com/office/officeart/2005/8/layout/orgChart1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05DD6D2B-DF2C-4A16-88D2-9EE32815AF09}" type="presOf" srcId="{1554256E-1275-F847-9577-083955F29FDF}" destId="{772D11BD-CBE6-6C41-B46C-6F48E3B86530}" srcOrd="1" destOrd="0" presId="urn:microsoft.com/office/officeart/2005/8/layout/orgChart1"/>
    <dgm:cxn modelId="{1401E297-164F-4D61-9597-A5F7706C71E5}" type="presParOf" srcId="{CCA8A4F9-C9F6-534E-B5F3-612E889B1C0C}" destId="{B8067054-B4EE-A74A-A8FB-6F04D9B9C638}" srcOrd="0" destOrd="0" presId="urn:microsoft.com/office/officeart/2005/8/layout/orgChart1"/>
    <dgm:cxn modelId="{B9AA265C-CE70-4BC3-887D-7901841E33A9}" type="presParOf" srcId="{B8067054-B4EE-A74A-A8FB-6F04D9B9C638}" destId="{AC012184-6044-F64F-ABB3-CC74D49B1796}" srcOrd="0" destOrd="0" presId="urn:microsoft.com/office/officeart/2005/8/layout/orgChart1"/>
    <dgm:cxn modelId="{03CBFFCA-3ABD-43CE-8CA3-628789088C9C}" type="presParOf" srcId="{AC012184-6044-F64F-ABB3-CC74D49B1796}" destId="{4B0CE49D-6B5A-9241-8EE3-C6095D893787}" srcOrd="0" destOrd="0" presId="urn:microsoft.com/office/officeart/2005/8/layout/orgChart1"/>
    <dgm:cxn modelId="{C026DB70-B582-4920-9790-1066863E6845}" type="presParOf" srcId="{AC012184-6044-F64F-ABB3-CC74D49B1796}" destId="{E2049A88-3ABC-D744-940A-04B0DF3F7F76}" srcOrd="1" destOrd="0" presId="urn:microsoft.com/office/officeart/2005/8/layout/orgChart1"/>
    <dgm:cxn modelId="{5A49604F-4BF9-41FA-8BD9-98A3664CB190}" type="presParOf" srcId="{B8067054-B4EE-A74A-A8FB-6F04D9B9C638}" destId="{63E6C915-D84F-CF44-B017-DABBAC10CC06}" srcOrd="1" destOrd="0" presId="urn:microsoft.com/office/officeart/2005/8/layout/orgChart1"/>
    <dgm:cxn modelId="{73E9CBC3-2D92-4672-813D-3C659CC8795D}" type="presParOf" srcId="{63E6C915-D84F-CF44-B017-DABBAC10CC06}" destId="{AF185B50-D0F3-2D4C-BDDB-B0B855E2A938}" srcOrd="0" destOrd="0" presId="urn:microsoft.com/office/officeart/2005/8/layout/orgChart1"/>
    <dgm:cxn modelId="{3A37E044-7634-423B-A67B-9F0AB1204304}" type="presParOf" srcId="{63E6C915-D84F-CF44-B017-DABBAC10CC06}" destId="{CEBBCFB3-167A-914C-BD83-E9165C5685C4}" srcOrd="1" destOrd="0" presId="urn:microsoft.com/office/officeart/2005/8/layout/orgChart1"/>
    <dgm:cxn modelId="{D3437154-015E-4CB1-B81C-600FA3BF3EAF}" type="presParOf" srcId="{CEBBCFB3-167A-914C-BD83-E9165C5685C4}" destId="{715AECD1-0AEE-D243-9A08-DCDAC05745EB}" srcOrd="0" destOrd="0" presId="urn:microsoft.com/office/officeart/2005/8/layout/orgChart1"/>
    <dgm:cxn modelId="{159CD5FE-672C-4158-B7F5-8F0663A3C7A7}" type="presParOf" srcId="{715AECD1-0AEE-D243-9A08-DCDAC05745EB}" destId="{202C136F-904C-2F4C-ABF8-E6B7F5485CEE}" srcOrd="0" destOrd="0" presId="urn:microsoft.com/office/officeart/2005/8/layout/orgChart1"/>
    <dgm:cxn modelId="{C64F4025-055D-41C2-A2E5-8419900E779B}" type="presParOf" srcId="{715AECD1-0AEE-D243-9A08-DCDAC05745EB}" destId="{76BF40CC-D99E-FF4F-BE0D-41834B375462}" srcOrd="1" destOrd="0" presId="urn:microsoft.com/office/officeart/2005/8/layout/orgChart1"/>
    <dgm:cxn modelId="{DEA6BB46-FC44-4FEE-BF78-CB03E7605E86}" type="presParOf" srcId="{CEBBCFB3-167A-914C-BD83-E9165C5685C4}" destId="{D98D3044-E001-8B4B-9C44-8F1D8C92FFC8}" srcOrd="1" destOrd="0" presId="urn:microsoft.com/office/officeart/2005/8/layout/orgChart1"/>
    <dgm:cxn modelId="{AB2EF268-75B3-4959-A84D-0D3E14516162}" type="presParOf" srcId="{CEBBCFB3-167A-914C-BD83-E9165C5685C4}" destId="{4FE1A550-E4AA-D442-9B4A-1C3D8F48B466}" srcOrd="2" destOrd="0" presId="urn:microsoft.com/office/officeart/2005/8/layout/orgChart1"/>
    <dgm:cxn modelId="{5EF35A1B-7A1C-4F04-AE6C-B1F8C6C6D88E}" type="presParOf" srcId="{63E6C915-D84F-CF44-B017-DABBAC10CC06}" destId="{1DDA9E01-940E-0D4E-9915-51DC62205EAF}" srcOrd="2" destOrd="0" presId="urn:microsoft.com/office/officeart/2005/8/layout/orgChart1"/>
    <dgm:cxn modelId="{59676424-8C8F-4E15-B6CA-3F8A42367FC0}" type="presParOf" srcId="{63E6C915-D84F-CF44-B017-DABBAC10CC06}" destId="{CE51887E-6ACA-F342-B4E4-7F50AF07EFCA}" srcOrd="3" destOrd="0" presId="urn:microsoft.com/office/officeart/2005/8/layout/orgChart1"/>
    <dgm:cxn modelId="{07902176-5328-41D1-A487-7E2B232E0733}" type="presParOf" srcId="{CE51887E-6ACA-F342-B4E4-7F50AF07EFCA}" destId="{037E7D96-3629-2F48-8896-A6C4089126DB}" srcOrd="0" destOrd="0" presId="urn:microsoft.com/office/officeart/2005/8/layout/orgChart1"/>
    <dgm:cxn modelId="{757CC4DB-EF1D-43F8-A4DF-C814534E9087}" type="presParOf" srcId="{037E7D96-3629-2F48-8896-A6C4089126DB}" destId="{0311C99E-9CB9-ED44-9808-EDA985A269FA}" srcOrd="0" destOrd="0" presId="urn:microsoft.com/office/officeart/2005/8/layout/orgChart1"/>
    <dgm:cxn modelId="{B0A37718-D68A-4E1C-A667-581E8CA35C60}" type="presParOf" srcId="{037E7D96-3629-2F48-8896-A6C4089126DB}" destId="{73E770C7-7D12-B641-AEBB-B7D18B788DFD}" srcOrd="1" destOrd="0" presId="urn:microsoft.com/office/officeart/2005/8/layout/orgChart1"/>
    <dgm:cxn modelId="{352BA903-5F3D-4DB1-84F6-C29A73D0C069}" type="presParOf" srcId="{CE51887E-6ACA-F342-B4E4-7F50AF07EFCA}" destId="{6D515FFE-11DA-0844-B97C-4FC05798D01E}" srcOrd="1" destOrd="0" presId="urn:microsoft.com/office/officeart/2005/8/layout/orgChart1"/>
    <dgm:cxn modelId="{920D4DD7-0A88-4223-ADD9-48813CEBFE3B}" type="presParOf" srcId="{CE51887E-6ACA-F342-B4E4-7F50AF07EFCA}" destId="{A54C3B3C-137A-F74E-9440-16A98DA562C9}" srcOrd="2" destOrd="0" presId="urn:microsoft.com/office/officeart/2005/8/layout/orgChart1"/>
    <dgm:cxn modelId="{805C52B0-FD3F-4453-9284-6C0212E254F1}" type="presParOf" srcId="{63E6C915-D84F-CF44-B017-DABBAC10CC06}" destId="{71FDF91E-1811-7C49-BFEA-B90C4D1C5DE2}" srcOrd="4" destOrd="0" presId="urn:microsoft.com/office/officeart/2005/8/layout/orgChart1"/>
    <dgm:cxn modelId="{DAD66DEF-8E9B-4F03-91A3-165A5289A480}" type="presParOf" srcId="{63E6C915-D84F-CF44-B017-DABBAC10CC06}" destId="{86BF64D3-8441-184F-B579-785005DAAA6D}" srcOrd="5" destOrd="0" presId="urn:microsoft.com/office/officeart/2005/8/layout/orgChart1"/>
    <dgm:cxn modelId="{A0E3AED4-AD28-417E-BA3C-C80BDE2A1DAD}" type="presParOf" srcId="{86BF64D3-8441-184F-B579-785005DAAA6D}" destId="{21BC1663-C857-6D42-B74D-72BA22F4E9B5}" srcOrd="0" destOrd="0" presId="urn:microsoft.com/office/officeart/2005/8/layout/orgChart1"/>
    <dgm:cxn modelId="{C1DC0127-7A1B-4932-AEF3-20DE46B6014B}" type="presParOf" srcId="{21BC1663-C857-6D42-B74D-72BA22F4E9B5}" destId="{7DA44A1F-CE33-8C44-A92E-8F4D074E993E}" srcOrd="0" destOrd="0" presId="urn:microsoft.com/office/officeart/2005/8/layout/orgChart1"/>
    <dgm:cxn modelId="{11AC8623-716E-40DC-8237-5E1B66402529}" type="presParOf" srcId="{21BC1663-C857-6D42-B74D-72BA22F4E9B5}" destId="{BEF4B240-1142-5B4E-8E21-4750470A7383}" srcOrd="1" destOrd="0" presId="urn:microsoft.com/office/officeart/2005/8/layout/orgChart1"/>
    <dgm:cxn modelId="{6E9DFC31-39B7-4009-9D92-E1B00B1399CE}" type="presParOf" srcId="{86BF64D3-8441-184F-B579-785005DAAA6D}" destId="{7B8DE4AC-47B8-1742-8512-4A1C97F54747}" srcOrd="1" destOrd="0" presId="urn:microsoft.com/office/officeart/2005/8/layout/orgChart1"/>
    <dgm:cxn modelId="{A3801EF7-23A1-4535-BE71-35D286824E15}" type="presParOf" srcId="{86BF64D3-8441-184F-B579-785005DAAA6D}" destId="{E87885B9-CD46-DF4B-861B-41851A0F965F}" srcOrd="2" destOrd="0" presId="urn:microsoft.com/office/officeart/2005/8/layout/orgChart1"/>
    <dgm:cxn modelId="{6F349143-2AD8-489E-B680-A8BC84C0724E}" type="presParOf" srcId="{63E6C915-D84F-CF44-B017-DABBAC10CC06}" destId="{0F55ED42-3813-1646-A230-FC1E4F7DE216}" srcOrd="6" destOrd="0" presId="urn:microsoft.com/office/officeart/2005/8/layout/orgChart1"/>
    <dgm:cxn modelId="{66ACD784-369E-455F-B85A-B43A8DF8F436}" type="presParOf" srcId="{63E6C915-D84F-CF44-B017-DABBAC10CC06}" destId="{BB92D777-6434-3D42-A357-9F9A49B2FE38}" srcOrd="7" destOrd="0" presId="urn:microsoft.com/office/officeart/2005/8/layout/orgChart1"/>
    <dgm:cxn modelId="{275AC40B-1C85-4E6F-8A56-D1AC24954EE2}" type="presParOf" srcId="{BB92D777-6434-3D42-A357-9F9A49B2FE38}" destId="{8529C3F2-7527-1542-81B6-F2F4C58BD84B}" srcOrd="0" destOrd="0" presId="urn:microsoft.com/office/officeart/2005/8/layout/orgChart1"/>
    <dgm:cxn modelId="{D42D40DA-6630-4959-B3EA-6CDEF1BBE810}" type="presParOf" srcId="{8529C3F2-7527-1542-81B6-F2F4C58BD84B}" destId="{6F6CAA7B-295A-C04A-8C74-87DA15BC6EE2}" srcOrd="0" destOrd="0" presId="urn:microsoft.com/office/officeart/2005/8/layout/orgChart1"/>
    <dgm:cxn modelId="{57B39E75-AABD-454A-88A8-CFB8D5C2A070}" type="presParOf" srcId="{8529C3F2-7527-1542-81B6-F2F4C58BD84B}" destId="{772D11BD-CBE6-6C41-B46C-6F48E3B86530}" srcOrd="1" destOrd="0" presId="urn:microsoft.com/office/officeart/2005/8/layout/orgChart1"/>
    <dgm:cxn modelId="{366E9278-311E-4A71-B7A3-89CDBDF2185F}" type="presParOf" srcId="{BB92D777-6434-3D42-A357-9F9A49B2FE38}" destId="{FDFDC28C-AC32-9345-9ED1-569DFE5EF520}" srcOrd="1" destOrd="0" presId="urn:microsoft.com/office/officeart/2005/8/layout/orgChart1"/>
    <dgm:cxn modelId="{24558F8D-0207-4C5A-A6C3-2290222983DD}" type="presParOf" srcId="{BB92D777-6434-3D42-A357-9F9A49B2FE38}" destId="{9A502CC0-5023-7A4C-A993-5F3AB8493DF2}" srcOrd="2" destOrd="0" presId="urn:microsoft.com/office/officeart/2005/8/layout/orgChart1"/>
    <dgm:cxn modelId="{2216C793-9478-4E24-A9F4-F3D0082EB0EE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0033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CDCB</a:t>
          </a:r>
          <a:endParaRPr lang="en-US" sz="3800" b="1" kern="1200" dirty="0"/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PDCA</a:t>
          </a:r>
          <a:endParaRPr lang="en-US" sz="3800" b="1" kern="1200" dirty="0"/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NAAB</a:t>
          </a:r>
          <a:endParaRPr lang="en-US" sz="3800" b="1" kern="1200" dirty="0"/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DRPC</a:t>
          </a:r>
          <a:endParaRPr lang="en-US" sz="3800" b="1" kern="1200" dirty="0"/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DHI</a:t>
          </a:r>
          <a:endParaRPr lang="en-US" sz="3800" b="1" kern="1200" dirty="0"/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16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wiggans@ars.usda.gov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3886200"/>
            <a:ext cx="8229600" cy="2292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G.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R. Wiggans*</a:t>
            </a:r>
            <a:r>
              <a:rPr lang="en-US" sz="2400" b="1" baseline="3000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, T.A. Cooper</a:t>
            </a:r>
            <a:r>
              <a:rPr lang="en-US" sz="2400" b="1" baseline="3000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, P.M. VanRaden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D.J. Null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J.L.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/>
                <a:ea typeface="+mn-ea"/>
                <a:cs typeface="Calibri" pitchFamily="34" charset="0"/>
              </a:rPr>
              <a:t> 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Hutchison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O.M. Meland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M.E. Tooker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and H.D. Norman</a:t>
            </a:r>
            <a:r>
              <a:rPr kumimoji="0" lang="en-US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563F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2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900"/>
              </a:spcAft>
              <a:tabLst>
                <a:tab pos="4346575" algn="l"/>
              </a:tabLst>
            </a:pPr>
            <a:r>
              <a:rPr lang="en-US" sz="2000" b="1" baseline="3000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Laboratory, Agricultural Research Service, USDA, Beltsville, MD 20705-2350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000" b="1" baseline="3000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Council on Dairy Cattle Breeding, Reynoldsburg, OH 43068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07685" y="6583680"/>
            <a:ext cx="9332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Wiggans, 2014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ASAS</a:t>
            </a:r>
            <a:r>
              <a:rPr kumimoji="1" lang="en-US" sz="1200" b="1" baseline="0" dirty="0" smtClean="0">
                <a:latin typeface="+mn-lt"/>
                <a:cs typeface="Calibri" pitchFamily="34" charset="0"/>
              </a:rPr>
              <a:t>-ADSA-CSAS 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Joint Annual  Meeting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 descr="USDA_W-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5360" y="6446520"/>
            <a:ext cx="457200" cy="312665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5331" y="112734"/>
            <a:ext cx="3657600" cy="26013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0040"/>
            <a:ext cx="4748784" cy="258532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200" dirty="0" smtClean="0"/>
              <a:t>Calculation and delivery of US genomic evaluations for dairy cattle </a:t>
            </a:r>
            <a:endParaRPr lang="en-US" sz="42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6404299" y="364557"/>
            <a:ext cx="731520" cy="124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973407" y="2741894"/>
            <a:ext cx="2441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Abstr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. 152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Research projects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Discovery of causative genetic variants</a:t>
            </a:r>
          </a:p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Accounting for genomic pre-selection</a:t>
            </a:r>
          </a:p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Net merit update</a:t>
            </a:r>
          </a:p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Grazing index</a:t>
            </a:r>
          </a:p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Genomic mating program</a:t>
            </a:r>
          </a:p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Contribution of predictor population subsets</a:t>
            </a:r>
          </a:p>
          <a:p>
            <a:pPr marL="347663" indent="-347663">
              <a:spcAft>
                <a:spcPts val="1800"/>
              </a:spcAft>
            </a:pPr>
            <a:r>
              <a:rPr lang="en-US" sz="3000" dirty="0" smtClean="0"/>
              <a:t>Preliminary evaluations when genotypes loaded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Genotypes received since July 2013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44499" y="1473201"/>
          <a:ext cx="8255002" cy="3078480"/>
        </p:xfrm>
        <a:graphic>
          <a:graphicData uri="http://schemas.openxmlformats.org/drawingml/2006/table">
            <a:tbl>
              <a:tblPr/>
              <a:tblGrid>
                <a:gridCol w="2487387"/>
                <a:gridCol w="1335314"/>
                <a:gridCol w="1277257"/>
                <a:gridCol w="1973943"/>
                <a:gridCol w="1181101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32004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animals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 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1,359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229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1,588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Swiss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*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892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6,253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7,145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172,956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31,657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204,613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**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26,434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4,804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31,238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All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201,641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42,943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244,584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836876"/>
            <a:ext cx="8229600" cy="83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600" b="1" dirty="0" smtClean="0">
                <a:solidFill>
                  <a:srgbClr val="00563F"/>
                </a:solidFill>
              </a:rPr>
              <a:t>*Includes &gt;5,000 bulls added from Interbull in June 2014</a:t>
            </a:r>
          </a:p>
          <a:p>
            <a:r>
              <a:rPr lang="en-US" sz="2600" b="1" dirty="0" smtClean="0">
                <a:solidFill>
                  <a:srgbClr val="00563F"/>
                </a:solidFill>
              </a:rPr>
              <a:t>**Includes 1,068 Danish bulls added in November 2013</a:t>
            </a:r>
            <a:endParaRPr lang="en-US" sz="2600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18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36997126"/>
              </p:ext>
            </p:extLst>
          </p:nvPr>
        </p:nvGraphicFramePr>
        <p:xfrm>
          <a:off x="444498" y="1473201"/>
          <a:ext cx="7407730" cy="2423160"/>
        </p:xfrm>
        <a:graphic>
          <a:graphicData uri="http://schemas.openxmlformats.org/drawingml/2006/table">
            <a:tbl>
              <a:tblPr/>
              <a:tblGrid>
                <a:gridCol w="2226678"/>
                <a:gridCol w="3281901"/>
                <a:gridCol w="1899151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May 2014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63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678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5,862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366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25,276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2,361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4,262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7F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1,391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337F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Reliability gains</a:t>
            </a:r>
            <a:endParaRPr lang="en-US" dirty="0">
              <a:solidFill>
                <a:srgbClr val="99FF33"/>
              </a:solidFill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85109" y="1388468"/>
          <a:ext cx="8226425" cy="368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0543"/>
                <a:gridCol w="1255363"/>
                <a:gridCol w="1394847"/>
                <a:gridCol w="1596326"/>
                <a:gridCol w="128934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Reliability (%)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Ayrshire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Brown</a:t>
                      </a:r>
                      <a:r>
                        <a:rPr lang="en-US" sz="2600" b="1" baseline="0" dirty="0" smtClean="0">
                          <a:solidFill>
                            <a:srgbClr val="00563F"/>
                          </a:solidFill>
                        </a:rPr>
                        <a:t> Swiss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Jersey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Holstein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anchor="b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Genomic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37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54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61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spcBef>
                          <a:spcPts val="0"/>
                        </a:spcBef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70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Parent average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28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30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Gain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  9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24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31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40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6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60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6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6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endParaRPr lang="en-US" sz="26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Reference bulls</a:t>
                      </a:r>
                      <a:endParaRPr lang="en-US" sz="2600" b="1" baseline="30000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   680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5,767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  4,207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  24,547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Animals genotyped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1,788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9144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9,016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9144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59,923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9144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600" b="1" dirty="0" smtClean="0">
                          <a:solidFill>
                            <a:srgbClr val="00337F"/>
                          </a:solidFill>
                        </a:rPr>
                        <a:t>469,960</a:t>
                      </a:r>
                      <a:endParaRPr lang="en-US" sz="2600" b="1" dirty="0">
                        <a:solidFill>
                          <a:srgbClr val="00337F"/>
                        </a:solidFill>
                      </a:endParaRPr>
                    </a:p>
                  </a:txBody>
                  <a:tcPr marL="0" marR="0" marT="91440" marB="0" anchorCtr="1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Exchange partners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Canada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9144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Canada, Interbull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9144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Canada, Denmark 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9144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sz="2600" b="1" dirty="0" smtClean="0">
                          <a:solidFill>
                            <a:srgbClr val="00563F"/>
                          </a:solidFill>
                        </a:rPr>
                        <a:t>Canada, Italy, UK</a:t>
                      </a:r>
                      <a:endParaRPr lang="en-US" sz="2600" b="1" dirty="0">
                        <a:solidFill>
                          <a:srgbClr val="00563F"/>
                        </a:solidFill>
                      </a:endParaRPr>
                    </a:p>
                  </a:txBody>
                  <a:tcPr marL="0" marR="0" marT="91440" marB="0" anchorCtr="1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5750562"/>
            <a:ext cx="822960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 smtClean="0">
                <a:solidFill>
                  <a:srgbClr val="00563F"/>
                </a:solidFill>
              </a:rPr>
              <a:t>SOURCE: VanRaden, </a:t>
            </a:r>
            <a:r>
              <a:rPr lang="en-US" sz="1500" b="1" i="1" dirty="0" smtClean="0">
                <a:solidFill>
                  <a:srgbClr val="00563F"/>
                </a:solidFill>
              </a:rPr>
              <a:t>Advancing Dairy Cattle Genetics: Genomics and Beyond </a:t>
            </a:r>
            <a:r>
              <a:rPr lang="en-US" sz="1500" b="1" dirty="0" smtClean="0">
                <a:solidFill>
                  <a:srgbClr val="00563F"/>
                </a:solidFill>
              </a:rPr>
              <a:t>presentation, Feb. 2014</a:t>
            </a:r>
            <a:endParaRPr lang="en-US" sz="1500" b="1" dirty="0">
              <a:solidFill>
                <a:srgbClr val="0056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/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00164"/>
          </a:xfrm>
        </p:spPr>
        <p:txBody>
          <a:bodyPr/>
          <a:lstStyle/>
          <a:p>
            <a:r>
              <a:rPr lang="en-CA" dirty="0" smtClean="0"/>
              <a:t>Parent ages for marketed Holstein bulls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99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40246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337F"/>
                </a:solidFill>
                <a:latin typeface="Calibri" pitchFamily="34" charset="0"/>
              </a:rPr>
              <a:t>$19.77/year</a:t>
            </a:r>
            <a:endParaRPr lang="en-US" sz="2400" b="1" i="0" dirty="0">
              <a:solidFill>
                <a:srgbClr val="00337F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8E001B"/>
                </a:solidFill>
                <a:latin typeface="Calibri" pitchFamily="34" charset="0"/>
              </a:rPr>
              <a:t>$52.00/year</a:t>
            </a:r>
            <a:endParaRPr lang="en-US" sz="2400" b="1" i="0" dirty="0">
              <a:solidFill>
                <a:srgbClr val="8E001B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16679" y="13487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00563F"/>
                </a:solidFill>
                <a:latin typeface="Calibri" pitchFamily="34" charset="0"/>
              </a:rPr>
              <a:t>$85.60/year</a:t>
            </a:r>
            <a:endParaRPr lang="en-US" sz="2400" b="1" i="0" dirty="0">
              <a:solidFill>
                <a:srgbClr val="00563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El"/>
        </p:bldSub>
      </p:bldGraphic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Genomic evaluation has dramatically changed dairy cattle breeding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3000"/>
              </a:spcAft>
            </a:pPr>
            <a:r>
              <a:rPr lang="en-US" sz="3000" dirty="0" smtClean="0"/>
              <a:t>Rate of gain has increased primarily because of large reduction in generation interval</a:t>
            </a:r>
            <a:endParaRPr lang="en-US" sz="3000" dirty="0" smtClean="0">
              <a:solidFill>
                <a:srgbClr val="00563F"/>
              </a:solidFill>
            </a:endParaRPr>
          </a:p>
          <a:p>
            <a:pPr marL="347663" indent="-347663">
              <a:spcAft>
                <a:spcPts val="600"/>
              </a:spcAft>
            </a:pPr>
            <a:r>
              <a:rPr lang="en-US" sz="3000" dirty="0" smtClean="0"/>
              <a:t>Genomic research is ongoing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Detect causative genetic variants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Find more haplotypes that affect fertility</a:t>
            </a:r>
          </a:p>
          <a:p>
            <a:pPr marL="685800" lvl="1" indent="-287338">
              <a:spcAft>
                <a:spcPts val="600"/>
              </a:spcAft>
            </a:pPr>
            <a:r>
              <a:rPr lang="en-US" sz="3000" dirty="0" smtClean="0"/>
              <a:t>Improve accuracy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35748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 algn="l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Holstein and Jersey crossbreds graze on American Farm Land Trust’s</a:t>
            </a:r>
          </a:p>
          <a:p>
            <a:pPr marL="803275" algn="l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Cove Mountain Farm in south-central Pennsylvania</a:t>
            </a:r>
          </a:p>
          <a:p>
            <a:pPr marL="803275" algn="l"/>
            <a:r>
              <a:rPr lang="en-US" sz="1600" b="1" i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laboratory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16648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3000" dirty="0" smtClean="0"/>
              <a:t>Animal Improvement Programs Laboratory </a:t>
            </a:r>
            <a:r>
              <a:rPr lang="en-US" sz="3000" dirty="0" smtClean="0">
                <a:solidFill>
                  <a:srgbClr val="00563F"/>
                </a:solidFill>
              </a:rPr>
              <a:t>(AIPL) </a:t>
            </a:r>
            <a:r>
              <a:rPr lang="en-US" sz="3000" dirty="0" smtClean="0"/>
              <a:t>and Bovine Functional Genomics Laboratory</a:t>
            </a:r>
            <a:r>
              <a:rPr lang="en-US" sz="3000" dirty="0" smtClean="0">
                <a:solidFill>
                  <a:srgbClr val="00563F"/>
                </a:solidFill>
              </a:rPr>
              <a:t> (BFGL) </a:t>
            </a:r>
            <a:r>
              <a:rPr lang="en-US" sz="3000" dirty="0" smtClean="0"/>
              <a:t>were merged to form Animal Genomics and Improvement Laboratory</a:t>
            </a:r>
            <a:r>
              <a:rPr lang="en-US" sz="3000" dirty="0" smtClean="0">
                <a:solidFill>
                  <a:srgbClr val="00563F"/>
                </a:solidFill>
              </a:rPr>
              <a:t> (AGIL)</a:t>
            </a:r>
            <a:endParaRPr lang="en-US" sz="3000" dirty="0" smtClean="0"/>
          </a:p>
          <a:p>
            <a:pPr>
              <a:spcAft>
                <a:spcPts val="3600"/>
              </a:spcAft>
            </a:pPr>
            <a:r>
              <a:rPr lang="en-US" sz="3000" dirty="0" smtClean="0"/>
              <a:t>Animal Improvement Program</a:t>
            </a:r>
            <a:r>
              <a:rPr lang="en-US" sz="3000" dirty="0" smtClean="0">
                <a:solidFill>
                  <a:srgbClr val="00563F"/>
                </a:solidFill>
              </a:rPr>
              <a:t> (AIP)</a:t>
            </a:r>
            <a:r>
              <a:rPr lang="en-US" sz="3000" dirty="0" smtClean="0"/>
              <a:t> is one of 4 AGIL projects and continues in the same location with the same staff and some increase in funding</a:t>
            </a:r>
          </a:p>
          <a:p>
            <a:pPr>
              <a:spcAft>
                <a:spcPts val="36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Dr. Erin Connor</a:t>
            </a:r>
            <a:r>
              <a:rPr lang="en-US" sz="3000" dirty="0" smtClean="0"/>
              <a:t> is AGIL Research Leader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/>
              <a:t>AGIL </a:t>
            </a:r>
            <a:r>
              <a:rPr lang="en-US" sz="4000" dirty="0" smtClean="0"/>
              <a:t>sequencing collaborators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662267"/>
          </a:xfrm>
        </p:spPr>
        <p:txBody>
          <a:bodyPr/>
          <a:lstStyle/>
          <a:p>
            <a:pPr marL="342900" indent="-342900">
              <a:spcAft>
                <a:spcPts val="1800"/>
              </a:spcAft>
              <a:defRPr/>
            </a:pPr>
            <a:r>
              <a:rPr lang="en-US" sz="3000" dirty="0" smtClean="0"/>
              <a:t>George </a:t>
            </a:r>
            <a:r>
              <a:rPr lang="en-US" dirty="0" smtClean="0"/>
              <a:t>Liu</a:t>
            </a:r>
          </a:p>
          <a:p>
            <a:pPr marL="342900" indent="-342900">
              <a:spcAft>
                <a:spcPts val="1800"/>
              </a:spcAft>
              <a:defRPr/>
            </a:pPr>
            <a:r>
              <a:rPr lang="en-US" dirty="0" smtClean="0"/>
              <a:t>Steve Schroeder</a:t>
            </a:r>
          </a:p>
          <a:p>
            <a:pPr marL="342900" indent="-342900">
              <a:spcAft>
                <a:spcPts val="1800"/>
              </a:spcAft>
              <a:defRPr/>
            </a:pPr>
            <a:r>
              <a:rPr lang="en-US" dirty="0" smtClean="0"/>
              <a:t>Tad Sonstegard</a:t>
            </a:r>
          </a:p>
          <a:p>
            <a:pPr marL="342900" indent="-342900">
              <a:spcAft>
                <a:spcPts val="1800"/>
              </a:spcAft>
              <a:defRPr/>
            </a:pPr>
            <a:r>
              <a:rPr lang="en-US" dirty="0" smtClean="0"/>
              <a:t>Curt Van </a:t>
            </a:r>
            <a:r>
              <a:rPr lang="en-US" dirty="0" smtClean="0"/>
              <a:t>Tassell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42296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Council on Dairy Cattle Breeding</a:t>
            </a:r>
            <a:r>
              <a:rPr lang="en-US" sz="3000" dirty="0" smtClean="0">
                <a:solidFill>
                  <a:srgbClr val="00563F"/>
                </a:solidFill>
              </a:rPr>
              <a:t> (CDCB)</a:t>
            </a:r>
            <a:r>
              <a:rPr lang="en-US" sz="30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AIP </a:t>
            </a:r>
            <a:r>
              <a:rPr lang="en-US" sz="30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/>
              <a:t>CDCB and AIP employees co-located in Beltsville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00563F"/>
                </a:solidFill>
              </a:rPr>
              <a:t>Dr. </a:t>
            </a:r>
            <a:r>
              <a:rPr lang="en-US" sz="3000" dirty="0" err="1" smtClean="0">
                <a:solidFill>
                  <a:srgbClr val="00563F"/>
                </a:solidFill>
              </a:rPr>
              <a:t>Jo</a:t>
            </a:r>
            <a:r>
              <a:rPr lang="en-US" sz="3000" dirty="0" err="1" smtClean="0">
                <a:solidFill>
                  <a:srgbClr val="00563F"/>
                </a:solidFill>
                <a:latin typeface="Calibri"/>
              </a:rPr>
              <a:t>ão</a:t>
            </a:r>
            <a:r>
              <a:rPr lang="en-US" sz="3000" dirty="0" smtClean="0">
                <a:solidFill>
                  <a:srgbClr val="00563F"/>
                </a:solidFill>
                <a:latin typeface="Calibri"/>
              </a:rPr>
              <a:t> </a:t>
            </a:r>
            <a:r>
              <a:rPr lang="en-US" sz="3000" dirty="0" err="1" smtClean="0">
                <a:solidFill>
                  <a:srgbClr val="00563F"/>
                </a:solidFill>
                <a:latin typeface="Calibri"/>
              </a:rPr>
              <a:t>D</a:t>
            </a:r>
            <a:r>
              <a:rPr lang="en-US" sz="3000" dirty="0" err="1" smtClean="0">
                <a:solidFill>
                  <a:srgbClr val="00563F"/>
                </a:solidFill>
                <a:latin typeface="+mn-lt"/>
                <a:cs typeface="Times New Roman"/>
              </a:rPr>
              <a:t>ü</a:t>
            </a:r>
            <a:r>
              <a:rPr lang="en-US" sz="3000" dirty="0" err="1" smtClean="0">
                <a:solidFill>
                  <a:srgbClr val="00563F"/>
                </a:solidFill>
                <a:latin typeface="Calibri"/>
              </a:rPr>
              <a:t>rr</a:t>
            </a:r>
            <a:r>
              <a:rPr lang="en-US" sz="3000" dirty="0" smtClean="0">
                <a:latin typeface="Calibri"/>
              </a:rPr>
              <a:t> is CDCB CEO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1142" y="4343430"/>
            <a:ext cx="7474857" cy="163121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3 board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Total of 12 voting members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2 nonvoting industry members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793235525"/>
              </p:ext>
            </p:extLst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Cattle Association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National Association of Animal Breeders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Processing Centers</a:t>
            </a:r>
            <a:endParaRPr lang="en-US" b="1" dirty="0">
              <a:solidFill>
                <a:srgbClr val="00563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563F"/>
                </a:solidFill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00563F"/>
                </a:solidFill>
              </a:rPr>
              <a:t>Information</a:t>
            </a:r>
            <a:endParaRPr lang="en-US" b="1" dirty="0">
              <a:solidFill>
                <a:srgbClr val="00563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2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Funding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62760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CDCB evaluation calculation and dissemination funded by fee system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Based on animals genotyped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/>
              <a:t>87% of revenue from bulls</a:t>
            </a:r>
          </a:p>
          <a:p>
            <a:pPr lvl="1" indent="-287338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Higher fees for herds that</a:t>
            </a:r>
          </a:p>
          <a:p>
            <a:pPr lvl="1" indent="-287338">
              <a:lnSpc>
                <a:spcPts val="3600"/>
              </a:lnSpc>
              <a:spcAft>
                <a:spcPts val="2400"/>
              </a:spcAft>
              <a:buNone/>
            </a:pPr>
            <a:r>
              <a:rPr lang="en-US" sz="3000" dirty="0" smtClean="0"/>
              <a:t>	contribute less information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AIP research and development funded by U.S. Federal Government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74577" y="2446317"/>
            <a:ext cx="55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</a:t>
            </a:r>
            <a:endParaRPr lang="en-US" dirty="0"/>
          </a:p>
        </p:txBody>
      </p:sp>
      <p:pic>
        <p:nvPicPr>
          <p:cNvPr id="15" name="Picture 14" descr="bull head_dol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2867" y="2497394"/>
            <a:ext cx="1828800" cy="158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Accomplishments </a:t>
            </a:r>
            <a:r>
              <a:rPr lang="en-US" dirty="0" smtClean="0">
                <a:solidFill>
                  <a:srgbClr val="FFFF00"/>
                </a:solidFill>
              </a:rPr>
              <a:t>(last 12 mo)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70537"/>
          </a:xfrm>
        </p:spPr>
        <p:txBody>
          <a:bodyPr/>
          <a:lstStyle/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Introduction of imputed indicators for inherited defects of dairy cattle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Introduction of genomic evaluations for Ayrshires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Discovery of additional haplotypes that affect fertility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Improved accuracy of genomic evaluations by an increase to 60,671 DNA markers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Improved weighting of cow evaluations</a:t>
            </a:r>
          </a:p>
          <a:p>
            <a:pPr marL="282575" indent="-282575">
              <a:lnSpc>
                <a:spcPts val="2800"/>
              </a:lnSpc>
              <a:spcAft>
                <a:spcPts val="2400"/>
              </a:spcAft>
            </a:pPr>
            <a:r>
              <a:rPr lang="en-US" sz="2600" dirty="0" smtClean="0"/>
              <a:t>Multitrait traditional evaluations for heifer and cow conception rates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Gene tests </a:t>
            </a:r>
            <a:r>
              <a:rPr lang="en-US" dirty="0" smtClean="0">
                <a:solidFill>
                  <a:srgbClr val="FFFF00"/>
                </a:solidFill>
              </a:rPr>
              <a:t>(imputed and actual)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93593"/>
          </a:xfrm>
        </p:spPr>
        <p:txBody>
          <a:bodyPr/>
          <a:lstStyle/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Bovine </a:t>
            </a:r>
            <a:r>
              <a:rPr lang="en-US" sz="2600" dirty="0" err="1" smtClean="0"/>
              <a:t>leucocyte</a:t>
            </a:r>
            <a:r>
              <a:rPr lang="en-US" sz="2600" dirty="0" smtClean="0"/>
              <a:t> adhesion deficiency </a:t>
            </a:r>
            <a:r>
              <a:rPr lang="en-US" sz="2600" dirty="0" smtClean="0">
                <a:solidFill>
                  <a:srgbClr val="00563F"/>
                </a:solidFill>
              </a:rPr>
              <a:t>(BLAD)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Complex vertebral malformation </a:t>
            </a:r>
            <a:r>
              <a:rPr lang="en-US" sz="2600" dirty="0" smtClean="0">
                <a:solidFill>
                  <a:srgbClr val="00563F"/>
                </a:solidFill>
              </a:rPr>
              <a:t>(CVM)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Deficiency of </a:t>
            </a:r>
            <a:r>
              <a:rPr lang="en-US" sz="2600" dirty="0" err="1" smtClean="0"/>
              <a:t>uridine</a:t>
            </a:r>
            <a:r>
              <a:rPr lang="en-US" sz="2600" dirty="0" smtClean="0"/>
              <a:t> </a:t>
            </a:r>
            <a:r>
              <a:rPr lang="en-US" sz="2600" dirty="0" err="1" smtClean="0"/>
              <a:t>monophosphate</a:t>
            </a:r>
            <a:r>
              <a:rPr lang="en-US" sz="2600" dirty="0" smtClean="0"/>
              <a:t> </a:t>
            </a:r>
            <a:r>
              <a:rPr lang="en-US" sz="2600" dirty="0" err="1" smtClean="0"/>
              <a:t>synthase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(DUMPS)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Syndactyly</a:t>
            </a:r>
            <a:r>
              <a:rPr lang="en-US" sz="2600" dirty="0" smtClean="0"/>
              <a:t> (</a:t>
            </a:r>
            <a:r>
              <a:rPr lang="en-US" sz="2600" dirty="0" err="1" smtClean="0"/>
              <a:t>mulefoot</a:t>
            </a:r>
            <a:r>
              <a:rPr lang="en-US" sz="2600" dirty="0" smtClean="0"/>
              <a:t>)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Weaver Syndrome, spinal </a:t>
            </a:r>
            <a:r>
              <a:rPr lang="en-US" sz="2600" dirty="0" err="1" smtClean="0"/>
              <a:t>dismyelination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63F"/>
                </a:solidFill>
              </a:rPr>
              <a:t>(SDM)</a:t>
            </a:r>
            <a:r>
              <a:rPr lang="en-US" sz="2600" dirty="0" smtClean="0"/>
              <a:t>, spinal muscular atrophy </a:t>
            </a:r>
            <a:r>
              <a:rPr lang="en-US" sz="2600" dirty="0" smtClean="0">
                <a:solidFill>
                  <a:srgbClr val="00563F"/>
                </a:solidFill>
              </a:rPr>
              <a:t>(SMA)</a:t>
            </a:r>
            <a:r>
              <a:rPr lang="en-US" sz="2600" dirty="0" smtClean="0"/>
              <a:t> 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smtClean="0"/>
              <a:t>Red coat color</a:t>
            </a:r>
          </a:p>
          <a:p>
            <a:pPr marL="287338" indent="-287338">
              <a:lnSpc>
                <a:spcPts val="3000"/>
              </a:lnSpc>
              <a:spcAft>
                <a:spcPts val="2100"/>
              </a:spcAft>
            </a:pPr>
            <a:r>
              <a:rPr lang="en-US" sz="2600" dirty="0" err="1" smtClean="0"/>
              <a:t>Polledness</a:t>
            </a:r>
            <a:endParaRPr lang="en-US" sz="2600" dirty="0" smtClean="0"/>
          </a:p>
        </p:txBody>
      </p:sp>
      <p:pic>
        <p:nvPicPr>
          <p:cNvPr id="4" name="Picture 3" descr="polled_colored_red_cow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7102" y="4584280"/>
            <a:ext cx="2743200" cy="162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7" y="182563"/>
            <a:ext cx="8226425" cy="584775"/>
          </a:xfrm>
        </p:spPr>
        <p:txBody>
          <a:bodyPr/>
          <a:lstStyle/>
          <a:p>
            <a:r>
              <a:rPr lang="en-US" dirty="0" smtClean="0"/>
              <a:t>New fertility haplotype for Jerseys </a:t>
            </a:r>
            <a:r>
              <a:rPr lang="en-US" dirty="0" smtClean="0">
                <a:solidFill>
                  <a:srgbClr val="FFFF00"/>
                </a:solidFill>
              </a:rPr>
              <a:t>(JH2)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401205"/>
          </a:xfrm>
        </p:spPr>
        <p:txBody>
          <a:bodyPr/>
          <a:lstStyle/>
          <a:p>
            <a:pPr>
              <a:spcAft>
                <a:spcPts val="3200"/>
              </a:spcAft>
            </a:pPr>
            <a:r>
              <a:rPr lang="en-US" sz="2800" dirty="0" smtClean="0"/>
              <a:t>Chromosome 26 at 8.8–9.4 </a:t>
            </a:r>
            <a:r>
              <a:rPr lang="en-US" sz="2800" dirty="0" err="1" smtClean="0"/>
              <a:t>Mbp</a:t>
            </a:r>
            <a:endParaRPr lang="en-US" sz="2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Carrier frequency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14–28% in decades before 1990</a:t>
            </a:r>
          </a:p>
          <a:p>
            <a:pPr lvl="1">
              <a:spcAft>
                <a:spcPts val="3200"/>
              </a:spcAft>
            </a:pPr>
            <a:r>
              <a:rPr lang="en-US" sz="2800" dirty="0" smtClean="0"/>
              <a:t>Only 2.6% now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Estimated effect on conception rate of –4.0% ± 1.5%</a:t>
            </a:r>
          </a:p>
          <a:p>
            <a:pPr>
              <a:spcAft>
                <a:spcPts val="3200"/>
              </a:spcAft>
            </a:pPr>
            <a:r>
              <a:rPr lang="en-US" sz="2800" dirty="0" smtClean="0"/>
              <a:t>Additional sequencing needed to find causative genetic variant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48997</TotalTime>
  <Words>655</Words>
  <Application>Microsoft Office PowerPoint</Application>
  <PresentationFormat>On-screen Show (4:3)</PresentationFormat>
  <Paragraphs>191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AIPL-2013</vt:lpstr>
      <vt:lpstr>Calculation and delivery of US genomic evaluations for dairy cattle </vt:lpstr>
      <vt:lpstr>New laboratory</vt:lpstr>
      <vt:lpstr>AGIL sequencing collaborators</vt:lpstr>
      <vt:lpstr>Collaboration with industry</vt:lpstr>
      <vt:lpstr>Council on Dairy Cattle Breeding</vt:lpstr>
      <vt:lpstr>Funding</vt:lpstr>
      <vt:lpstr>Accomplishments (last 12 mo)</vt:lpstr>
      <vt:lpstr>Gene tests (imputed and actual)</vt:lpstr>
      <vt:lpstr>New fertility haplotype for Jerseys (JH2) </vt:lpstr>
      <vt:lpstr>Research projects</vt:lpstr>
      <vt:lpstr>Genotypes received since July 2013</vt:lpstr>
      <vt:lpstr>Growth in bull predictor population</vt:lpstr>
      <vt:lpstr>Reliability gains</vt:lpstr>
      <vt:lpstr>Parent ages for marketed Holstein bulls</vt:lpstr>
      <vt:lpstr>Genetic merit of marketed Holstein bulls </vt:lpstr>
      <vt:lpstr>Conclusions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2503</cp:revision>
  <dcterms:created xsi:type="dcterms:W3CDTF">2013-01-04T23:00:14Z</dcterms:created>
  <dcterms:modified xsi:type="dcterms:W3CDTF">2014-07-08T20:11:24Z</dcterms:modified>
</cp:coreProperties>
</file>