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6" r:id="rId3"/>
    <p:sldId id="492" r:id="rId4"/>
    <p:sldId id="493" r:id="rId5"/>
    <p:sldId id="477" r:id="rId6"/>
    <p:sldId id="490" r:id="rId7"/>
    <p:sldId id="494" r:id="rId8"/>
    <p:sldId id="495" r:id="rId9"/>
    <p:sldId id="481" r:id="rId10"/>
    <p:sldId id="496" r:id="rId11"/>
    <p:sldId id="498" r:id="rId12"/>
    <p:sldId id="497" r:id="rId13"/>
    <p:sldId id="485" r:id="rId14"/>
    <p:sldId id="491" r:id="rId15"/>
    <p:sldId id="476" r:id="rId16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4652" autoAdjust="0"/>
  </p:normalViewPr>
  <p:slideViewPr>
    <p:cSldViewPr>
      <p:cViewPr>
        <p:scale>
          <a:sx n="135" d="100"/>
          <a:sy n="135" d="100"/>
        </p:scale>
        <p:origin x="-2464" y="-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7/30/14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8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2014 Joint Annual Meeting, Kansas City, MO, July 21, 2014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62711" y="6614369"/>
            <a:ext cx="1197180" cy="15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Cole and </a:t>
            </a:r>
            <a:r>
              <a:rPr lang="en-US" sz="1000" b="1" dirty="0" err="1" smtClean="0">
                <a:solidFill>
                  <a:srgbClr val="66CCFF"/>
                </a:solidFill>
              </a:rPr>
              <a:t>VanRaden</a:t>
            </a:r>
            <a:endParaRPr lang="en-US" sz="1000" b="1" dirty="0">
              <a:solidFill>
                <a:srgbClr val="66CC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100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Cole* and</a:t>
            </a: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Paul M.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VanRaden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2014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An updated version of lifetime net merit incorporating additional fertility traits and new economic </a:t>
            </a:r>
            <a:r>
              <a:rPr lang="en-US" dirty="0" smtClean="0"/>
              <a:t>values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Feed costs are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data </a:t>
            </a:r>
            <a:r>
              <a:rPr lang="en-US" dirty="0"/>
              <a:t>for calculating the feed costs for fat and protein </a:t>
            </a:r>
            <a:r>
              <a:rPr lang="en-US" dirty="0" smtClean="0"/>
              <a:t>are arriving.</a:t>
            </a:r>
          </a:p>
          <a:p>
            <a:r>
              <a:rPr lang="en-US" dirty="0" smtClean="0"/>
              <a:t>The current model says protein costs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to make than fat.</a:t>
            </a:r>
          </a:p>
          <a:p>
            <a:r>
              <a:rPr lang="en-US" dirty="0" smtClean="0"/>
              <a:t>Intake data indicate </a:t>
            </a:r>
            <a:r>
              <a:rPr lang="en-US" dirty="0"/>
              <a:t>even higher protein </a:t>
            </a:r>
            <a:r>
              <a:rPr lang="en-US" dirty="0" smtClean="0"/>
              <a:t>costs, </a:t>
            </a:r>
            <a:r>
              <a:rPr lang="en-US" dirty="0"/>
              <a:t>which seems </a:t>
            </a:r>
            <a:r>
              <a:rPr lang="en-US" dirty="0">
                <a:solidFill>
                  <a:srgbClr val="FFFF00"/>
                </a:solidFill>
              </a:rPr>
              <a:t>counterintuitive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Phenotypic and genetic </a:t>
            </a:r>
            <a:r>
              <a:rPr lang="en-US" dirty="0" smtClean="0">
                <a:solidFill>
                  <a:srgbClr val="FFFF00"/>
                </a:solidFill>
              </a:rPr>
              <a:t>correlations</a:t>
            </a:r>
            <a:r>
              <a:rPr lang="en-US" dirty="0" smtClean="0"/>
              <a:t> may differ, as with SCS.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err="1" smtClean="0"/>
              <a:t>Subindices</a:t>
            </a:r>
            <a:r>
              <a:rPr lang="en-US" dirty="0" smtClean="0"/>
              <a:t> may aid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Calving ease and stillbirth are combined into a </a:t>
            </a:r>
            <a:r>
              <a:rPr lang="en-US" dirty="0" smtClean="0">
                <a:solidFill>
                  <a:srgbClr val="FFFF00"/>
                </a:solidFill>
              </a:rPr>
              <a:t>calving ability </a:t>
            </a:r>
            <a:r>
              <a:rPr lang="en-US" dirty="0" err="1" smtClean="0">
                <a:solidFill>
                  <a:srgbClr val="FFFF00"/>
                </a:solidFill>
              </a:rPr>
              <a:t>subindex</a:t>
            </a:r>
            <a:r>
              <a:rPr lang="en-US" dirty="0" smtClean="0"/>
              <a:t>, CA$.</a:t>
            </a:r>
          </a:p>
          <a:p>
            <a:r>
              <a:rPr lang="en-US" dirty="0" smtClean="0"/>
              <a:t>This idea could be extended to other </a:t>
            </a:r>
            <a:r>
              <a:rPr lang="en-US" dirty="0" smtClean="0">
                <a:solidFill>
                  <a:srgbClr val="FFFF00"/>
                </a:solidFill>
              </a:rPr>
              <a:t>trait groups</a:t>
            </a:r>
            <a:r>
              <a:rPr lang="en-US" dirty="0" smtClean="0"/>
              <a:t>, such as yield and fertility.</a:t>
            </a:r>
          </a:p>
          <a:p>
            <a:r>
              <a:rPr lang="en-US" dirty="0" smtClean="0"/>
              <a:t>Emphasizes the </a:t>
            </a:r>
            <a:r>
              <a:rPr lang="en-US" dirty="0" smtClean="0">
                <a:solidFill>
                  <a:srgbClr val="FFFF00"/>
                </a:solidFill>
              </a:rPr>
              <a:t>economic value </a:t>
            </a:r>
            <a:r>
              <a:rPr lang="en-US" dirty="0" smtClean="0"/>
              <a:t>of the group over individual traits.</a:t>
            </a:r>
          </a:p>
          <a:p>
            <a:r>
              <a:rPr lang="en-US" dirty="0" smtClean="0"/>
              <a:t>Traits can be added without changing the </a:t>
            </a:r>
            <a:r>
              <a:rPr lang="en-US" dirty="0" smtClean="0">
                <a:solidFill>
                  <a:srgbClr val="FFFF00"/>
                </a:solidFill>
              </a:rPr>
              <a:t>interpretation</a:t>
            </a:r>
            <a:r>
              <a:rPr lang="en-US" dirty="0" smtClean="0"/>
              <a:t> of the </a:t>
            </a:r>
            <a:r>
              <a:rPr lang="en-US" dirty="0" err="1" smtClean="0"/>
              <a:t>subindex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emphasis on yield and </a:t>
            </a:r>
            <a:r>
              <a:rPr lang="en-US" dirty="0" smtClean="0">
                <a:solidFill>
                  <a:srgbClr val="FFFF00"/>
                </a:solidFill>
              </a:rPr>
              <a:t>less</a:t>
            </a:r>
            <a:r>
              <a:rPr lang="en-US" dirty="0" smtClean="0"/>
              <a:t> on fertility &amp; longevity in Dec. 2014 NM$.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NM$ 2014 is correlated by </a:t>
            </a:r>
            <a:r>
              <a:rPr lang="en-US" dirty="0" smtClean="0">
                <a:solidFill>
                  <a:srgbClr val="66FF66"/>
                </a:solidFill>
              </a:rPr>
              <a:t>0.965</a:t>
            </a:r>
            <a:r>
              <a:rPr lang="en-US" dirty="0" smtClean="0"/>
              <a:t> with NM$ 2010, </a:t>
            </a:r>
            <a:r>
              <a:rPr lang="en-US" dirty="0"/>
              <a:t>and by </a:t>
            </a:r>
            <a:r>
              <a:rPr lang="en-US" dirty="0">
                <a:solidFill>
                  <a:srgbClr val="66FF66"/>
                </a:solidFill>
              </a:rPr>
              <a:t>0.991 </a:t>
            </a:r>
            <a:r>
              <a:rPr lang="en-US" dirty="0"/>
              <a:t>with 2006 NM$.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Increased genetic </a:t>
            </a:r>
            <a:r>
              <a:rPr lang="en-US" dirty="0"/>
              <a:t>progress worth </a:t>
            </a:r>
            <a:r>
              <a:rPr lang="en-US" dirty="0">
                <a:solidFill>
                  <a:srgbClr val="FFFF00"/>
                </a:solidFill>
              </a:rPr>
              <a:t>$8 million/year</a:t>
            </a:r>
            <a:r>
              <a:rPr lang="en-US" dirty="0"/>
              <a:t> is expected </a:t>
            </a:r>
            <a:r>
              <a:rPr lang="en-US" dirty="0" smtClean="0"/>
              <a:t>if </a:t>
            </a:r>
            <a:r>
              <a:rPr lang="en-US" dirty="0"/>
              <a:t>all breeders select on NM$. 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The addition of GM$ provides a </a:t>
            </a:r>
            <a:r>
              <a:rPr lang="en-US" dirty="0" smtClean="0">
                <a:solidFill>
                  <a:srgbClr val="FFFF00"/>
                </a:solidFill>
              </a:rPr>
              <a:t>new selection tool</a:t>
            </a:r>
            <a:r>
              <a:rPr lang="en-US" dirty="0" smtClean="0"/>
              <a:t> for </a:t>
            </a:r>
            <a:r>
              <a:rPr lang="en-US" dirty="0" err="1" smtClean="0"/>
              <a:t>graziers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 members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SCC084</a:t>
            </a:r>
            <a:r>
              <a:rPr lang="en-US" dirty="0" smtClean="0"/>
              <a:t>, “Genetic </a:t>
            </a:r>
            <a:r>
              <a:rPr lang="en-US" dirty="0"/>
              <a:t>selection and mating strategies to improve the well-being and efficiency of dairy </a:t>
            </a:r>
            <a:r>
              <a:rPr lang="en-US" dirty="0" smtClean="0"/>
              <a:t>cattle”.</a:t>
            </a:r>
          </a:p>
          <a:p>
            <a:r>
              <a:rPr lang="en-US" dirty="0" smtClean="0"/>
              <a:t>Investigators on </a:t>
            </a:r>
            <a:r>
              <a:rPr lang="en-US" dirty="0" smtClean="0">
                <a:solidFill>
                  <a:srgbClr val="FFFF00"/>
                </a:solidFill>
              </a:rPr>
              <a:t>AFRI Integrated Project </a:t>
            </a:r>
            <a:r>
              <a:rPr lang="en-US" dirty="0">
                <a:solidFill>
                  <a:srgbClr val="FFFF00"/>
                </a:solidFill>
              </a:rPr>
              <a:t>2011</a:t>
            </a:r>
            <a:r>
              <a:rPr lang="en-US" dirty="0" smtClean="0">
                <a:solidFill>
                  <a:srgbClr val="FFFF00"/>
                </a:solidFill>
              </a:rPr>
              <a:t>-68004-30340</a:t>
            </a:r>
            <a:r>
              <a:rPr lang="en-US" dirty="0"/>
              <a:t>, </a:t>
            </a:r>
            <a:r>
              <a:rPr lang="en-US" dirty="0" smtClean="0"/>
              <a:t>“Genomic Selection and Herd Management for Improved Feed Efficiency of the Dairy Industry”.</a:t>
            </a:r>
          </a:p>
        </p:txBody>
      </p:sp>
    </p:spTree>
    <p:extLst>
      <p:ext uri="{BB962C8B-B14F-4D97-AF65-F5344CB8AC3E}">
        <p14:creationId xmlns:p14="http://schemas.microsoft.com/office/powerpoint/2010/main" val="41778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2162" y="1126430"/>
            <a:ext cx="7048435" cy="5223333"/>
            <a:chOff x="785970" y="1126430"/>
            <a:chExt cx="7048435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85970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80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Introduction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Lifetime net merit (NM$)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a selection index for commercial dairy producers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Cheese-, fluid, and grazing-merit indices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accommodate alternative marketing &amp; production scenarios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The goal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to produce cattle that will be profitable under market conditions in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3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to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177575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Why do we need to update NM$?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New 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better describe the biology of the cow.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Production economics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change in response to market demands and policy decisions.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Changes in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evaluation methodology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or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trait definitions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affect calculations.</a:t>
            </a:r>
          </a:p>
        </p:txBody>
      </p:sp>
    </p:spTree>
    <p:extLst>
      <p:ext uri="{BB962C8B-B14F-4D97-AF65-F5344CB8AC3E}">
        <p14:creationId xmlns:p14="http://schemas.microsoft.com/office/powerpoint/2010/main" val="92922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4780"/>
              </p:ext>
            </p:extLst>
          </p:nvPr>
        </p:nvGraphicFramePr>
        <p:xfrm>
          <a:off x="365125" y="1035050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Our indices have changed over time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66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The economic situation has changed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Milk prices are higher than predicted in 2010, driven largely by a strong export market,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increases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production.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are lower and beef prices higher than in 2010,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decreases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longevity.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have been volatile.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Beef futures are forecast to remain high.</a:t>
            </a:r>
          </a:p>
        </p:txBody>
      </p:sp>
    </p:spTree>
    <p:extLst>
      <p:ext uri="{BB962C8B-B14F-4D97-AF65-F5344CB8AC3E}">
        <p14:creationId xmlns:p14="http://schemas.microsoft.com/office/powerpoint/2010/main" val="2740120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76200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We have more traits to describe fertility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1311" y="121920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Daughter pregnancy rate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lactation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(1960s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Heifer and cow conception rates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fertility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(2003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Fertility traits benefit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multi-trait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processing.</a:t>
            </a:r>
          </a:p>
          <a:p>
            <a:pPr marL="1016000" lvl="1" indent="-273050"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Genetic correlations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 high and many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observations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missing.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54882"/>
              </p:ext>
            </p:extLst>
          </p:nvPr>
        </p:nvGraphicFramePr>
        <p:xfrm>
          <a:off x="5791200" y="4419600"/>
          <a:ext cx="2895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0.41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0.87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2715" y="5906869"/>
            <a:ext cx="27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FFFF"/>
                </a:solidFill>
              </a:rPr>
              <a:t>Heritabilities</a:t>
            </a:r>
            <a:r>
              <a:rPr lang="en-US" sz="1200" b="1" dirty="0" smtClean="0">
                <a:solidFill>
                  <a:srgbClr val="FFFFFF"/>
                </a:solidFill>
              </a:rPr>
              <a:t> (diagonal) and genetic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(above) and phenotypic (below)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correlations.</a:t>
            </a:r>
          </a:p>
        </p:txBody>
      </p:sp>
    </p:spTree>
    <p:extLst>
      <p:ext uri="{BB962C8B-B14F-4D97-AF65-F5344CB8AC3E}">
        <p14:creationId xmlns:p14="http://schemas.microsoft.com/office/powerpoint/2010/main" val="35996735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Graziers face different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Graziers face different economic pressures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Notably,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more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fertility and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less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longevity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GM$ 2014 does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not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include dairy form, as proposed by Gay et al. (2014).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We’re working with the traits we have.</a:t>
            </a:r>
          </a:p>
        </p:txBody>
      </p:sp>
    </p:spTree>
    <p:extLst>
      <p:ext uri="{BB962C8B-B14F-4D97-AF65-F5344CB8AC3E}">
        <p14:creationId xmlns:p14="http://schemas.microsoft.com/office/powerpoint/2010/main" val="3241379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47971"/>
              </p:ext>
            </p:extLst>
          </p:nvPr>
        </p:nvGraphicFramePr>
        <p:xfrm>
          <a:off x="904993" y="1066800"/>
          <a:ext cx="5867400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25400"/>
                <a:gridCol w="1041400"/>
                <a:gridCol w="1219200"/>
                <a:gridCol w="914400"/>
                <a:gridCol w="6096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GM$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4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Where are we going?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2209800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1335" y="5071534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874933" y="2743200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72866" y="2319866"/>
            <a:ext cx="170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yield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(44%)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66468" y="5613402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87597" y="5029200"/>
            <a:ext cx="2060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fertility,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traits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(9%)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38334" y="3200400"/>
            <a:ext cx="609600" cy="533400"/>
          </a:xfrm>
          <a:prstGeom prst="ellipse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827993" y="3723417"/>
            <a:ext cx="580340" cy="35625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29659" y="3664803"/>
            <a:ext cx="135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PL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(19%)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8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Including recessive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There are currently 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 smtClean="0"/>
              <a:t> recessives tracked in US dairy cattle.</a:t>
            </a:r>
          </a:p>
          <a:p>
            <a:pPr lvl="1"/>
            <a:r>
              <a:rPr lang="en-US" dirty="0" smtClean="0"/>
              <a:t>Not all are undesirable (e.g., polled).</a:t>
            </a:r>
          </a:p>
          <a:p>
            <a:r>
              <a:rPr lang="en-US" dirty="0" smtClean="0"/>
              <a:t>Gene dosages are needed in order to include </a:t>
            </a:r>
            <a:r>
              <a:rPr lang="en-US" dirty="0" smtClean="0">
                <a:solidFill>
                  <a:srgbClr val="FFFF00"/>
                </a:solidFill>
              </a:rPr>
              <a:t>haplotype or SNP tests </a:t>
            </a:r>
            <a:r>
              <a:rPr lang="en-US" dirty="0" smtClean="0"/>
              <a:t>in NM$.</a:t>
            </a:r>
          </a:p>
          <a:p>
            <a:pPr lvl="1"/>
            <a:r>
              <a:rPr lang="en-US" dirty="0" smtClean="0"/>
              <a:t>Could follow after </a:t>
            </a:r>
            <a:r>
              <a:rPr lang="en-US" dirty="0" err="1" smtClean="0"/>
              <a:t>Gengler</a:t>
            </a:r>
            <a:r>
              <a:rPr lang="en-US" dirty="0" smtClean="0"/>
              <a:t> et al. (2007</a:t>
            </a:r>
            <a:r>
              <a:rPr lang="en-US" dirty="0"/>
              <a:t>) or Van </a:t>
            </a:r>
            <a:r>
              <a:rPr lang="en-US" dirty="0" err="1"/>
              <a:t>Doormaal</a:t>
            </a:r>
            <a:r>
              <a:rPr lang="en-US" dirty="0"/>
              <a:t> and </a:t>
            </a:r>
            <a:r>
              <a:rPr lang="en-US" dirty="0" err="1"/>
              <a:t>Kistemaker</a:t>
            </a:r>
            <a:r>
              <a:rPr lang="en-US" dirty="0"/>
              <a:t> (2008).</a:t>
            </a:r>
            <a:endParaRPr lang="en-US" dirty="0" smtClean="0"/>
          </a:p>
          <a:p>
            <a:r>
              <a:rPr lang="en-US" dirty="0" smtClean="0"/>
              <a:t>Estimating associated economic values will be challenging.</a:t>
            </a:r>
          </a:p>
        </p:txBody>
      </p:sp>
    </p:spTree>
    <p:extLst>
      <p:ext uri="{BB962C8B-B14F-4D97-AF65-F5344CB8AC3E}">
        <p14:creationId xmlns:p14="http://schemas.microsoft.com/office/powerpoint/2010/main" val="4103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50471</TotalTime>
  <Words>954</Words>
  <Application>Microsoft Macintosh PowerPoint</Application>
  <PresentationFormat>On-screen Show (4:3)</PresentationFormat>
  <Paragraphs>309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AIPL Slide Master</vt:lpstr>
      <vt:lpstr>Default Design</vt:lpstr>
      <vt:lpstr>An updated version of lifetime net merit incorporating additional fertility traits and new economic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Including recessive tests</vt:lpstr>
      <vt:lpstr>Feed costs are problematic</vt:lpstr>
      <vt:lpstr>Subindices may aid interpretation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944</cp:revision>
  <cp:lastPrinted>2001-08-24T14:44:42Z</cp:lastPrinted>
  <dcterms:created xsi:type="dcterms:W3CDTF">2002-07-16T13:01:30Z</dcterms:created>
  <dcterms:modified xsi:type="dcterms:W3CDTF">2014-07-30T11:57:27Z</dcterms:modified>
</cp:coreProperties>
</file>