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51206400" cy="38404800"/>
  <p:notesSz cx="7010400" cy="12039600"/>
  <p:embeddedFontLst>
    <p:embeddedFont>
      <p:font typeface="Verdana" pitchFamily="34" charset="0"/>
      <p:regular r:id="rId5"/>
      <p:bold r:id="rId6"/>
      <p:italic r:id="rId7"/>
      <p:boldItalic r:id="rId8"/>
    </p:embeddedFont>
    <p:embeddedFont>
      <p:font typeface="Arial Rounded MT Bold" pitchFamily="34" charset="0"/>
      <p:regular r:id="rId9"/>
    </p:embeddedFont>
    <p:embeddedFont>
      <p:font typeface="Marlett" pitchFamily="2" charset="2"/>
      <p:regular r:id="rId10"/>
    </p:embeddedFont>
    <p:embeddedFont>
      <p:font typeface="Wingdings 2" pitchFamily="18" charset="2"/>
      <p:regular r:id="rId11"/>
    </p:embeddedFont>
    <p:embeddedFont>
      <p:font typeface="DilleniaUPC" pitchFamily="18" charset="-34"/>
      <p:regular r:id="rId12"/>
      <p:bold r:id="rId13"/>
      <p:italic r:id="rId14"/>
      <p:boldItalic r:id="rId15"/>
    </p:embeddedFont>
    <p:embeddedFont>
      <p:font typeface="SimSun" pitchFamily="2" charset="-122"/>
      <p:regular r:id="rId16"/>
    </p:embeddedFont>
    <p:embeddedFont>
      <p:font typeface="Calibri" pitchFamily="34" charset="0"/>
      <p:regular r:id="rId17"/>
      <p:bold r:id="rId18"/>
      <p:italic r:id="rId19"/>
      <p:boldItalic r:id="rId20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E7FD"/>
    <a:srgbClr val="8CB3F8"/>
    <a:srgbClr val="B5E2FD"/>
    <a:srgbClr val="D2F0FE"/>
    <a:srgbClr val="99CCFF"/>
    <a:srgbClr val="3366FF"/>
    <a:srgbClr val="10EE25"/>
    <a:srgbClr val="004F8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2395" autoAdjust="0"/>
    <p:restoredTop sz="96624" autoAdjust="0"/>
  </p:normalViewPr>
  <p:slideViewPr>
    <p:cSldViewPr>
      <p:cViewPr varScale="1">
        <p:scale>
          <a:sx n="13" d="100"/>
          <a:sy n="13" d="100"/>
        </p:scale>
        <p:origin x="-1794" y="-258"/>
      </p:cViewPr>
      <p:guideLst>
        <p:guide orient="horz" pos="12096"/>
        <p:guide pos="160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font" Target="fonts/font14.fntdata"/><Relationship Id="rId3" Type="http://schemas.openxmlformats.org/officeDocument/2006/relationships/notesMaster" Target="notesMasters/notesMaster1.xml"/><Relationship Id="rId21" Type="http://schemas.openxmlformats.org/officeDocument/2006/relationships/presProps" Target="presProps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openxmlformats.org/officeDocument/2006/relationships/font" Target="fonts/font13.fntdata"/><Relationship Id="rId2" Type="http://schemas.openxmlformats.org/officeDocument/2006/relationships/slide" Target="slides/slide1.xml"/><Relationship Id="rId16" Type="http://schemas.openxmlformats.org/officeDocument/2006/relationships/font" Target="fonts/font12.fntdata"/><Relationship Id="rId20" Type="http://schemas.openxmlformats.org/officeDocument/2006/relationships/font" Target="fonts/font16.fntdata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24" Type="http://schemas.openxmlformats.org/officeDocument/2006/relationships/tableStyles" Target="tableStyles.xml"/><Relationship Id="rId5" Type="http://schemas.openxmlformats.org/officeDocument/2006/relationships/font" Target="fonts/font1.fntdata"/><Relationship Id="rId15" Type="http://schemas.openxmlformats.org/officeDocument/2006/relationships/font" Target="fonts/font11.fntdata"/><Relationship Id="rId23" Type="http://schemas.openxmlformats.org/officeDocument/2006/relationships/theme" Target="theme/theme1.xml"/><Relationship Id="rId10" Type="http://schemas.openxmlformats.org/officeDocument/2006/relationships/font" Target="fonts/font6.fntdata"/><Relationship Id="rId19" Type="http://schemas.openxmlformats.org/officeDocument/2006/relationships/font" Target="fonts/font15.fntdata"/><Relationship Id="rId4" Type="http://schemas.openxmlformats.org/officeDocument/2006/relationships/handoutMaster" Target="handoutMasters/handoutMaster1.xml"/><Relationship Id="rId9" Type="http://schemas.openxmlformats.org/officeDocument/2006/relationships/font" Target="fonts/font5.fntdata"/><Relationship Id="rId14" Type="http://schemas.openxmlformats.org/officeDocument/2006/relationships/font" Target="fonts/font10.fntdata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291" tIns="54150" rIns="108291" bIns="54150" numCol="1" anchor="t" anchorCtr="0" compatLnSpc="1">
            <a:prstTxWarp prst="textNoShape">
              <a:avLst/>
            </a:prstTxWarp>
          </a:bodyPr>
          <a:lstStyle>
            <a:lvl1pPr algn="l" defTabSz="1082974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291" tIns="54150" rIns="108291" bIns="54150" numCol="1" anchor="t" anchorCtr="0" compatLnSpc="1">
            <a:prstTxWarp prst="textNoShape">
              <a:avLst/>
            </a:prstTxWarp>
          </a:bodyPr>
          <a:lstStyle>
            <a:lvl1pPr algn="r" defTabSz="1082974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1436350"/>
            <a:ext cx="3036888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291" tIns="54150" rIns="108291" bIns="54150" numCol="1" anchor="b" anchorCtr="0" compatLnSpc="1">
            <a:prstTxWarp prst="textNoShape">
              <a:avLst/>
            </a:prstTxWarp>
          </a:bodyPr>
          <a:lstStyle>
            <a:lvl1pPr algn="l" defTabSz="1082974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11436350"/>
            <a:ext cx="3036887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291" tIns="54150" rIns="108291" bIns="54150" numCol="1" anchor="b" anchorCtr="0" compatLnSpc="1">
            <a:prstTxWarp prst="textNoShape">
              <a:avLst/>
            </a:prstTxWarp>
          </a:bodyPr>
          <a:lstStyle>
            <a:lvl1pPr algn="r" defTabSz="1082974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7F2E8445-BBF0-4C19-9F3F-B0D70ACD0E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6888" cy="603250"/>
          </a:xfrm>
          <a:prstGeom prst="rect">
            <a:avLst/>
          </a:prstGeom>
        </p:spPr>
        <p:txBody>
          <a:bodyPr vert="horz" lIns="91349" tIns="45674" rIns="91349" bIns="45674" rtlCol="0"/>
          <a:lstStyle>
            <a:lvl1pPr algn="l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925" y="0"/>
            <a:ext cx="3036888" cy="603250"/>
          </a:xfrm>
          <a:prstGeom prst="rect">
            <a:avLst/>
          </a:prstGeom>
        </p:spPr>
        <p:txBody>
          <a:bodyPr vert="horz" lIns="91349" tIns="45674" rIns="91349" bIns="45674" rtlCol="0"/>
          <a:lstStyle>
            <a:lvl1pPr algn="r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9375FFB7-0FB4-4EAF-9B4E-D3F3BD16E9C3}" type="datetimeFigureOut">
              <a:rPr lang="en-US"/>
              <a:pPr>
                <a:defRPr/>
              </a:pPr>
              <a:t>8/1/2014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95300" y="903288"/>
            <a:ext cx="6019800" cy="4514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49" tIns="45674" rIns="91349" bIns="4567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5718175"/>
            <a:ext cx="5610225" cy="5418138"/>
          </a:xfrm>
          <a:prstGeom prst="rect">
            <a:avLst/>
          </a:prstGeom>
        </p:spPr>
        <p:txBody>
          <a:bodyPr vert="horz" lIns="91349" tIns="45674" rIns="91349" bIns="4567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1434763"/>
            <a:ext cx="3036888" cy="603250"/>
          </a:xfrm>
          <a:prstGeom prst="rect">
            <a:avLst/>
          </a:prstGeom>
        </p:spPr>
        <p:txBody>
          <a:bodyPr vert="horz" lIns="91349" tIns="45674" rIns="91349" bIns="45674" rtlCol="0" anchor="b"/>
          <a:lstStyle>
            <a:lvl1pPr algn="l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925" y="11434763"/>
            <a:ext cx="3036888" cy="603250"/>
          </a:xfrm>
          <a:prstGeom prst="rect">
            <a:avLst/>
          </a:prstGeom>
        </p:spPr>
        <p:txBody>
          <a:bodyPr vert="horz" lIns="91349" tIns="45674" rIns="91349" bIns="45674" rtlCol="0" anchor="b"/>
          <a:lstStyle>
            <a:lvl1pPr algn="r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66C88441-7820-42D5-B9A5-1D66FCB91A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164" y="11931121"/>
            <a:ext cx="43526075" cy="823065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325" y="21761979"/>
            <a:ext cx="35845750" cy="981604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77AEB-E29A-4BCF-AD84-59E0AA924B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FA7C13-36F3-4968-84C4-838219957A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485514" y="3415242"/>
            <a:ext cx="10880725" cy="3072235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40163" y="3415242"/>
            <a:ext cx="32492950" cy="3072235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43CA76-3464-4E0D-9C94-B58D1436DE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C5669-37C7-4B15-86E3-8E79E5D264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1" y="24679012"/>
            <a:ext cx="43526075" cy="762687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1" y="16277961"/>
            <a:ext cx="43526075" cy="84010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19772-409D-425E-B43D-B11F3F7D10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164" y="11097683"/>
            <a:ext cx="21686837" cy="230399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79400" y="11097683"/>
            <a:ext cx="21686838" cy="230399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B39D3-EEAD-4138-AB5C-E33EF3DC9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9" y="1537229"/>
            <a:ext cx="46085125" cy="640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638" y="8597372"/>
            <a:ext cx="22625050" cy="358192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638" y="12179301"/>
            <a:ext cx="22625050" cy="221268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775" y="8597372"/>
            <a:ext cx="22632988" cy="358192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775" y="12179301"/>
            <a:ext cx="22632988" cy="221268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34921-0C43-4D86-B374-E935CEC7E6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16A8E-0CAB-4607-9023-B00347E75C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ECC13-DCC6-4AA3-B930-A963E08E8A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29821"/>
            <a:ext cx="16846550" cy="650636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9963" y="1529821"/>
            <a:ext cx="28625800" cy="327763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638" y="8036190"/>
            <a:ext cx="16846550" cy="262699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086F1B-47DF-475F-980D-61B978BE60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176" y="26882991"/>
            <a:ext cx="30724475" cy="317447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176" y="3431912"/>
            <a:ext cx="30724475" cy="2304176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176" y="30057462"/>
            <a:ext cx="30724475" cy="45061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1EC6E-590A-436B-8CCC-6BF2A49848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40163" y="3414713"/>
            <a:ext cx="43526075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80698" tIns="240348" rIns="480698" bIns="24034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40163" y="11098213"/>
            <a:ext cx="43526075" cy="2303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80698" tIns="240348" rIns="480698" bIns="2403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40163" y="34990088"/>
            <a:ext cx="10668000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80698" tIns="240348" rIns="480698" bIns="240348" numCol="1" anchor="t" anchorCtr="0" compatLnSpc="1">
            <a:prstTxWarp prst="textNoShape">
              <a:avLst/>
            </a:prstTxWarp>
          </a:bodyPr>
          <a:lstStyle>
            <a:lvl1pPr>
              <a:defRPr sz="74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495838" y="34990088"/>
            <a:ext cx="16214725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80698" tIns="240348" rIns="480698" bIns="240348" numCol="1" anchor="t" anchorCtr="0" compatLnSpc="1">
            <a:prstTxWarp prst="textNoShape">
              <a:avLst/>
            </a:prstTxWarp>
          </a:bodyPr>
          <a:lstStyle>
            <a:lvl1pPr algn="ctr">
              <a:defRPr sz="74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698238" y="34990088"/>
            <a:ext cx="10668000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80698" tIns="240348" rIns="480698" bIns="240348" numCol="1" anchor="t" anchorCtr="0" compatLnSpc="1">
            <a:prstTxWarp prst="textNoShape">
              <a:avLst/>
            </a:prstTxWarp>
          </a:bodyPr>
          <a:lstStyle>
            <a:lvl1pPr algn="r">
              <a:defRPr sz="74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AAEADB8F-B0D6-473F-BEB6-801276ECF8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18" charset="0"/>
        </a:defRPr>
      </a:lvl2pPr>
      <a:lvl3pPr algn="ctr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18" charset="0"/>
        </a:defRPr>
      </a:lvl3pPr>
      <a:lvl4pPr algn="ctr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18" charset="0"/>
        </a:defRPr>
      </a:lvl4pPr>
      <a:lvl5pPr algn="ctr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18" charset="0"/>
        </a:defRPr>
      </a:lvl5pPr>
      <a:lvl6pPr marL="457200" algn="ctr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18" charset="0"/>
        </a:defRPr>
      </a:lvl6pPr>
      <a:lvl7pPr marL="914400" algn="ctr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18" charset="0"/>
        </a:defRPr>
      </a:lvl7pPr>
      <a:lvl8pPr marL="1371600" algn="ctr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18" charset="0"/>
        </a:defRPr>
      </a:lvl8pPr>
      <a:lvl9pPr marL="1828800" algn="ctr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18" charset="0"/>
        </a:defRPr>
      </a:lvl9pPr>
    </p:titleStyle>
    <p:bodyStyle>
      <a:lvl1pPr marL="1801813" indent="-1801813" algn="l" defTabSz="4806950" rtl="0" eaLnBrk="0" fontAlgn="base" hangingPunct="0">
        <a:spcBef>
          <a:spcPct val="20000"/>
        </a:spcBef>
        <a:spcAft>
          <a:spcPct val="0"/>
        </a:spcAft>
        <a:buChar char="•"/>
        <a:defRPr sz="16800">
          <a:solidFill>
            <a:schemeClr val="tx1"/>
          </a:solidFill>
          <a:latin typeface="+mn-lt"/>
          <a:ea typeface="+mn-ea"/>
          <a:cs typeface="+mn-cs"/>
        </a:defRPr>
      </a:lvl1pPr>
      <a:lvl2pPr marL="3903663" indent="-1498600" algn="l" defTabSz="4806950" rtl="0" eaLnBrk="0" fontAlgn="base" hangingPunct="0">
        <a:spcBef>
          <a:spcPct val="20000"/>
        </a:spcBef>
        <a:spcAft>
          <a:spcPct val="0"/>
        </a:spcAft>
        <a:buChar char="–"/>
        <a:defRPr sz="14700">
          <a:solidFill>
            <a:schemeClr val="tx1"/>
          </a:solidFill>
          <a:latin typeface="+mn-lt"/>
        </a:defRPr>
      </a:lvl2pPr>
      <a:lvl3pPr marL="6007100" indent="-1200150" algn="l" defTabSz="4806950" rtl="0" eaLnBrk="0" fontAlgn="base" hangingPunct="0">
        <a:spcBef>
          <a:spcPct val="20000"/>
        </a:spcBef>
        <a:spcAft>
          <a:spcPct val="0"/>
        </a:spcAft>
        <a:buChar char="•"/>
        <a:defRPr sz="12700">
          <a:solidFill>
            <a:schemeClr val="tx1"/>
          </a:solidFill>
          <a:latin typeface="+mn-lt"/>
        </a:defRPr>
      </a:lvl3pPr>
      <a:lvl4pPr marL="8412163" indent="-1200150" algn="l" defTabSz="4806950" rtl="0" eaLnBrk="0" fontAlgn="base" hangingPunct="0">
        <a:spcBef>
          <a:spcPct val="20000"/>
        </a:spcBef>
        <a:spcAft>
          <a:spcPct val="0"/>
        </a:spcAft>
        <a:buChar char="–"/>
        <a:defRPr sz="10400">
          <a:solidFill>
            <a:schemeClr val="tx1"/>
          </a:solidFill>
          <a:latin typeface="+mn-lt"/>
        </a:defRPr>
      </a:lvl4pPr>
      <a:lvl5pPr marL="10817225" indent="-1203325" algn="l" defTabSz="4806950" rtl="0" eaLnBrk="0" fontAlgn="base" hangingPunct="0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5pPr>
      <a:lvl6pPr marL="11274425" indent="-1203325" algn="l" defTabSz="4806950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6pPr>
      <a:lvl7pPr marL="11731625" indent="-1203325" algn="l" defTabSz="4806950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7pPr>
      <a:lvl8pPr marL="12188825" indent="-1203325" algn="l" defTabSz="4806950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8pPr>
      <a:lvl9pPr marL="12646025" indent="-1203325" algn="l" defTabSz="4806950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hyperlink" Target="http://www.google.com/url?sa=i&amp;rct=j&amp;q=&amp;esrc=s&amp;frm=1&amp;source=images&amp;cd=&amp;cad=rja&amp;uact=8&amp;docid=QnTDZK3CXx9yzM&amp;tbnid=y9v8XLa84DJgCM:&amp;ved=0CAUQjRw&amp;url=http://orbitaladventures.blogspot.com/&amp;ei=bTyoU8P1GZLksASl6IHgAw&amp;bvm=bv.69411363,d.cWc&amp;psig=AFQjCNFlvRR8kMSqP2rq0aY4bxSDaD_snA&amp;ust=1403620697783888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18" descr="https://encrypted-tbn0.gstatic.com/images?q=tbn:ANd9GcSMaqrVfiQ3_yS_BNeLzdTlxqWYR82PmrbbMfvGJnS1dqFe4Ue02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840000">
            <a:off x="48140938" y="25147588"/>
            <a:ext cx="2105025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1096963" y="350838"/>
            <a:ext cx="49012475" cy="5303837"/>
          </a:xfrm>
          <a:prstGeom prst="rect">
            <a:avLst/>
          </a:prstGeom>
          <a:solidFill>
            <a:srgbClr val="08327C"/>
          </a:solidFill>
          <a:ln w="9525">
            <a:noFill/>
            <a:miter lim="800000"/>
            <a:headEnd/>
            <a:tailEnd/>
          </a:ln>
        </p:spPr>
        <p:txBody>
          <a:bodyPr lIns="228600" tIns="228600" rIns="228600" bIns="228600">
            <a:spAutoFit/>
          </a:bodyPr>
          <a:lstStyle/>
          <a:p>
            <a:pPr algn="ctr"/>
            <a:r>
              <a:rPr lang="en-US" sz="8800" b="1">
                <a:solidFill>
                  <a:schemeClr val="bg1"/>
                </a:solidFill>
              </a:rPr>
              <a:t>Multi-trait, multi-breed conception rate evaluations</a:t>
            </a:r>
          </a:p>
          <a:p>
            <a:pPr algn="ctr"/>
            <a:r>
              <a:rPr lang="en-US" sz="6000">
                <a:solidFill>
                  <a:schemeClr val="bg1"/>
                </a:solidFill>
              </a:rPr>
              <a:t>P. M. VanRaden</a:t>
            </a:r>
            <a:r>
              <a:rPr lang="en-US" sz="6000" baseline="30000">
                <a:solidFill>
                  <a:schemeClr val="bg1"/>
                </a:solidFill>
              </a:rPr>
              <a:t>1</a:t>
            </a:r>
            <a:r>
              <a:rPr lang="en-US" sz="6000">
                <a:solidFill>
                  <a:schemeClr val="bg1"/>
                </a:solidFill>
              </a:rPr>
              <a:t>, J. R. Wright</a:t>
            </a:r>
            <a:r>
              <a:rPr lang="en-US" sz="6000" baseline="30000">
                <a:solidFill>
                  <a:schemeClr val="bg1"/>
                </a:solidFill>
              </a:rPr>
              <a:t>1</a:t>
            </a:r>
            <a:r>
              <a:rPr lang="en-US" sz="6000">
                <a:solidFill>
                  <a:schemeClr val="bg1"/>
                </a:solidFill>
              </a:rPr>
              <a:t>*, C. Sun</a:t>
            </a:r>
            <a:r>
              <a:rPr lang="en-US" sz="6000" baseline="30000">
                <a:solidFill>
                  <a:schemeClr val="bg1"/>
                </a:solidFill>
              </a:rPr>
              <a:t>2</a:t>
            </a:r>
            <a:r>
              <a:rPr lang="en-US" sz="6000">
                <a:solidFill>
                  <a:schemeClr val="bg1"/>
                </a:solidFill>
              </a:rPr>
              <a:t>, J. L. Hutchison</a:t>
            </a:r>
            <a:r>
              <a:rPr lang="en-US" sz="6000" baseline="30000">
                <a:solidFill>
                  <a:schemeClr val="bg1"/>
                </a:solidFill>
              </a:rPr>
              <a:t>1</a:t>
            </a:r>
            <a:r>
              <a:rPr lang="en-US" sz="6000">
                <a:solidFill>
                  <a:schemeClr val="bg1"/>
                </a:solidFill>
              </a:rPr>
              <a:t> and M. E. Tooker</a:t>
            </a:r>
            <a:r>
              <a:rPr lang="en-US" sz="6000" baseline="30000">
                <a:solidFill>
                  <a:schemeClr val="bg1"/>
                </a:solidFill>
              </a:rPr>
              <a:t>1</a:t>
            </a:r>
            <a:endParaRPr lang="en-US" sz="6000" i="1" baseline="30000">
              <a:solidFill>
                <a:schemeClr val="bg1"/>
              </a:solidFill>
              <a:latin typeface="VAGRounded BT"/>
            </a:endParaRPr>
          </a:p>
          <a:p>
            <a:pPr algn="ctr">
              <a:spcBef>
                <a:spcPts val="1200"/>
              </a:spcBef>
            </a:pPr>
            <a:r>
              <a:rPr lang="en-US" sz="4800" baseline="30000">
                <a:solidFill>
                  <a:schemeClr val="bg1"/>
                </a:solidFill>
                <a:latin typeface="VAGRounded BT"/>
              </a:rPr>
              <a:t>1</a:t>
            </a:r>
            <a:r>
              <a:rPr lang="en-US" sz="4800">
                <a:solidFill>
                  <a:schemeClr val="bg1"/>
                </a:solidFill>
                <a:latin typeface="VAGRounded BT"/>
              </a:rPr>
              <a:t>Animal Genomics </a:t>
            </a:r>
            <a:r>
              <a:rPr lang="en-US" sz="4000">
                <a:solidFill>
                  <a:schemeClr val="bg1"/>
                </a:solidFill>
                <a:latin typeface="VAGRounded BT"/>
              </a:rPr>
              <a:t>&amp; </a:t>
            </a:r>
            <a:r>
              <a:rPr lang="en-US" sz="4800">
                <a:solidFill>
                  <a:schemeClr val="bg1"/>
                </a:solidFill>
                <a:latin typeface="VAGRounded BT"/>
              </a:rPr>
              <a:t>Improvement  Laboratory, Agricultural Research Service, USDA, Beltsville, MD 20705-2350</a:t>
            </a:r>
          </a:p>
          <a:p>
            <a:pPr algn="ctr">
              <a:spcBef>
                <a:spcPts val="1200"/>
              </a:spcBef>
            </a:pPr>
            <a:r>
              <a:rPr lang="en-US" sz="4800" baseline="30000">
                <a:solidFill>
                  <a:schemeClr val="bg1"/>
                </a:solidFill>
                <a:latin typeface="VAGRounded BT"/>
              </a:rPr>
              <a:t>2</a:t>
            </a:r>
            <a:r>
              <a:rPr lang="en-US" sz="4800">
                <a:solidFill>
                  <a:schemeClr val="bg1"/>
                </a:solidFill>
                <a:latin typeface="VAGRounded BT"/>
              </a:rPr>
              <a:t>National Association of Animal Breeders, Columbia, MO 65205</a:t>
            </a:r>
          </a:p>
          <a:p>
            <a:pPr algn="ctr"/>
            <a:endParaRPr lang="en-US" sz="4800">
              <a:solidFill>
                <a:schemeClr val="bg1"/>
              </a:solidFill>
              <a:latin typeface="VAGRounded BT"/>
            </a:endParaRPr>
          </a:p>
          <a:p>
            <a:pPr algn="ctr"/>
            <a:endParaRPr lang="en-US" sz="4800">
              <a:solidFill>
                <a:schemeClr val="bg1"/>
              </a:solidFill>
              <a:latin typeface="VAGRounded BT"/>
            </a:endParaRPr>
          </a:p>
        </p:txBody>
      </p:sp>
      <p:sp>
        <p:nvSpPr>
          <p:cNvPr id="2052" name="Line 9"/>
          <p:cNvSpPr>
            <a:spLocks noChangeShapeType="1"/>
          </p:cNvSpPr>
          <p:nvPr/>
        </p:nvSpPr>
        <p:spPr bwMode="auto">
          <a:xfrm>
            <a:off x="1096963" y="5791200"/>
            <a:ext cx="49012475" cy="0"/>
          </a:xfrm>
          <a:prstGeom prst="line">
            <a:avLst/>
          </a:prstGeom>
          <a:noFill/>
          <a:ln w="152400" cmpd="thickThin">
            <a:solidFill>
              <a:srgbClr val="08327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2" name="Text Box 16"/>
          <p:cNvSpPr txBox="1">
            <a:spLocks noChangeArrowheads="1"/>
          </p:cNvSpPr>
          <p:nvPr/>
        </p:nvSpPr>
        <p:spPr bwMode="auto">
          <a:xfrm>
            <a:off x="1096963" y="6400800"/>
            <a:ext cx="11426825" cy="26242963"/>
          </a:xfrm>
          <a:prstGeom prst="rect">
            <a:avLst/>
          </a:prstGeom>
          <a:solidFill>
            <a:srgbClr val="C3E7FD"/>
          </a:solidFill>
          <a:ln w="9525">
            <a:noFill/>
            <a:miter lim="800000"/>
            <a:headEnd/>
            <a:tailEnd/>
          </a:ln>
        </p:spPr>
        <p:txBody>
          <a:bodyPr lIns="228600" tIns="0" rIns="228600" bIns="228600"/>
          <a:lstStyle/>
          <a:p>
            <a:pPr marL="91440" indent="-457200" algn="ctr">
              <a:lnSpc>
                <a:spcPct val="150000"/>
              </a:lnSpc>
              <a:spcBef>
                <a:spcPts val="600"/>
              </a:spcBef>
              <a:buClr>
                <a:srgbClr val="08327C"/>
              </a:buClr>
              <a:buSzPct val="70000"/>
              <a:buFont typeface="Marlett" pitchFamily="2" charset="2"/>
              <a:buNone/>
              <a:defRPr/>
            </a:pPr>
            <a:r>
              <a:rPr lang="en-US" sz="4400" u="sng" dirty="0">
                <a:solidFill>
                  <a:srgbClr val="08327C"/>
                </a:solidFill>
                <a:latin typeface="Arial Rounded MT Bold" pitchFamily="34" charset="0"/>
              </a:rPr>
              <a:t>INTRODUCTION</a:t>
            </a:r>
          </a:p>
          <a:p>
            <a:pPr marL="548640" lvl="1" indent="-457200">
              <a:spcBef>
                <a:spcPts val="1200"/>
              </a:spcBef>
              <a:buClr>
                <a:schemeClr val="accent5">
                  <a:lumMod val="50000"/>
                </a:schemeClr>
              </a:buClr>
              <a:buSzPct val="100000"/>
              <a:buFont typeface="Wingdings 2" pitchFamily="18" charset="2"/>
              <a:buChar char="»"/>
              <a:defRPr/>
            </a:pPr>
            <a:r>
              <a:rPr lang="en-US" dirty="0">
                <a:latin typeface="VAGRounded BT"/>
              </a:rPr>
              <a:t>Cow conception rate (CCR) and heifer conception rate (HCR) evaluations have been calculated since  2010 </a:t>
            </a:r>
          </a:p>
          <a:p>
            <a:pPr marL="548640" lvl="1" indent="-457200">
              <a:spcBef>
                <a:spcPts val="1200"/>
              </a:spcBef>
              <a:buClr>
                <a:schemeClr val="accent5">
                  <a:lumMod val="50000"/>
                </a:schemeClr>
              </a:buClr>
              <a:buSzPct val="100000"/>
              <a:buFont typeface="Wingdings 2" pitchFamily="18" charset="2"/>
              <a:buChar char="»"/>
              <a:defRPr/>
            </a:pPr>
            <a:r>
              <a:rPr lang="en-US" dirty="0">
                <a:latin typeface="VAGRounded BT"/>
              </a:rPr>
              <a:t>Definitions:</a:t>
            </a:r>
          </a:p>
          <a:p>
            <a:pPr marL="1005840" lvl="2" indent="-457200">
              <a:spcBef>
                <a:spcPts val="1200"/>
              </a:spcBef>
              <a:buClr>
                <a:srgbClr val="004F8A"/>
              </a:buClr>
              <a:buSzPct val="100000"/>
              <a:buFont typeface="Wingdings" pitchFamily="2" charset="2"/>
              <a:buChar char="Ø"/>
              <a:defRPr/>
            </a:pPr>
            <a:r>
              <a:rPr lang="en-US" dirty="0">
                <a:latin typeface="VAGRounded BT"/>
              </a:rPr>
              <a:t>The percent of inseminated heifers (HCR) or cows (CCR) that become pregnant at each service</a:t>
            </a:r>
          </a:p>
          <a:p>
            <a:pPr marL="1005840" lvl="2" indent="-457200">
              <a:spcBef>
                <a:spcPts val="1200"/>
              </a:spcBef>
              <a:buClr>
                <a:srgbClr val="004F8A"/>
              </a:buClr>
              <a:buSzPct val="100000"/>
              <a:buFont typeface="Wingdings" pitchFamily="2" charset="2"/>
              <a:buChar char="Ø"/>
              <a:defRPr/>
            </a:pPr>
            <a:r>
              <a:rPr lang="en-US" dirty="0">
                <a:latin typeface="VAGRounded BT"/>
              </a:rPr>
              <a:t>Daughter pregnancy rate (DPR):  The percent of non-pregnant cows that become pregnant in each 21-day time interval</a:t>
            </a:r>
          </a:p>
          <a:p>
            <a:pPr marL="548640" lvl="1" indent="-457200">
              <a:spcBef>
                <a:spcPts val="600"/>
              </a:spcBef>
              <a:buClr>
                <a:schemeClr val="accent5">
                  <a:lumMod val="50000"/>
                </a:schemeClr>
              </a:buClr>
              <a:buSzPct val="100000"/>
              <a:buFont typeface="Wingdings 2" pitchFamily="18" charset="2"/>
              <a:buChar char="»"/>
              <a:defRPr/>
            </a:pPr>
            <a:endParaRPr lang="en-US" dirty="0">
              <a:latin typeface="VAGRounded BT"/>
            </a:endParaRPr>
          </a:p>
          <a:p>
            <a:pPr marL="548640" lvl="1" indent="-457200">
              <a:spcBef>
                <a:spcPts val="600"/>
              </a:spcBef>
              <a:spcAft>
                <a:spcPts val="1200"/>
              </a:spcAft>
              <a:buClr>
                <a:schemeClr val="accent5">
                  <a:lumMod val="50000"/>
                </a:schemeClr>
              </a:buClr>
              <a:buSzPct val="100000"/>
              <a:defRPr/>
            </a:pPr>
            <a:r>
              <a:rPr lang="en-US" sz="4000" u="sng" dirty="0">
                <a:latin typeface="VAGRounded BT"/>
              </a:rPr>
              <a:t>Previous model:</a:t>
            </a:r>
            <a:endParaRPr lang="en-US" dirty="0">
              <a:latin typeface="VAGRounded BT"/>
            </a:endParaRPr>
          </a:p>
          <a:p>
            <a:pPr marL="1005840" lvl="2" indent="-457200">
              <a:spcBef>
                <a:spcPts val="0"/>
              </a:spcBef>
              <a:spcAft>
                <a:spcPts val="0"/>
              </a:spcAft>
              <a:buClr>
                <a:srgbClr val="004F8A"/>
              </a:buClr>
              <a:buSzPct val="100000"/>
              <a:buFont typeface="Wingdings" pitchFamily="2" charset="2"/>
              <a:buChar char="Ø"/>
              <a:defRPr/>
            </a:pPr>
            <a:r>
              <a:rPr lang="en-US" dirty="0">
                <a:latin typeface="VAGRounded BT"/>
              </a:rPr>
              <a:t>Single breed BLUPF90 model software (</a:t>
            </a:r>
            <a:r>
              <a:rPr lang="en-US" dirty="0" err="1">
                <a:latin typeface="VAGRounded BT"/>
              </a:rPr>
              <a:t>Misztal</a:t>
            </a:r>
            <a:r>
              <a:rPr lang="en-US" dirty="0">
                <a:latin typeface="VAGRounded BT"/>
              </a:rPr>
              <a:t>). No crossbred cows included, only crossbred breeding</a:t>
            </a:r>
          </a:p>
          <a:p>
            <a:pPr marL="1005840" lvl="2" indent="-457200">
              <a:spcBef>
                <a:spcPts val="0"/>
              </a:spcBef>
              <a:spcAft>
                <a:spcPts val="600"/>
              </a:spcAft>
              <a:buClr>
                <a:srgbClr val="004F8A"/>
              </a:buClr>
              <a:buSzPct val="100000"/>
              <a:buFont typeface="Wingdings" pitchFamily="2" charset="2"/>
              <a:buChar char="Ø"/>
              <a:defRPr/>
            </a:pPr>
            <a:endParaRPr lang="en-US" dirty="0">
              <a:latin typeface="VAGRounded BT"/>
            </a:endParaRPr>
          </a:p>
          <a:p>
            <a:pPr marL="1005840" lvl="2" indent="-457200">
              <a:spcBef>
                <a:spcPts val="0"/>
              </a:spcBef>
              <a:spcAft>
                <a:spcPts val="0"/>
              </a:spcAft>
              <a:buClr>
                <a:srgbClr val="004F8A"/>
              </a:buClr>
              <a:buSzPct val="100000"/>
              <a:buFont typeface="Wingdings" pitchFamily="2" charset="2"/>
              <a:buChar char="Ø"/>
              <a:defRPr/>
            </a:pPr>
            <a:r>
              <a:rPr lang="en-US" dirty="0">
                <a:latin typeface="VAGRounded BT"/>
              </a:rPr>
              <a:t>Modeled with multiple binary success per lactation (e.g. no, no, yes)</a:t>
            </a:r>
          </a:p>
          <a:p>
            <a:pPr marL="1005840" lvl="2" indent="-457200">
              <a:spcBef>
                <a:spcPts val="0"/>
              </a:spcBef>
              <a:spcAft>
                <a:spcPts val="600"/>
              </a:spcAft>
              <a:buClr>
                <a:srgbClr val="004F8A"/>
              </a:buClr>
              <a:buSzPct val="100000"/>
              <a:buFont typeface="Wingdings" pitchFamily="2" charset="2"/>
              <a:buChar char="Ø"/>
              <a:defRPr/>
            </a:pPr>
            <a:endParaRPr lang="en-US" dirty="0">
              <a:latin typeface="VAGRounded BT"/>
            </a:endParaRPr>
          </a:p>
          <a:p>
            <a:pPr marL="1005840" lvl="2" indent="-457200">
              <a:spcBef>
                <a:spcPts val="0"/>
              </a:spcBef>
              <a:spcAft>
                <a:spcPts val="600"/>
              </a:spcAft>
              <a:buClr>
                <a:srgbClr val="004F8A"/>
              </a:buClr>
              <a:buSzPct val="100000"/>
              <a:buFont typeface="Wingdings" pitchFamily="2" charset="2"/>
              <a:buChar char="Ø"/>
              <a:defRPr/>
            </a:pPr>
            <a:r>
              <a:rPr lang="en-US" dirty="0">
                <a:latin typeface="VAGRounded BT"/>
              </a:rPr>
              <a:t>Model included adjustments for permanent environment, management group (herd-year-season-parity-registry status), year-state-month of breeding, service number, mating type, short cycle, age group at breeding and lactation number</a:t>
            </a:r>
          </a:p>
          <a:p>
            <a:pPr marL="1005840" lvl="2" indent="-457200">
              <a:spcBef>
                <a:spcPts val="0"/>
              </a:spcBef>
              <a:spcAft>
                <a:spcPts val="0"/>
              </a:spcAft>
              <a:buClr>
                <a:srgbClr val="004F8A"/>
              </a:buClr>
              <a:buSzPct val="100000"/>
              <a:buFont typeface="Wingdings" pitchFamily="2" charset="2"/>
              <a:buChar char="Ø"/>
              <a:defRPr/>
            </a:pPr>
            <a:endParaRPr lang="en-US" dirty="0">
              <a:latin typeface="VAGRounded BT"/>
            </a:endParaRPr>
          </a:p>
          <a:p>
            <a:pPr marL="1005840" lvl="2" indent="-457200">
              <a:spcBef>
                <a:spcPts val="0"/>
              </a:spcBef>
              <a:spcAft>
                <a:spcPts val="0"/>
              </a:spcAft>
              <a:buClr>
                <a:srgbClr val="004F8A"/>
              </a:buClr>
              <a:buSzPct val="100000"/>
              <a:buFont typeface="Wingdings" pitchFamily="2" charset="2"/>
              <a:buChar char="Ø"/>
              <a:defRPr/>
            </a:pPr>
            <a:r>
              <a:rPr lang="en-US" dirty="0">
                <a:latin typeface="VAGRounded BT"/>
              </a:rPr>
              <a:t>Breeding records only available since 2003</a:t>
            </a:r>
          </a:p>
          <a:p>
            <a:pPr marL="1463040" lvl="3" indent="-457200">
              <a:spcBef>
                <a:spcPts val="600"/>
              </a:spcBef>
              <a:buClr>
                <a:srgbClr val="004F8A"/>
              </a:buClr>
              <a:buSzPct val="100000"/>
              <a:buFont typeface="Arial Rounded MT Bold" pitchFamily="34" charset="0"/>
              <a:buChar char="•"/>
              <a:defRPr/>
            </a:pPr>
            <a:endParaRPr lang="en-US" dirty="0">
              <a:latin typeface="VAGRounded BT"/>
            </a:endParaRPr>
          </a:p>
          <a:p>
            <a:pPr marL="548640" lvl="1" indent="-457200">
              <a:spcBef>
                <a:spcPts val="600"/>
              </a:spcBef>
              <a:spcAft>
                <a:spcPts val="1200"/>
              </a:spcAft>
              <a:buClr>
                <a:schemeClr val="accent1">
                  <a:lumMod val="50000"/>
                </a:schemeClr>
              </a:buClr>
              <a:buSzPct val="100000"/>
              <a:defRPr/>
            </a:pPr>
            <a:r>
              <a:rPr lang="en-US" sz="4000" u="sng" dirty="0">
                <a:latin typeface="VAGRounded BT"/>
              </a:rPr>
              <a:t>New model</a:t>
            </a:r>
            <a:r>
              <a:rPr lang="en-US" dirty="0">
                <a:latin typeface="VAGRounded BT"/>
              </a:rPr>
              <a:t>:</a:t>
            </a:r>
          </a:p>
          <a:p>
            <a:pPr marL="1005840" lvl="2" indent="-457200">
              <a:spcBef>
                <a:spcPts val="0"/>
              </a:spcBef>
              <a:buClr>
                <a:srgbClr val="004F8A"/>
              </a:buClr>
              <a:buSzPct val="100000"/>
              <a:buFont typeface="Wingdings" pitchFamily="2" charset="2"/>
              <a:buChar char="Ø"/>
              <a:defRPr/>
            </a:pPr>
            <a:r>
              <a:rPr lang="en-US" dirty="0">
                <a:latin typeface="VAGRounded BT"/>
              </a:rPr>
              <a:t>All breeds combined; crossbreds included</a:t>
            </a:r>
          </a:p>
          <a:p>
            <a:pPr marL="1005840" lvl="2" indent="-457200">
              <a:spcBef>
                <a:spcPts val="0"/>
              </a:spcBef>
              <a:buClr>
                <a:srgbClr val="004F8A"/>
              </a:buClr>
              <a:buSzPct val="100000"/>
              <a:buFont typeface="Wingdings" pitchFamily="2" charset="2"/>
              <a:buChar char="Ø"/>
              <a:defRPr/>
            </a:pPr>
            <a:endParaRPr lang="en-US" dirty="0">
              <a:latin typeface="VAGRounded BT"/>
            </a:endParaRPr>
          </a:p>
          <a:p>
            <a:pPr marL="1005840" lvl="2" indent="-457200">
              <a:spcBef>
                <a:spcPts val="0"/>
              </a:spcBef>
              <a:buClr>
                <a:srgbClr val="004F8A"/>
              </a:buClr>
              <a:buSzPct val="100000"/>
              <a:buFont typeface="Wingdings" pitchFamily="2" charset="2"/>
              <a:buChar char="Ø"/>
              <a:defRPr/>
            </a:pPr>
            <a:r>
              <a:rPr lang="en-US" dirty="0">
                <a:latin typeface="VAGRounded BT"/>
              </a:rPr>
              <a:t>Pre-adjusted for region-month of breeding, service number, mating type, short cycle effects and combined into a single lactation record</a:t>
            </a:r>
          </a:p>
          <a:p>
            <a:pPr marL="1005840" lvl="2" indent="-457200">
              <a:spcBef>
                <a:spcPts val="0"/>
              </a:spcBef>
              <a:buClr>
                <a:srgbClr val="004F8A"/>
              </a:buClr>
              <a:buSzPct val="100000"/>
              <a:buFont typeface="Wingdings" pitchFamily="2" charset="2"/>
              <a:buChar char="Ø"/>
              <a:defRPr/>
            </a:pPr>
            <a:endParaRPr lang="en-US" dirty="0">
              <a:latin typeface="VAGRounded BT"/>
            </a:endParaRPr>
          </a:p>
          <a:p>
            <a:pPr marL="1005840" lvl="2" indent="-457200">
              <a:spcBef>
                <a:spcPts val="0"/>
              </a:spcBef>
              <a:buClr>
                <a:srgbClr val="004F8A"/>
              </a:buClr>
              <a:buSzPct val="100000"/>
              <a:buFont typeface="Wingdings" pitchFamily="2" charset="2"/>
              <a:buChar char="Ø"/>
              <a:defRPr/>
            </a:pPr>
            <a:r>
              <a:rPr lang="en-US" dirty="0">
                <a:latin typeface="VAGRounded BT"/>
              </a:rPr>
              <a:t>Permanent environment and management group kept in the model</a:t>
            </a:r>
          </a:p>
          <a:p>
            <a:pPr marL="1005840" lvl="2" indent="-457200">
              <a:spcBef>
                <a:spcPts val="0"/>
              </a:spcBef>
              <a:buClr>
                <a:srgbClr val="004F8A"/>
              </a:buClr>
              <a:buSzPct val="100000"/>
              <a:buFont typeface="Wingdings" pitchFamily="2" charset="2"/>
              <a:buChar char="Ø"/>
              <a:defRPr/>
            </a:pPr>
            <a:endParaRPr lang="en-US" dirty="0">
              <a:latin typeface="VAGRounded BT"/>
            </a:endParaRPr>
          </a:p>
          <a:p>
            <a:pPr marL="1005840" lvl="2" indent="-457200">
              <a:spcBef>
                <a:spcPts val="0"/>
              </a:spcBef>
              <a:buClr>
                <a:srgbClr val="004F8A"/>
              </a:buClr>
              <a:buSzPct val="100000"/>
              <a:buFont typeface="Wingdings" pitchFamily="2" charset="2"/>
              <a:buChar char="Ø"/>
              <a:defRPr/>
            </a:pPr>
            <a:r>
              <a:rPr lang="en-US" dirty="0">
                <a:latin typeface="VAGRounded BT"/>
              </a:rPr>
              <a:t>Effects for inbreeding and </a:t>
            </a:r>
            <a:r>
              <a:rPr lang="en-US" dirty="0" err="1">
                <a:latin typeface="VAGRounded BT"/>
              </a:rPr>
              <a:t>heterosis</a:t>
            </a:r>
            <a:r>
              <a:rPr lang="en-US" dirty="0">
                <a:latin typeface="VAGRounded BT"/>
              </a:rPr>
              <a:t> added to the model</a:t>
            </a:r>
          </a:p>
          <a:p>
            <a:pPr marL="1005840" lvl="2" indent="-457200">
              <a:spcBef>
                <a:spcPts val="0"/>
              </a:spcBef>
              <a:buClr>
                <a:srgbClr val="004F8A"/>
              </a:buClr>
              <a:buSzPct val="100000"/>
              <a:buFont typeface="Wingdings" pitchFamily="2" charset="2"/>
              <a:buChar char="Ø"/>
              <a:defRPr/>
            </a:pPr>
            <a:endParaRPr lang="en-US" dirty="0">
              <a:latin typeface="VAGRounded BT"/>
            </a:endParaRPr>
          </a:p>
          <a:p>
            <a:pPr marL="1005840" lvl="2" indent="-457200">
              <a:spcBef>
                <a:spcPts val="0"/>
              </a:spcBef>
              <a:buClr>
                <a:srgbClr val="004F8A"/>
              </a:buClr>
              <a:buSzPct val="100000"/>
              <a:buFont typeface="Wingdings" pitchFamily="2" charset="2"/>
              <a:buChar char="Ø"/>
              <a:defRPr/>
            </a:pPr>
            <a:r>
              <a:rPr lang="en-US" dirty="0">
                <a:latin typeface="VAGRounded BT"/>
              </a:rPr>
              <a:t>DPR included as a correlated trait (data available since 1960)</a:t>
            </a:r>
          </a:p>
          <a:p>
            <a:pPr marL="1005840" lvl="2" indent="-457200">
              <a:spcBef>
                <a:spcPts val="6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»"/>
              <a:defRPr/>
            </a:pPr>
            <a:endParaRPr lang="en-US" dirty="0">
              <a:latin typeface="Arial Rounded MT Bold" pitchFamily="34" charset="0"/>
            </a:endParaRPr>
          </a:p>
          <a:p>
            <a:pPr marL="548640" lvl="1" indent="-457200">
              <a:spcBef>
                <a:spcPts val="600"/>
              </a:spcBef>
              <a:buClr>
                <a:srgbClr val="004F8A"/>
              </a:buClr>
              <a:buSzPct val="100000"/>
              <a:buFont typeface="Arial Rounded MT Bold" pitchFamily="34" charset="0"/>
              <a:buChar char="•"/>
              <a:defRPr/>
            </a:pPr>
            <a:endParaRPr lang="en-US" dirty="0">
              <a:latin typeface="Arial Rounded MT Bold" pitchFamily="34" charset="0"/>
            </a:endParaRPr>
          </a:p>
          <a:p>
            <a:pPr marL="548640" lvl="1" indent="-457200">
              <a:spcBef>
                <a:spcPts val="600"/>
              </a:spcBef>
              <a:buClr>
                <a:schemeClr val="accent5">
                  <a:lumMod val="50000"/>
                </a:schemeClr>
              </a:buClr>
              <a:buSzPct val="100000"/>
              <a:buFont typeface="Wingdings 2" pitchFamily="18" charset="2"/>
              <a:buChar char="»"/>
              <a:defRPr/>
            </a:pPr>
            <a:endParaRPr lang="en-US" dirty="0">
              <a:latin typeface="Arial Rounded MT Bold" pitchFamily="34" charset="0"/>
            </a:endParaRPr>
          </a:p>
          <a:p>
            <a:pPr marL="548640" lvl="1" indent="-457200">
              <a:spcBef>
                <a:spcPts val="600"/>
              </a:spcBef>
              <a:buClr>
                <a:schemeClr val="accent5">
                  <a:lumMod val="50000"/>
                </a:schemeClr>
              </a:buClr>
              <a:buSzPct val="100000"/>
              <a:buFont typeface="Wingdings 2" pitchFamily="18" charset="2"/>
              <a:buChar char="»"/>
              <a:defRPr/>
            </a:pPr>
            <a:endParaRPr lang="en-US" dirty="0">
              <a:latin typeface="Arial Rounded MT Bold" pitchFamily="34" charset="0"/>
            </a:endParaRPr>
          </a:p>
          <a:p>
            <a:pPr marL="91440" indent="-457200">
              <a:spcBef>
                <a:spcPts val="600"/>
              </a:spcBef>
              <a:buClr>
                <a:schemeClr val="accent5">
                  <a:lumMod val="50000"/>
                </a:schemeClr>
              </a:buClr>
              <a:buSzPct val="100000"/>
              <a:buFont typeface="Wingdings 2" pitchFamily="18" charset="2"/>
              <a:buChar char="»"/>
              <a:defRPr/>
            </a:pPr>
            <a:endParaRPr lang="en-US" sz="4400" dirty="0">
              <a:latin typeface="VAGRounded BT"/>
            </a:endParaRPr>
          </a:p>
          <a:p>
            <a:pPr marL="457200" indent="-457200">
              <a:spcBef>
                <a:spcPts val="2400"/>
              </a:spcBef>
              <a:buClr>
                <a:srgbClr val="008000"/>
              </a:buClr>
              <a:buFont typeface="Wingdings 2" pitchFamily="18" charset="2"/>
              <a:buChar char="»"/>
              <a:defRPr/>
            </a:pPr>
            <a:endParaRPr lang="en-US" dirty="0">
              <a:latin typeface="VAGRounded BT"/>
            </a:endParaRPr>
          </a:p>
        </p:txBody>
      </p:sp>
      <p:sp>
        <p:nvSpPr>
          <p:cNvPr id="2054" name="Text Box 7727"/>
          <p:cNvSpPr txBox="1">
            <a:spLocks noChangeArrowheads="1"/>
          </p:cNvSpPr>
          <p:nvPr/>
        </p:nvSpPr>
        <p:spPr bwMode="auto">
          <a:xfrm>
            <a:off x="38679438" y="27660600"/>
            <a:ext cx="11426825" cy="10333038"/>
          </a:xfrm>
          <a:prstGeom prst="rect">
            <a:avLst/>
          </a:prstGeom>
          <a:solidFill>
            <a:srgbClr val="C3E7FD"/>
          </a:solidFill>
          <a:ln w="9525">
            <a:noFill/>
            <a:miter lim="800000"/>
            <a:headEnd/>
            <a:tailEnd/>
          </a:ln>
        </p:spPr>
        <p:txBody>
          <a:bodyPr lIns="182880" tIns="228600" rIns="228600" bIns="228600"/>
          <a:lstStyle/>
          <a:p>
            <a:pPr marL="512763" indent="-439738" algn="ctr">
              <a:spcBef>
                <a:spcPct val="75000"/>
              </a:spcBef>
              <a:buClr>
                <a:srgbClr val="08327C"/>
              </a:buClr>
              <a:buSzPct val="70000"/>
              <a:buFont typeface="Marlett" pitchFamily="2" charset="2"/>
              <a:buNone/>
            </a:pPr>
            <a:r>
              <a:rPr lang="en-US" sz="4400" u="sng">
                <a:solidFill>
                  <a:srgbClr val="08327C"/>
                </a:solidFill>
                <a:latin typeface="Arial Rounded MT Bold" pitchFamily="34" charset="0"/>
              </a:rPr>
              <a:t>CONCLUSIONS</a:t>
            </a:r>
          </a:p>
          <a:p>
            <a:pPr marL="512763" indent="-439738">
              <a:spcBef>
                <a:spcPct val="50000"/>
              </a:spcBef>
              <a:buClr>
                <a:srgbClr val="00664D"/>
              </a:buClr>
              <a:buFont typeface="Wingdings 2" pitchFamily="18" charset="2"/>
              <a:buChar char="»"/>
            </a:pPr>
            <a:r>
              <a:rPr lang="en-US">
                <a:latin typeface="VAGRounded BT"/>
              </a:rPr>
              <a:t>Multi-trait processing with DPR makes CCR and HCR more accurate</a:t>
            </a:r>
          </a:p>
          <a:p>
            <a:pPr marL="512763" indent="-439738">
              <a:spcBef>
                <a:spcPct val="50000"/>
              </a:spcBef>
              <a:buClr>
                <a:srgbClr val="00664D"/>
              </a:buClr>
              <a:buFont typeface="Wingdings 2" pitchFamily="18" charset="2"/>
              <a:buChar char="»"/>
            </a:pPr>
            <a:r>
              <a:rPr lang="en-US">
                <a:latin typeface="VAGRounded BT"/>
              </a:rPr>
              <a:t>Multi-breed processing allows CCR and HCR evaluations to be available for crossbred animals</a:t>
            </a:r>
          </a:p>
          <a:p>
            <a:pPr marL="512763" indent="-439738">
              <a:spcBef>
                <a:spcPct val="50000"/>
              </a:spcBef>
              <a:buClr>
                <a:srgbClr val="00664D"/>
              </a:buClr>
              <a:buFont typeface="Wingdings 2" pitchFamily="18" charset="2"/>
              <a:buChar char="»"/>
            </a:pPr>
            <a:r>
              <a:rPr lang="en-US">
                <a:latin typeface="VAGRounded BT"/>
              </a:rPr>
              <a:t>The new software allows for different models for different traits and enables easier testing of potential changes to model</a:t>
            </a:r>
          </a:p>
          <a:p>
            <a:pPr marL="512763" indent="-439738">
              <a:spcBef>
                <a:spcPct val="50000"/>
              </a:spcBef>
              <a:buClr>
                <a:srgbClr val="00664D"/>
              </a:buClr>
              <a:buFont typeface="Wingdings 2" pitchFamily="18" charset="2"/>
              <a:buChar char="»"/>
            </a:pPr>
            <a:r>
              <a:rPr lang="en-US">
                <a:latin typeface="VAGRounded BT"/>
              </a:rPr>
              <a:t>Implementation of new software for a MT model for fertility traits was initiated in December 2013</a:t>
            </a:r>
          </a:p>
          <a:p>
            <a:pPr marL="512763" indent="-439738">
              <a:spcBef>
                <a:spcPct val="50000"/>
              </a:spcBef>
              <a:buClr>
                <a:srgbClr val="00664D"/>
              </a:buClr>
              <a:buFont typeface="Wingdings 2" pitchFamily="18" charset="2"/>
              <a:buChar char="»"/>
            </a:pPr>
            <a:r>
              <a:rPr lang="en-US">
                <a:latin typeface="VAGRounded BT"/>
              </a:rPr>
              <a:t>Implementation is scheduled to begin later this year of a multi-trait yield model, and single trait models for somatic cell score and productive life</a:t>
            </a:r>
          </a:p>
          <a:p>
            <a:pPr marL="512763" indent="-439738">
              <a:spcBef>
                <a:spcPct val="50000"/>
              </a:spcBef>
              <a:buClr>
                <a:srgbClr val="00664D"/>
              </a:buClr>
              <a:buFont typeface="Wingdings 2" pitchFamily="18" charset="2"/>
              <a:buChar char="»"/>
            </a:pPr>
            <a:r>
              <a:rPr lang="en-US">
                <a:latin typeface="VAGRounded BT"/>
              </a:rPr>
              <a:t>A remaining challenge is to affordably include genotype information in the software </a:t>
            </a:r>
          </a:p>
          <a:p>
            <a:pPr marL="512763" indent="-439738">
              <a:spcBef>
                <a:spcPct val="50000"/>
              </a:spcBef>
              <a:buClr>
                <a:srgbClr val="008000"/>
              </a:buClr>
              <a:buFont typeface="Wingdings 2" pitchFamily="18" charset="2"/>
              <a:buChar char="»"/>
            </a:pPr>
            <a:endParaRPr lang="en-US">
              <a:latin typeface="Arial Rounded MT Bold" pitchFamily="34" charset="0"/>
            </a:endParaRPr>
          </a:p>
        </p:txBody>
      </p:sp>
      <p:pic>
        <p:nvPicPr>
          <p:cNvPr id="2055" name="Object 1259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926800" y="17868900"/>
            <a:ext cx="3200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Text Box 13417"/>
          <p:cNvSpPr txBox="1">
            <a:spLocks noChangeArrowheads="1"/>
          </p:cNvSpPr>
          <p:nvPr/>
        </p:nvSpPr>
        <p:spPr bwMode="auto">
          <a:xfrm>
            <a:off x="15392400" y="23914100"/>
            <a:ext cx="7848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VAGRounded BT"/>
            </a:endParaRPr>
          </a:p>
        </p:txBody>
      </p:sp>
      <p:sp>
        <p:nvSpPr>
          <p:cNvPr id="2057" name="Text Box 13881"/>
          <p:cNvSpPr txBox="1">
            <a:spLocks noChangeArrowheads="1"/>
          </p:cNvSpPr>
          <p:nvPr/>
        </p:nvSpPr>
        <p:spPr bwMode="auto">
          <a:xfrm>
            <a:off x="14325600" y="18757900"/>
            <a:ext cx="11277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VAGRounded BT"/>
            </a:endParaRPr>
          </a:p>
        </p:txBody>
      </p:sp>
      <p:sp>
        <p:nvSpPr>
          <p:cNvPr id="2058" name="Text Box 16190"/>
          <p:cNvSpPr txBox="1">
            <a:spLocks noChangeArrowheads="1"/>
          </p:cNvSpPr>
          <p:nvPr/>
        </p:nvSpPr>
        <p:spPr bwMode="auto">
          <a:xfrm>
            <a:off x="17678400" y="9296400"/>
            <a:ext cx="13944600" cy="978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VAGRounded BT"/>
            </a:endParaRPr>
          </a:p>
          <a:p>
            <a:pPr>
              <a:spcBef>
                <a:spcPct val="50000"/>
              </a:spcBef>
            </a:pPr>
            <a:endParaRPr lang="en-US">
              <a:latin typeface="VAGRounded BT"/>
            </a:endParaRPr>
          </a:p>
          <a:p>
            <a:pPr>
              <a:spcBef>
                <a:spcPct val="50000"/>
              </a:spcBef>
            </a:pPr>
            <a:endParaRPr lang="en-US">
              <a:latin typeface="VAGRounded BT"/>
            </a:endParaRPr>
          </a:p>
          <a:p>
            <a:pPr>
              <a:spcBef>
                <a:spcPct val="50000"/>
              </a:spcBef>
            </a:pPr>
            <a:endParaRPr lang="en-US">
              <a:latin typeface="VAGRounded BT"/>
            </a:endParaRPr>
          </a:p>
          <a:p>
            <a:pPr>
              <a:spcBef>
                <a:spcPct val="50000"/>
              </a:spcBef>
            </a:pPr>
            <a:endParaRPr lang="en-US">
              <a:latin typeface="VAGRounded BT"/>
            </a:endParaRPr>
          </a:p>
          <a:p>
            <a:pPr>
              <a:spcBef>
                <a:spcPct val="50000"/>
              </a:spcBef>
            </a:pPr>
            <a:endParaRPr lang="en-US">
              <a:latin typeface="VAGRounded BT"/>
            </a:endParaRPr>
          </a:p>
          <a:p>
            <a:pPr>
              <a:spcBef>
                <a:spcPct val="50000"/>
              </a:spcBef>
            </a:pPr>
            <a:endParaRPr lang="en-US">
              <a:latin typeface="VAGRounded BT"/>
            </a:endParaRPr>
          </a:p>
          <a:p>
            <a:pPr>
              <a:spcBef>
                <a:spcPct val="50000"/>
              </a:spcBef>
            </a:pPr>
            <a:endParaRPr lang="en-US">
              <a:latin typeface="VAGRounded BT"/>
            </a:endParaRPr>
          </a:p>
          <a:p>
            <a:pPr>
              <a:spcBef>
                <a:spcPct val="50000"/>
              </a:spcBef>
            </a:pPr>
            <a:endParaRPr lang="en-US">
              <a:latin typeface="VAGRounded BT"/>
            </a:endParaRPr>
          </a:p>
          <a:p>
            <a:pPr>
              <a:spcBef>
                <a:spcPct val="50000"/>
              </a:spcBef>
            </a:pPr>
            <a:endParaRPr lang="en-US">
              <a:latin typeface="VAGRounded BT"/>
            </a:endParaRPr>
          </a:p>
          <a:p>
            <a:pPr>
              <a:spcBef>
                <a:spcPct val="50000"/>
              </a:spcBef>
            </a:pPr>
            <a:endParaRPr lang="en-US">
              <a:latin typeface="VAGRounded BT"/>
            </a:endParaRPr>
          </a:p>
          <a:p>
            <a:pPr>
              <a:spcBef>
                <a:spcPct val="50000"/>
              </a:spcBef>
            </a:pPr>
            <a:endParaRPr lang="en-US">
              <a:latin typeface="VAGRounded BT"/>
            </a:endParaRPr>
          </a:p>
        </p:txBody>
      </p:sp>
      <p:sp>
        <p:nvSpPr>
          <p:cNvPr id="2059" name="Line 16773"/>
          <p:cNvSpPr>
            <a:spLocks noChangeShapeType="1"/>
          </p:cNvSpPr>
          <p:nvPr/>
        </p:nvSpPr>
        <p:spPr bwMode="auto">
          <a:xfrm>
            <a:off x="14782800" y="15290800"/>
            <a:ext cx="0" cy="47117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lIns="228600" tIns="228600" rIns="228600" bIns="228600">
            <a:spAutoFit/>
          </a:bodyPr>
          <a:lstStyle/>
          <a:p>
            <a:endParaRPr lang="en-US"/>
          </a:p>
        </p:txBody>
      </p:sp>
      <p:sp>
        <p:nvSpPr>
          <p:cNvPr id="2060" name="Line 16774"/>
          <p:cNvSpPr>
            <a:spLocks noChangeShapeType="1"/>
          </p:cNvSpPr>
          <p:nvPr/>
        </p:nvSpPr>
        <p:spPr bwMode="auto">
          <a:xfrm flipH="1">
            <a:off x="13335000" y="15557500"/>
            <a:ext cx="123444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lIns="228600" tIns="228600" rIns="228600" bIns="228600">
            <a:spAutoFit/>
          </a:bodyPr>
          <a:lstStyle/>
          <a:p>
            <a:endParaRPr lang="en-US"/>
          </a:p>
        </p:txBody>
      </p:sp>
      <p:sp>
        <p:nvSpPr>
          <p:cNvPr id="2061" name="Line 16776"/>
          <p:cNvSpPr>
            <a:spLocks noChangeShapeType="1"/>
          </p:cNvSpPr>
          <p:nvPr/>
        </p:nvSpPr>
        <p:spPr bwMode="auto">
          <a:xfrm flipV="1">
            <a:off x="13411200" y="25514300"/>
            <a:ext cx="6781800" cy="889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lIns="228600" tIns="228600" rIns="228600" bIns="228600">
            <a:spAutoFit/>
          </a:bodyPr>
          <a:lstStyle/>
          <a:p>
            <a:endParaRPr lang="en-US"/>
          </a:p>
        </p:txBody>
      </p:sp>
      <p:sp>
        <p:nvSpPr>
          <p:cNvPr id="2062" name="Text Box 18155"/>
          <p:cNvSpPr txBox="1">
            <a:spLocks noChangeArrowheads="1"/>
          </p:cNvSpPr>
          <p:nvPr/>
        </p:nvSpPr>
        <p:spPr bwMode="auto">
          <a:xfrm>
            <a:off x="1096963" y="34213800"/>
            <a:ext cx="11426825" cy="3657600"/>
          </a:xfrm>
          <a:prstGeom prst="rect">
            <a:avLst/>
          </a:prstGeom>
          <a:solidFill>
            <a:srgbClr val="C3E7F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457200" algn="ctr">
              <a:spcBef>
                <a:spcPct val="50000"/>
              </a:spcBef>
              <a:buClr>
                <a:srgbClr val="08327C"/>
              </a:buClr>
              <a:buSzPct val="70000"/>
              <a:buFont typeface="Marlett" pitchFamily="2" charset="2"/>
              <a:buNone/>
              <a:defRPr/>
            </a:pPr>
            <a:r>
              <a:rPr lang="en-US" sz="4400" u="sng" dirty="0">
                <a:solidFill>
                  <a:srgbClr val="08327C"/>
                </a:solidFill>
                <a:latin typeface="Arial Rounded MT Bold" pitchFamily="34" charset="0"/>
                <a:cs typeface="Arial" charset="0"/>
              </a:rPr>
              <a:t>OBJECTIVES</a:t>
            </a:r>
            <a:r>
              <a:rPr lang="en-US" sz="4400" dirty="0">
                <a:latin typeface="VAGRounded BT" pitchFamily="34" charset="0"/>
                <a:cs typeface="Arial" charset="0"/>
              </a:rPr>
              <a:t> </a:t>
            </a:r>
          </a:p>
          <a:p>
            <a:pPr marL="514350" indent="-457200">
              <a:spcBef>
                <a:spcPct val="500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»"/>
              <a:defRPr/>
            </a:pPr>
            <a:r>
              <a:rPr lang="en-US" dirty="0">
                <a:latin typeface="VAGRounded BT"/>
                <a:cs typeface="Arial" charset="0"/>
              </a:rPr>
              <a:t>Compare the accuracy of conception rate evaluations from the previous (BLUPF90) and the new software</a:t>
            </a:r>
          </a:p>
          <a:p>
            <a:pPr marL="514350" indent="-457200">
              <a:spcBef>
                <a:spcPct val="500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»"/>
              <a:defRPr/>
            </a:pPr>
            <a:r>
              <a:rPr lang="en-US" dirty="0">
                <a:latin typeface="VAGRounded BT"/>
                <a:cs typeface="Arial" charset="0"/>
              </a:rPr>
              <a:t>Examine applications of new software to other traits</a:t>
            </a:r>
          </a:p>
        </p:txBody>
      </p:sp>
      <p:sp>
        <p:nvSpPr>
          <p:cNvPr id="2063" name="Line 18183"/>
          <p:cNvSpPr>
            <a:spLocks noChangeShapeType="1"/>
          </p:cNvSpPr>
          <p:nvPr/>
        </p:nvSpPr>
        <p:spPr bwMode="auto">
          <a:xfrm>
            <a:off x="39243000" y="18313400"/>
            <a:ext cx="115062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lIns="228600" tIns="228600" rIns="228600" bIns="228600">
            <a:spAutoFit/>
          </a:bodyPr>
          <a:lstStyle/>
          <a:p>
            <a:endParaRPr lang="en-US"/>
          </a:p>
        </p:txBody>
      </p:sp>
      <p:sp>
        <p:nvSpPr>
          <p:cNvPr id="2064" name="Line 19297"/>
          <p:cNvSpPr>
            <a:spLocks noChangeShapeType="1"/>
          </p:cNvSpPr>
          <p:nvPr/>
        </p:nvSpPr>
        <p:spPr bwMode="auto">
          <a:xfrm flipV="1">
            <a:off x="38633400" y="22402800"/>
            <a:ext cx="11658600" cy="889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lIns="228600" tIns="228600" rIns="228600" bIns="228600">
            <a:spAutoFit/>
          </a:bodyPr>
          <a:lstStyle/>
          <a:p>
            <a:endParaRPr lang="en-US"/>
          </a:p>
        </p:txBody>
      </p:sp>
      <p:sp>
        <p:nvSpPr>
          <p:cNvPr id="66406" name="Text Box 19302"/>
          <p:cNvSpPr txBox="1">
            <a:spLocks noChangeArrowheads="1"/>
          </p:cNvSpPr>
          <p:nvPr/>
        </p:nvSpPr>
        <p:spPr bwMode="auto">
          <a:xfrm>
            <a:off x="13623925" y="6400800"/>
            <a:ext cx="11430000" cy="14722475"/>
          </a:xfrm>
          <a:prstGeom prst="rect">
            <a:avLst/>
          </a:prstGeom>
          <a:solidFill>
            <a:srgbClr val="C3E7FD"/>
          </a:solidFill>
          <a:ln w="9525">
            <a:noFill/>
            <a:miter lim="800000"/>
            <a:headEnd/>
            <a:tailEnd/>
          </a:ln>
          <a:effectLst/>
        </p:spPr>
        <p:txBody>
          <a:bodyPr lIns="228600" tIns="228600" rIns="228600" bIns="228600"/>
          <a:lstStyle/>
          <a:p>
            <a:pPr algn="ctr">
              <a:defRPr/>
            </a:pPr>
            <a:r>
              <a:rPr lang="en-US" sz="4400" u="sng" dirty="0">
                <a:solidFill>
                  <a:srgbClr val="08327C"/>
                </a:solidFill>
                <a:latin typeface="Arial Rounded MT Bold" pitchFamily="34" charset="0"/>
                <a:cs typeface="+mn-cs"/>
              </a:rPr>
              <a:t>DATA &amp; METHODS</a:t>
            </a:r>
            <a:endParaRPr lang="en-US" sz="4400" dirty="0">
              <a:latin typeface="Arial Rounded MT Bold" pitchFamily="34" charset="0"/>
              <a:cs typeface="+mn-cs"/>
            </a:endParaRPr>
          </a:p>
          <a:p>
            <a:pPr marL="457200" indent="-457200">
              <a:spcBef>
                <a:spcPct val="500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"/>
              <a:tabLst>
                <a:tab pos="517525" algn="l"/>
              </a:tabLst>
              <a:defRPr/>
            </a:pPr>
            <a:r>
              <a:rPr lang="en-US" dirty="0">
                <a:latin typeface="VAGRounded BT"/>
                <a:ea typeface="Verdana" pitchFamily="34" charset="0"/>
                <a:cs typeface="Verdana" pitchFamily="34" charset="0"/>
              </a:rPr>
              <a:t>US national dairy database as of August 2013</a:t>
            </a:r>
          </a:p>
          <a:p>
            <a:pPr marL="457200" indent="-457200">
              <a:spcBef>
                <a:spcPct val="500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"/>
              <a:tabLst>
                <a:tab pos="517525" algn="l"/>
              </a:tabLst>
              <a:defRPr/>
            </a:pPr>
            <a:r>
              <a:rPr lang="en-US" dirty="0">
                <a:latin typeface="VAGRounded BT"/>
                <a:ea typeface="Verdana" pitchFamily="34" charset="0"/>
                <a:cs typeface="Verdana" pitchFamily="34" charset="0"/>
              </a:rPr>
              <a:t>Individual breeding records combined to create 13 million CCR lactation records, 3.8 million HCR records</a:t>
            </a:r>
          </a:p>
          <a:p>
            <a:pPr marL="457200" indent="-457200">
              <a:spcBef>
                <a:spcPct val="500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"/>
              <a:tabLst>
                <a:tab pos="517525" algn="l"/>
              </a:tabLst>
              <a:defRPr/>
            </a:pPr>
            <a:r>
              <a:rPr lang="en-US" dirty="0">
                <a:latin typeface="VAGRounded BT"/>
                <a:ea typeface="Verdana" pitchFamily="34" charset="0"/>
                <a:cs typeface="Verdana" pitchFamily="34" charset="0"/>
              </a:rPr>
              <a:t>66 million DPR records (correlated trait)</a:t>
            </a:r>
          </a:p>
          <a:p>
            <a:pPr marL="457200" indent="-457200">
              <a:spcBef>
                <a:spcPct val="500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"/>
              <a:tabLst>
                <a:tab pos="517525" algn="l"/>
              </a:tabLst>
              <a:defRPr/>
            </a:pPr>
            <a:r>
              <a:rPr lang="en-US" dirty="0">
                <a:latin typeface="VAGRounded BT"/>
                <a:ea typeface="Verdana" pitchFamily="34" charset="0"/>
                <a:cs typeface="Verdana" pitchFamily="34" charset="0"/>
              </a:rPr>
              <a:t>Pedigree records (64.9 million) included old, young and disconnected animals not included previously </a:t>
            </a:r>
          </a:p>
          <a:p>
            <a:pPr marL="457200" indent="-457200">
              <a:spcBef>
                <a:spcPct val="500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"/>
              <a:tabLst>
                <a:tab pos="517525" algn="l"/>
              </a:tabLst>
              <a:defRPr/>
            </a:pPr>
            <a:r>
              <a:rPr lang="en-US" dirty="0">
                <a:latin typeface="VAGRounded BT"/>
                <a:ea typeface="Verdana" pitchFamily="34" charset="0"/>
                <a:cs typeface="Verdana" pitchFamily="34" charset="0"/>
              </a:rPr>
              <a:t>Birth year groups before 2000 were combined</a:t>
            </a:r>
          </a:p>
          <a:p>
            <a:pPr marL="457200" indent="-457200">
              <a:spcBef>
                <a:spcPct val="500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"/>
              <a:tabLst>
                <a:tab pos="517525" algn="l"/>
              </a:tabLst>
              <a:defRPr/>
            </a:pPr>
            <a:r>
              <a:rPr lang="en-US" dirty="0">
                <a:latin typeface="VAGRounded BT"/>
                <a:ea typeface="Verdana" pitchFamily="34" charset="0"/>
                <a:cs typeface="Verdana" pitchFamily="34" charset="0"/>
              </a:rPr>
              <a:t>Model included:	</a:t>
            </a:r>
          </a:p>
          <a:p>
            <a:pPr marL="914400" lvl="1" indent="-457200">
              <a:spcBef>
                <a:spcPct val="50000"/>
              </a:spcBef>
              <a:buClr>
                <a:schemeClr val="accent1">
                  <a:lumMod val="50000"/>
                </a:schemeClr>
              </a:buClr>
              <a:buSzPct val="100000"/>
              <a:buFont typeface="Arial" pitchFamily="34" charset="0"/>
              <a:buChar char="•"/>
              <a:tabLst>
                <a:tab pos="517525" algn="l"/>
              </a:tabLst>
              <a:defRPr/>
            </a:pPr>
            <a:r>
              <a:rPr lang="en-US" dirty="0">
                <a:latin typeface="VAGRounded BT"/>
                <a:ea typeface="Verdana" pitchFamily="34" charset="0"/>
                <a:cs typeface="Verdana" pitchFamily="34" charset="0"/>
              </a:rPr>
              <a:t>27 million permanent environment effects</a:t>
            </a:r>
          </a:p>
          <a:p>
            <a:pPr marL="914400" lvl="1" indent="-457200">
              <a:spcBef>
                <a:spcPct val="50000"/>
              </a:spcBef>
              <a:buClr>
                <a:schemeClr val="accent1">
                  <a:lumMod val="50000"/>
                </a:schemeClr>
              </a:buClr>
              <a:buSzPct val="100000"/>
              <a:buFont typeface="Arial" pitchFamily="34" charset="0"/>
              <a:buChar char="•"/>
              <a:tabLst>
                <a:tab pos="517525" algn="l"/>
              </a:tabLst>
              <a:defRPr/>
            </a:pPr>
            <a:r>
              <a:rPr lang="en-US" dirty="0">
                <a:latin typeface="VAGRounded BT"/>
                <a:ea typeface="Verdana" pitchFamily="34" charset="0"/>
                <a:cs typeface="Verdana" pitchFamily="34" charset="0"/>
              </a:rPr>
              <a:t>6.8 million herd management groups</a:t>
            </a:r>
          </a:p>
          <a:p>
            <a:pPr marL="914400" lvl="1" indent="-457200">
              <a:spcBef>
                <a:spcPct val="50000"/>
              </a:spcBef>
              <a:buClr>
                <a:schemeClr val="accent1">
                  <a:lumMod val="50000"/>
                </a:schemeClr>
              </a:buClr>
              <a:buSzPct val="100000"/>
              <a:buFont typeface="Arial" pitchFamily="34" charset="0"/>
              <a:buChar char="•"/>
              <a:tabLst>
                <a:tab pos="517525" algn="l"/>
              </a:tabLst>
              <a:defRPr/>
            </a:pPr>
            <a:r>
              <a:rPr lang="en-US" dirty="0">
                <a:latin typeface="VAGRounded BT"/>
                <a:ea typeface="Verdana" pitchFamily="34" charset="0"/>
                <a:cs typeface="Verdana" pitchFamily="34" charset="0"/>
              </a:rPr>
              <a:t>274,795 heifer management groups</a:t>
            </a:r>
          </a:p>
          <a:p>
            <a:pPr marL="914400" lvl="1" indent="-457200">
              <a:spcBef>
                <a:spcPct val="50000"/>
              </a:spcBef>
              <a:buClr>
                <a:schemeClr val="accent1">
                  <a:lumMod val="50000"/>
                </a:schemeClr>
              </a:buClr>
              <a:buSzPct val="100000"/>
              <a:buFont typeface="Arial" pitchFamily="34" charset="0"/>
              <a:buChar char="•"/>
              <a:tabLst>
                <a:tab pos="517525" algn="l"/>
              </a:tabLst>
              <a:defRPr/>
            </a:pPr>
            <a:r>
              <a:rPr lang="en-US" dirty="0">
                <a:latin typeface="VAGRounded BT"/>
                <a:ea typeface="Verdana" pitchFamily="34" charset="0"/>
                <a:cs typeface="Verdana" pitchFamily="34" charset="0"/>
              </a:rPr>
              <a:t>495 age-parity groups</a:t>
            </a:r>
          </a:p>
          <a:p>
            <a:pPr marL="914400" lvl="1" indent="-457200">
              <a:spcBef>
                <a:spcPct val="50000"/>
              </a:spcBef>
              <a:buClr>
                <a:schemeClr val="accent1">
                  <a:lumMod val="50000"/>
                </a:schemeClr>
              </a:buClr>
              <a:buSzPct val="100000"/>
              <a:buFont typeface="Arial" pitchFamily="34" charset="0"/>
              <a:buChar char="•"/>
              <a:tabLst>
                <a:tab pos="517525" algn="l"/>
              </a:tabLst>
              <a:defRPr/>
            </a:pPr>
            <a:r>
              <a:rPr lang="en-US" dirty="0">
                <a:latin typeface="VAGRounded BT"/>
                <a:ea typeface="Verdana" pitchFamily="34" charset="0"/>
                <a:cs typeface="Verdana" pitchFamily="34" charset="0"/>
              </a:rPr>
              <a:t>5 parity groups</a:t>
            </a:r>
          </a:p>
          <a:p>
            <a:pPr marL="914400" lvl="1" indent="-457200">
              <a:spcBef>
                <a:spcPct val="50000"/>
              </a:spcBef>
              <a:buClr>
                <a:schemeClr val="accent1">
                  <a:lumMod val="50000"/>
                </a:schemeClr>
              </a:buClr>
              <a:buSzPct val="100000"/>
              <a:buFont typeface="Arial" pitchFamily="34" charset="0"/>
              <a:buChar char="•"/>
              <a:tabLst>
                <a:tab pos="517525" algn="l"/>
              </a:tabLst>
              <a:defRPr/>
            </a:pPr>
            <a:r>
              <a:rPr lang="en-US" dirty="0">
                <a:latin typeface="VAGRounded BT"/>
                <a:ea typeface="Verdana" pitchFamily="34" charset="0"/>
                <a:cs typeface="Verdana" pitchFamily="34" charset="0"/>
              </a:rPr>
              <a:t>6 heifer age groups</a:t>
            </a:r>
          </a:p>
          <a:p>
            <a:pPr marL="914400" lvl="1" indent="-457200">
              <a:spcBef>
                <a:spcPct val="50000"/>
              </a:spcBef>
              <a:buClr>
                <a:schemeClr val="accent1">
                  <a:lumMod val="50000"/>
                </a:schemeClr>
              </a:buClr>
              <a:buSzPct val="100000"/>
              <a:buFont typeface="Arial" pitchFamily="34" charset="0"/>
              <a:buChar char="•"/>
              <a:tabLst>
                <a:tab pos="517525" algn="l"/>
              </a:tabLst>
              <a:defRPr/>
            </a:pPr>
            <a:r>
              <a:rPr lang="en-US" dirty="0">
                <a:latin typeface="VAGRounded BT"/>
                <a:ea typeface="Verdana" pitchFamily="34" charset="0"/>
                <a:cs typeface="Verdana" pitchFamily="34" charset="0"/>
              </a:rPr>
              <a:t>300 unknown parent groups</a:t>
            </a:r>
          </a:p>
          <a:p>
            <a:pPr marL="914400" lvl="1" indent="-457200">
              <a:spcBef>
                <a:spcPct val="50000"/>
              </a:spcBef>
              <a:buClr>
                <a:schemeClr val="accent1">
                  <a:lumMod val="50000"/>
                </a:schemeClr>
              </a:buClr>
              <a:buSzPct val="100000"/>
              <a:buFont typeface="Arial" pitchFamily="34" charset="0"/>
              <a:buChar char="•"/>
              <a:tabLst>
                <a:tab pos="517525" algn="l"/>
              </a:tabLst>
              <a:defRPr/>
            </a:pPr>
            <a:r>
              <a:rPr lang="en-US" dirty="0">
                <a:latin typeface="VAGRounded BT"/>
                <a:ea typeface="Verdana" pitchFamily="34" charset="0"/>
                <a:cs typeface="Verdana" pitchFamily="34" charset="0"/>
              </a:rPr>
              <a:t>2 regressions for inbreeding and </a:t>
            </a:r>
            <a:r>
              <a:rPr lang="en-US" dirty="0" err="1">
                <a:latin typeface="VAGRounded BT"/>
                <a:ea typeface="Verdana" pitchFamily="34" charset="0"/>
                <a:cs typeface="Verdana" pitchFamily="34" charset="0"/>
              </a:rPr>
              <a:t>heterosis</a:t>
            </a:r>
            <a:endParaRPr lang="en-US" dirty="0">
              <a:latin typeface="VAGRounded BT"/>
              <a:ea typeface="Verdana" pitchFamily="34" charset="0"/>
              <a:cs typeface="Verdana" pitchFamily="34" charset="0"/>
            </a:endParaRPr>
          </a:p>
          <a:p>
            <a:pPr marL="457200" indent="-457200">
              <a:spcBef>
                <a:spcPct val="50000"/>
              </a:spcBef>
              <a:buClr>
                <a:schemeClr val="accent1">
                  <a:lumMod val="50000"/>
                </a:schemeClr>
              </a:buClr>
              <a:buSzPct val="100000"/>
              <a:defRPr/>
            </a:pPr>
            <a:r>
              <a:rPr lang="en-US" dirty="0">
                <a:latin typeface="VAGRounded BT" pitchFamily="34" charset="0"/>
                <a:cs typeface="+mn-cs"/>
              </a:rPr>
              <a:t>	</a:t>
            </a:r>
          </a:p>
          <a:p>
            <a:pPr marL="457200" indent="-457200">
              <a:spcBef>
                <a:spcPct val="50000"/>
              </a:spcBef>
              <a:buClr>
                <a:schemeClr val="accent1">
                  <a:lumMod val="50000"/>
                </a:schemeClr>
              </a:buClr>
              <a:buSzPct val="100000"/>
              <a:defRPr/>
            </a:pPr>
            <a:endParaRPr lang="en-US" dirty="0">
              <a:latin typeface="VAGRounded BT" pitchFamily="34" charset="0"/>
              <a:cs typeface="+mn-cs"/>
            </a:endParaRPr>
          </a:p>
          <a:p>
            <a:pPr marL="457200" indent="-457200">
              <a:spcBef>
                <a:spcPct val="500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»"/>
              <a:defRPr/>
            </a:pPr>
            <a:endParaRPr lang="en-US" dirty="0">
              <a:latin typeface="VAGRounded BT" pitchFamily="34" charset="0"/>
              <a:cs typeface="+mn-cs"/>
            </a:endParaRPr>
          </a:p>
        </p:txBody>
      </p:sp>
      <p:sp>
        <p:nvSpPr>
          <p:cNvPr id="2066" name="Text Box 20311"/>
          <p:cNvSpPr txBox="1">
            <a:spLocks noChangeArrowheads="1"/>
          </p:cNvSpPr>
          <p:nvPr/>
        </p:nvSpPr>
        <p:spPr bwMode="auto">
          <a:xfrm>
            <a:off x="38679438" y="6400800"/>
            <a:ext cx="11430000" cy="1225550"/>
          </a:xfrm>
          <a:prstGeom prst="rect">
            <a:avLst/>
          </a:prstGeom>
          <a:solidFill>
            <a:srgbClr val="C3E7F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ctr">
              <a:spcBef>
                <a:spcPct val="50000"/>
              </a:spcBef>
              <a:buClr>
                <a:srgbClr val="08327C"/>
              </a:buClr>
              <a:buSzPct val="70000"/>
              <a:buFont typeface="Marlett" pitchFamily="2" charset="2"/>
              <a:buNone/>
            </a:pPr>
            <a:r>
              <a:rPr lang="en-US" sz="4400" u="sng">
                <a:solidFill>
                  <a:srgbClr val="08327C"/>
                </a:solidFill>
                <a:latin typeface="Arial Rounded MT Bold" pitchFamily="34" charset="0"/>
              </a:rPr>
              <a:t>FUTURE  / ADDITIONAL WORK</a:t>
            </a:r>
            <a:endParaRPr lang="en-US" sz="4400" i="1" u="sng">
              <a:solidFill>
                <a:srgbClr val="08327C"/>
              </a:solidFill>
              <a:latin typeface="Arial Rounded MT Bold" pitchFamily="34" charset="0"/>
            </a:endParaRPr>
          </a:p>
          <a:p>
            <a:pPr marL="457200" indent="-457200" algn="ctr">
              <a:spcBef>
                <a:spcPct val="50000"/>
              </a:spcBef>
              <a:buClr>
                <a:srgbClr val="08327C"/>
              </a:buClr>
              <a:buSzPct val="70000"/>
              <a:buFont typeface="Marlett" pitchFamily="2" charset="2"/>
              <a:buNone/>
            </a:pPr>
            <a:endParaRPr lang="en-US" sz="4400" i="1" u="sng">
              <a:solidFill>
                <a:srgbClr val="08327C"/>
              </a:solidFill>
              <a:latin typeface="Arial Rounded MT Bold" pitchFamily="34" charset="0"/>
            </a:endParaRPr>
          </a:p>
        </p:txBody>
      </p:sp>
      <p:sp>
        <p:nvSpPr>
          <p:cNvPr id="2067" name="Text Box 20312"/>
          <p:cNvSpPr txBox="1">
            <a:spLocks noChangeArrowheads="1"/>
          </p:cNvSpPr>
          <p:nvPr/>
        </p:nvSpPr>
        <p:spPr bwMode="auto">
          <a:xfrm>
            <a:off x="13623925" y="22783800"/>
            <a:ext cx="11458575" cy="15179675"/>
          </a:xfrm>
          <a:prstGeom prst="rect">
            <a:avLst/>
          </a:prstGeom>
          <a:solidFill>
            <a:srgbClr val="C3E7F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50000"/>
              </a:spcBef>
              <a:buClr>
                <a:srgbClr val="110462"/>
              </a:buClr>
              <a:buSzPct val="85000"/>
              <a:tabLst>
                <a:tab pos="517525" algn="l"/>
              </a:tabLst>
              <a:defRPr/>
            </a:pPr>
            <a:r>
              <a:rPr lang="en-US" dirty="0">
                <a:latin typeface="VAGRounded BT"/>
                <a:cs typeface="Arial" charset="0"/>
              </a:rPr>
              <a:t>    Multi-trait genetic correlations (above diagonal), </a:t>
            </a:r>
            <a:r>
              <a:rPr lang="en-US" dirty="0" err="1">
                <a:latin typeface="VAGRounded BT"/>
                <a:cs typeface="Arial" charset="0"/>
              </a:rPr>
              <a:t>heritabilities</a:t>
            </a:r>
            <a:r>
              <a:rPr lang="en-US" dirty="0">
                <a:latin typeface="VAGRounded BT"/>
                <a:cs typeface="Arial" charset="0"/>
              </a:rPr>
              <a:t> (on diagonal), and phenotypic correlations (below diagonal)</a:t>
            </a:r>
          </a:p>
          <a:p>
            <a:pPr marL="457200" indent="-457200">
              <a:spcBef>
                <a:spcPct val="500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"/>
              <a:tabLst>
                <a:tab pos="517525" algn="l"/>
              </a:tabLst>
              <a:defRPr/>
            </a:pPr>
            <a:endParaRPr lang="en-US" dirty="0">
              <a:latin typeface="VAGRounded BT"/>
              <a:cs typeface="Arial" charset="0"/>
            </a:endParaRPr>
          </a:p>
          <a:p>
            <a:pPr marL="457200" indent="-457200">
              <a:spcBef>
                <a:spcPct val="500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"/>
              <a:tabLst>
                <a:tab pos="517525" algn="l"/>
              </a:tabLst>
              <a:defRPr/>
            </a:pPr>
            <a:endParaRPr lang="en-US" dirty="0">
              <a:latin typeface="VAGRounded BT"/>
              <a:cs typeface="Arial" charset="0"/>
            </a:endParaRPr>
          </a:p>
          <a:p>
            <a:pPr marL="457200" indent="-457200">
              <a:spcBef>
                <a:spcPct val="500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"/>
              <a:tabLst>
                <a:tab pos="517525" algn="l"/>
              </a:tabLst>
              <a:defRPr/>
            </a:pPr>
            <a:endParaRPr lang="en-US" dirty="0">
              <a:latin typeface="VAGRounded BT"/>
              <a:cs typeface="Arial" charset="0"/>
            </a:endParaRPr>
          </a:p>
          <a:p>
            <a:pPr marL="457200" indent="-457200">
              <a:spcBef>
                <a:spcPct val="500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"/>
              <a:tabLst>
                <a:tab pos="517525" algn="l"/>
              </a:tabLst>
              <a:defRPr/>
            </a:pPr>
            <a:endParaRPr lang="en-US" dirty="0">
              <a:latin typeface="VAGRounded BT"/>
              <a:cs typeface="Arial" charset="0"/>
            </a:endParaRPr>
          </a:p>
          <a:p>
            <a:pPr marL="457200" indent="-457200">
              <a:spcBef>
                <a:spcPct val="500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"/>
              <a:tabLst>
                <a:tab pos="517525" algn="l"/>
              </a:tabLst>
              <a:defRPr/>
            </a:pPr>
            <a:endParaRPr lang="en-US" dirty="0">
              <a:latin typeface="VAGRounded BT"/>
              <a:cs typeface="Arial" charset="0"/>
            </a:endParaRPr>
          </a:p>
          <a:p>
            <a:pPr marL="457200" indent="-457200">
              <a:spcBef>
                <a:spcPct val="50000"/>
              </a:spcBef>
              <a:buClr>
                <a:srgbClr val="110462"/>
              </a:buClr>
              <a:buSzPct val="85000"/>
              <a:tabLst>
                <a:tab pos="517525" algn="l"/>
              </a:tabLst>
              <a:defRPr/>
            </a:pPr>
            <a:r>
              <a:rPr lang="en-US" dirty="0">
                <a:latin typeface="VAGRounded BT"/>
                <a:cs typeface="Arial" charset="0"/>
              </a:rPr>
              <a:t>    Phenotypic and breeding value means for conception rate of heifers and cows born in 2005 expressed as a difference from Holsteins</a:t>
            </a:r>
          </a:p>
          <a:p>
            <a:pPr marL="457200" indent="-457200">
              <a:spcBef>
                <a:spcPct val="500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"/>
              <a:tabLst>
                <a:tab pos="517525" algn="l"/>
              </a:tabLst>
              <a:defRPr/>
            </a:pPr>
            <a:endParaRPr lang="en-US" dirty="0">
              <a:latin typeface="VAGRounded BT"/>
              <a:cs typeface="Arial" charset="0"/>
            </a:endParaRPr>
          </a:p>
        </p:txBody>
      </p:sp>
      <p:sp>
        <p:nvSpPr>
          <p:cNvPr id="2068" name="Line 20318"/>
          <p:cNvSpPr>
            <a:spLocks noChangeShapeType="1"/>
          </p:cNvSpPr>
          <p:nvPr/>
        </p:nvSpPr>
        <p:spPr bwMode="auto">
          <a:xfrm flipH="1" flipV="1">
            <a:off x="26289000" y="20269200"/>
            <a:ext cx="60960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lIns="228600" tIns="228600" rIns="228600" bIns="228600">
            <a:spAutoFit/>
          </a:bodyPr>
          <a:lstStyle/>
          <a:p>
            <a:endParaRPr lang="en-US"/>
          </a:p>
        </p:txBody>
      </p:sp>
      <p:sp>
        <p:nvSpPr>
          <p:cNvPr id="2069" name="Line 20320"/>
          <p:cNvSpPr>
            <a:spLocks noChangeShapeType="1"/>
          </p:cNvSpPr>
          <p:nvPr/>
        </p:nvSpPr>
        <p:spPr bwMode="auto">
          <a:xfrm flipV="1">
            <a:off x="27660600" y="8623300"/>
            <a:ext cx="5562600" cy="889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lIns="228600" tIns="228600" rIns="228600" bIns="228600">
            <a:spAutoFit/>
          </a:bodyPr>
          <a:lstStyle/>
          <a:p>
            <a:endParaRPr lang="en-US"/>
          </a:p>
        </p:txBody>
      </p:sp>
      <p:sp>
        <p:nvSpPr>
          <p:cNvPr id="2070" name="Line 20321"/>
          <p:cNvSpPr>
            <a:spLocks noChangeShapeType="1"/>
          </p:cNvSpPr>
          <p:nvPr/>
        </p:nvSpPr>
        <p:spPr bwMode="auto">
          <a:xfrm flipV="1">
            <a:off x="27889200" y="16624300"/>
            <a:ext cx="6705600" cy="889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lIns="228600" tIns="228600" rIns="228600" bIns="228600">
            <a:spAutoFit/>
          </a:bodyPr>
          <a:lstStyle/>
          <a:p>
            <a:endParaRPr lang="en-US"/>
          </a:p>
        </p:txBody>
      </p:sp>
      <p:sp>
        <p:nvSpPr>
          <p:cNvPr id="2071" name="Line 20323"/>
          <p:cNvSpPr>
            <a:spLocks noChangeShapeType="1"/>
          </p:cNvSpPr>
          <p:nvPr/>
        </p:nvSpPr>
        <p:spPr bwMode="auto">
          <a:xfrm>
            <a:off x="25908000" y="16713200"/>
            <a:ext cx="38100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lIns="228600" tIns="228600" rIns="228600" bIns="228600">
            <a:spAutoFit/>
          </a:bodyPr>
          <a:lstStyle/>
          <a:p>
            <a:endParaRPr lang="en-US"/>
          </a:p>
        </p:txBody>
      </p:sp>
      <p:sp>
        <p:nvSpPr>
          <p:cNvPr id="2072" name="Text Box 20311"/>
          <p:cNvSpPr txBox="1">
            <a:spLocks noChangeArrowheads="1"/>
          </p:cNvSpPr>
          <p:nvPr/>
        </p:nvSpPr>
        <p:spPr bwMode="auto">
          <a:xfrm>
            <a:off x="26152475" y="6400800"/>
            <a:ext cx="11430000" cy="1225550"/>
          </a:xfrm>
          <a:prstGeom prst="rect">
            <a:avLst/>
          </a:prstGeom>
          <a:solidFill>
            <a:srgbClr val="C3E7F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ctr">
              <a:spcBef>
                <a:spcPct val="50000"/>
              </a:spcBef>
              <a:buClr>
                <a:srgbClr val="08327C"/>
              </a:buClr>
              <a:buSzPct val="70000"/>
              <a:buFont typeface="Marlett" pitchFamily="2" charset="2"/>
              <a:buNone/>
            </a:pPr>
            <a:r>
              <a:rPr lang="en-US" sz="4400" u="sng">
                <a:solidFill>
                  <a:srgbClr val="08327C"/>
                </a:solidFill>
                <a:latin typeface="Arial Rounded MT Bold" pitchFamily="34" charset="0"/>
              </a:rPr>
              <a:t>RESULTS </a:t>
            </a:r>
            <a:r>
              <a:rPr lang="en-US" sz="4400" i="1" u="sng">
                <a:solidFill>
                  <a:srgbClr val="08327C"/>
                </a:solidFill>
                <a:latin typeface="Arial Rounded MT Bold" pitchFamily="34" charset="0"/>
              </a:rPr>
              <a:t>(cont.)</a:t>
            </a:r>
          </a:p>
        </p:txBody>
      </p:sp>
      <p:sp>
        <p:nvSpPr>
          <p:cNvPr id="2073" name="TextBox 47"/>
          <p:cNvSpPr txBox="1">
            <a:spLocks noChangeArrowheads="1"/>
          </p:cNvSpPr>
          <p:nvPr/>
        </p:nvSpPr>
        <p:spPr bwMode="auto">
          <a:xfrm>
            <a:off x="17830800" y="37490400"/>
            <a:ext cx="1841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074" name="TextBox 61"/>
          <p:cNvSpPr txBox="1">
            <a:spLocks noChangeArrowheads="1"/>
          </p:cNvSpPr>
          <p:nvPr/>
        </p:nvSpPr>
        <p:spPr bwMode="auto">
          <a:xfrm>
            <a:off x="1033463" y="1752600"/>
            <a:ext cx="8415337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00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sz="6600">
                <a:solidFill>
                  <a:schemeClr val="bg1"/>
                </a:solidFill>
                <a:latin typeface="Arial Rounded MT Bold" pitchFamily="34" charset="0"/>
              </a:rPr>
              <a:t>Poster T044</a:t>
            </a:r>
          </a:p>
          <a:p>
            <a:r>
              <a:rPr lang="en-US" sz="6600">
                <a:solidFill>
                  <a:schemeClr val="bg1"/>
                </a:solidFill>
                <a:latin typeface="Arial Rounded MT Bold" pitchFamily="34" charset="0"/>
              </a:rPr>
              <a:t> Abstract #946</a:t>
            </a:r>
          </a:p>
          <a:p>
            <a:r>
              <a:rPr lang="en-US">
                <a:solidFill>
                  <a:schemeClr val="bg1"/>
                </a:solidFill>
                <a:latin typeface="Arial Rounded MT Bold" pitchFamily="34" charset="0"/>
              </a:rPr>
              <a:t> ADSA-ASAS-CSAS Joint Meeting </a:t>
            </a:r>
          </a:p>
          <a:p>
            <a:r>
              <a:rPr lang="en-US">
                <a:solidFill>
                  <a:schemeClr val="bg1"/>
                </a:solidFill>
                <a:latin typeface="Arial Rounded MT Bold" pitchFamily="34" charset="0"/>
              </a:rPr>
              <a:t> July 22, 2014, Kansas City, MO 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075" name="TextBox 64"/>
          <p:cNvSpPr txBox="1">
            <a:spLocks noChangeArrowheads="1"/>
          </p:cNvSpPr>
          <p:nvPr/>
        </p:nvSpPr>
        <p:spPr bwMode="auto">
          <a:xfrm>
            <a:off x="44348400" y="4876800"/>
            <a:ext cx="5715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http://aipl.arsusda.gov</a:t>
            </a:r>
          </a:p>
        </p:txBody>
      </p:sp>
      <p:pic>
        <p:nvPicPr>
          <p:cNvPr id="2076" name="Picture 314" descr="C:\Users\jan\AppData\Local\Microsoft\Windows\Temporary Internet Files\Content.IE5\5F2YV71N\MC900434411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0200" y="32842200"/>
            <a:ext cx="2032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7" name="Picture 61" descr="C:\Users\paul\AppData\Local\Microsoft\Windows\Temporary Internet Files\Content.Word\EBV CCR trend.tif"/>
          <p:cNvPicPr>
            <a:picLocks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060400" y="21412200"/>
            <a:ext cx="11430000" cy="5943600"/>
          </a:xfrm>
          <a:prstGeom prst="rect">
            <a:avLst/>
          </a:prstGeom>
          <a:solidFill>
            <a:srgbClr val="C3E7FD"/>
          </a:solidFill>
          <a:ln w="9525">
            <a:noFill/>
            <a:miter lim="800000"/>
            <a:headEnd/>
            <a:tailEnd/>
          </a:ln>
        </p:spPr>
      </p:pic>
      <p:pic>
        <p:nvPicPr>
          <p:cNvPr id="2078" name="Picture 64" descr="C:\Users\paul\AppData\Local\Microsoft\Windows\Temporary Internet Files\Content.Word\EBV HCR trend.tif"/>
          <p:cNvPicPr>
            <a:picLocks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984200" y="28117800"/>
            <a:ext cx="114300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79" name="Table 65"/>
          <p:cNvGraphicFramePr>
            <a:graphicFrameLocks noGrp="1"/>
          </p:cNvGraphicFramePr>
          <p:nvPr/>
        </p:nvGraphicFramePr>
        <p:xfrm>
          <a:off x="13868400" y="24749125"/>
          <a:ext cx="10744200" cy="2774634"/>
        </p:xfrm>
        <a:graphic>
          <a:graphicData uri="http://schemas.openxmlformats.org/drawingml/2006/table">
            <a:tbl>
              <a:tblPr/>
              <a:tblGrid>
                <a:gridCol w="2686050"/>
                <a:gridCol w="2686050"/>
                <a:gridCol w="2686050"/>
                <a:gridCol w="2686050"/>
              </a:tblGrid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AGRounded BT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AGRounded BT"/>
                          <a:cs typeface="Arial" pitchFamily="34" charset="0"/>
                        </a:rPr>
                        <a:t>HCR</a:t>
                      </a:r>
                    </a:p>
                  </a:txBody>
                  <a:tcPr marL="274320"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AGRounded BT"/>
                          <a:cs typeface="Arial" pitchFamily="34" charset="0"/>
                        </a:rPr>
                        <a:t>CCR</a:t>
                      </a:r>
                    </a:p>
                  </a:txBody>
                  <a:tcPr marL="274320"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AGRounded BT"/>
                          <a:cs typeface="Arial" pitchFamily="34" charset="0"/>
                        </a:rPr>
                        <a:t>DPR</a:t>
                      </a:r>
                    </a:p>
                  </a:txBody>
                  <a:tcPr marL="274320"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E7FD"/>
                    </a:solidFill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AGRounded BT"/>
                          <a:cs typeface="Arial" pitchFamily="34" charset="0"/>
                        </a:rPr>
                        <a:t>HCR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AGRounded BT"/>
                          <a:cs typeface="Arial" pitchFamily="34" charset="0"/>
                        </a:rPr>
                        <a:t>0.01</a:t>
                      </a:r>
                    </a:p>
                  </a:txBody>
                  <a:tcPr marL="2743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AGRounded BT"/>
                          <a:cs typeface="Arial" pitchFamily="34" charset="0"/>
                        </a:rPr>
                        <a:t>0.45</a:t>
                      </a:r>
                    </a:p>
                  </a:txBody>
                  <a:tcPr marL="2743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AGRounded BT"/>
                          <a:cs typeface="Arial" pitchFamily="34" charset="0"/>
                        </a:rPr>
                        <a:t>0.36</a:t>
                      </a:r>
                    </a:p>
                  </a:txBody>
                  <a:tcPr marL="2743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E7FD"/>
                    </a:solidFill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AGRounded BT"/>
                          <a:cs typeface="Arial" pitchFamily="34" charset="0"/>
                        </a:rPr>
                        <a:t>CCR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AGRounded BT"/>
                          <a:cs typeface="Arial" pitchFamily="34" charset="0"/>
                        </a:rPr>
                        <a:t>0.10</a:t>
                      </a:r>
                    </a:p>
                  </a:txBody>
                  <a:tcPr marL="27432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AGRounded BT"/>
                          <a:cs typeface="Arial" pitchFamily="34" charset="0"/>
                        </a:rPr>
                        <a:t>0.016</a:t>
                      </a:r>
                    </a:p>
                  </a:txBody>
                  <a:tcPr marL="27432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AGRounded BT"/>
                          <a:cs typeface="Arial" pitchFamily="34" charset="0"/>
                        </a:rPr>
                        <a:t>0.86</a:t>
                      </a:r>
                    </a:p>
                  </a:txBody>
                  <a:tcPr marL="27432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E7FD"/>
                    </a:solidFill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AGRounded BT"/>
                          <a:cs typeface="Arial" pitchFamily="34" charset="0"/>
                        </a:rPr>
                        <a:t>DPR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AGRounded BT"/>
                          <a:cs typeface="Arial" pitchFamily="34" charset="0"/>
                        </a:rPr>
                        <a:t>0.10</a:t>
                      </a:r>
                    </a:p>
                  </a:txBody>
                  <a:tcPr marL="27432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AGRounded BT"/>
                          <a:cs typeface="Arial" pitchFamily="34" charset="0"/>
                        </a:rPr>
                        <a:t>0.70</a:t>
                      </a:r>
                    </a:p>
                  </a:txBody>
                  <a:tcPr marL="27432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AGRounded BT"/>
                          <a:cs typeface="Arial" pitchFamily="34" charset="0"/>
                        </a:rPr>
                        <a:t>0.04</a:t>
                      </a:r>
                    </a:p>
                  </a:txBody>
                  <a:tcPr marL="27432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E7FD"/>
                    </a:solidFill>
                  </a:tcPr>
                </a:tc>
              </a:tr>
            </a:tbl>
          </a:graphicData>
        </a:graphic>
      </p:graphicFrame>
      <p:sp>
        <p:nvSpPr>
          <p:cNvPr id="2098" name="Table 65"/>
          <p:cNvSpPr>
            <a:spLocks noGrp="1" noChangeArrowheads="1"/>
          </p:cNvSpPr>
          <p:nvPr/>
        </p:nvSpPr>
        <p:spPr bwMode="auto">
          <a:xfrm>
            <a:off x="0" y="0"/>
            <a:ext cx="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9" name="TextBox 36"/>
          <p:cNvSpPr txBox="1">
            <a:spLocks noChangeArrowheads="1"/>
          </p:cNvSpPr>
          <p:nvPr/>
        </p:nvSpPr>
        <p:spPr bwMode="auto">
          <a:xfrm>
            <a:off x="26670000" y="20980400"/>
            <a:ext cx="10820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VAGRounded BT"/>
              </a:rPr>
              <a:t>Genetic trends by breed for CCR on all-breed scale</a:t>
            </a:r>
          </a:p>
        </p:txBody>
      </p:sp>
      <p:sp>
        <p:nvSpPr>
          <p:cNvPr id="2100" name="TextBox 37"/>
          <p:cNvSpPr txBox="1">
            <a:spLocks noChangeArrowheads="1"/>
          </p:cNvSpPr>
          <p:nvPr/>
        </p:nvSpPr>
        <p:spPr bwMode="auto">
          <a:xfrm>
            <a:off x="26670000" y="27584400"/>
            <a:ext cx="10820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VAGRounded BT"/>
              </a:rPr>
              <a:t>Genetic trends by breed for HCR on all-breed scale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6152475" y="7620000"/>
            <a:ext cx="11430000" cy="2832100"/>
          </a:xfrm>
          <a:prstGeom prst="rect">
            <a:avLst/>
          </a:prstGeom>
          <a:solidFill>
            <a:srgbClr val="C3E7FD"/>
          </a:solidFill>
        </p:spPr>
        <p:txBody>
          <a:bodyPr>
            <a:spAutoFit/>
          </a:bodyPr>
          <a:lstStyle/>
          <a:p>
            <a:pPr lvl="1" indent="-457200">
              <a:spcBef>
                <a:spcPts val="2160"/>
              </a:spcBef>
              <a:buClr>
                <a:srgbClr val="110462"/>
              </a:buClr>
              <a:buSzPct val="85000"/>
              <a:defRPr/>
            </a:pPr>
            <a:r>
              <a:rPr lang="en-US" dirty="0">
                <a:latin typeface="VAGRounded BT"/>
                <a:cs typeface="DilleniaUPC" pitchFamily="18" charset="-34"/>
              </a:rPr>
              <a:t>    Correlations of previous evaluation and single trait (ST) and multi-trait (MT) model evaluation for HCR and CCR for bulls born 1996 or later with &gt;50% reliability </a:t>
            </a:r>
          </a:p>
          <a:p>
            <a:pPr lvl="1">
              <a:buClr>
                <a:srgbClr val="00B050"/>
              </a:buClr>
              <a:defRPr/>
            </a:pPr>
            <a:endParaRPr lang="en-US" sz="3400" dirty="0">
              <a:latin typeface="VAGRounded BT"/>
              <a:cs typeface="DilleniaUPC" pitchFamily="18" charset="-34"/>
            </a:endParaRPr>
          </a:p>
        </p:txBody>
      </p:sp>
      <p:graphicFrame>
        <p:nvGraphicFramePr>
          <p:cNvPr id="40" name="Table 39"/>
          <p:cNvGraphicFramePr>
            <a:graphicFrameLocks noGrp="1"/>
          </p:cNvGraphicFramePr>
          <p:nvPr/>
        </p:nvGraphicFramePr>
        <p:xfrm>
          <a:off x="13647738" y="30556200"/>
          <a:ext cx="11441238" cy="7315201"/>
        </p:xfrm>
        <a:graphic>
          <a:graphicData uri="http://schemas.openxmlformats.org/drawingml/2006/table">
            <a:tbl>
              <a:tblPr/>
              <a:tblGrid>
                <a:gridCol w="3336358"/>
                <a:gridCol w="1575502"/>
                <a:gridCol w="97140"/>
                <a:gridCol w="1575502"/>
                <a:gridCol w="203206"/>
                <a:gridCol w="1186943"/>
                <a:gridCol w="97140"/>
                <a:gridCol w="1112119"/>
                <a:gridCol w="180229"/>
                <a:gridCol w="1033493"/>
                <a:gridCol w="116840"/>
                <a:gridCol w="926766"/>
              </a:tblGrid>
              <a:tr h="1625601">
                <a:tc rowSpan="2"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Breed</a:t>
                      </a:r>
                    </a:p>
                  </a:txBody>
                  <a:tcPr marR="0" marT="0" marB="0" anchor="b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Females with </a:t>
                      </a: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records (no.)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Phenotypic</a:t>
                      </a: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mean (%)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Breeding value mean (%)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128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HCR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CCR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HCR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CCR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HCR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CCR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Holstein</a:t>
                      </a:r>
                    </a:p>
                  </a:txBody>
                  <a:tcPr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2920" algn="dec"/>
                        </a:tabLs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302,007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4825" algn="dec"/>
                        </a:tabLs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543,491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56.0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31.8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dec"/>
                        </a:tabLs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0.0</a:t>
                      </a:r>
                    </a:p>
                  </a:txBody>
                  <a:tcPr marL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dec"/>
                        </a:tabLs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0.0</a:t>
                      </a:r>
                    </a:p>
                  </a:txBody>
                  <a:tcPr marL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Jersey</a:t>
                      </a:r>
                    </a:p>
                  </a:txBody>
                  <a:tcPr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2920" algn="dec"/>
                        </a:tabLs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11,533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4825" algn="dec"/>
                        </a:tabLs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32,007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50.9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37.8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dec"/>
                        </a:tabLs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  <a:sym typeface="Symbol"/>
                        </a:rPr>
                        <a:t></a:t>
                      </a: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0.8</a:t>
                      </a:r>
                    </a:p>
                  </a:txBody>
                  <a:tcPr marL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dec"/>
                        </a:tabLs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+5.7</a:t>
                      </a:r>
                    </a:p>
                  </a:txBody>
                  <a:tcPr marL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Brown Swiss</a:t>
                      </a:r>
                    </a:p>
                  </a:txBody>
                  <a:tcPr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2920" algn="dec"/>
                        </a:tabLs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1,620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4825" algn="dec"/>
                        </a:tabLs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4,449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44.1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28.3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dec"/>
                        </a:tabLs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  <a:sym typeface="Symbol"/>
                        </a:rPr>
                        <a:t></a:t>
                      </a: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7.1</a:t>
                      </a:r>
                    </a:p>
                  </a:txBody>
                  <a:tcPr marL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dec"/>
                        </a:tabLs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  <a:sym typeface="Symbol"/>
                        </a:rPr>
                        <a:t></a:t>
                      </a: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4.5</a:t>
                      </a:r>
                    </a:p>
                  </a:txBody>
                  <a:tcPr marL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Guernsey</a:t>
                      </a:r>
                    </a:p>
                  </a:txBody>
                  <a:tcPr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2920" algn="dec"/>
                        </a:tabLs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612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4825" algn="dec"/>
                        </a:tabLs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1,742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44.8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26.1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dec"/>
                        </a:tabLs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  <a:sym typeface="Symbol"/>
                        </a:rPr>
                        <a:t></a:t>
                      </a: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6.7</a:t>
                      </a:r>
                    </a:p>
                  </a:txBody>
                  <a:tcPr marL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dec"/>
                        </a:tabLs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  <a:sym typeface="Symbol"/>
                        </a:rPr>
                        <a:t></a:t>
                      </a: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7.1</a:t>
                      </a:r>
                    </a:p>
                  </a:txBody>
                  <a:tcPr marL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err="1">
                          <a:latin typeface="VAGRounded BT"/>
                          <a:ea typeface="SimSun"/>
                          <a:cs typeface="Times New Roman"/>
                        </a:rPr>
                        <a:t>Ayrshire</a:t>
                      </a:r>
                      <a:endParaRPr lang="en-US" sz="32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2920" algn="dec"/>
                        </a:tabLs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574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4825" algn="dec"/>
                        </a:tabLs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1,444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47.6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38.1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dec"/>
                        </a:tabLs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  <a:sym typeface="Symbol"/>
                        </a:rPr>
                        <a:t></a:t>
                      </a: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4.7</a:t>
                      </a:r>
                    </a:p>
                  </a:txBody>
                  <a:tcPr marL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dec"/>
                        </a:tabLs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+0.7</a:t>
                      </a:r>
                    </a:p>
                  </a:txBody>
                  <a:tcPr marL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latin typeface="VAGRounded BT"/>
                          <a:ea typeface="SimSun"/>
                          <a:cs typeface="Times New Roman"/>
                        </a:rPr>
                        <a:t>Milking Shorthorn</a:t>
                      </a:r>
                      <a:endParaRPr lang="en-US" sz="32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R="0" marT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2920" algn="dec"/>
                        </a:tabLs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422</a:t>
                      </a:r>
                    </a:p>
                  </a:txBody>
                  <a:tcPr marL="0" marR="0" marT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4825" algn="dec"/>
                        </a:tabLs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836</a:t>
                      </a:r>
                    </a:p>
                  </a:txBody>
                  <a:tcPr marL="0" marR="0" marT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47.4</a:t>
                      </a:r>
                    </a:p>
                  </a:txBody>
                  <a:tcPr marL="0" marR="0" marT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40.4</a:t>
                      </a:r>
                    </a:p>
                  </a:txBody>
                  <a:tcPr marL="0" marR="0" marT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dec"/>
                        </a:tabLs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0.0</a:t>
                      </a:r>
                    </a:p>
                  </a:txBody>
                  <a:tcPr marL="0" marT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T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dec"/>
                        </a:tabLst>
                      </a:pPr>
                      <a:r>
                        <a:rPr lang="en-US" sz="3200" dirty="0">
                          <a:latin typeface="VAGRounded BT"/>
                          <a:ea typeface="SimSun"/>
                          <a:cs typeface="Times New Roman"/>
                        </a:rPr>
                        <a:t>+4.0</a:t>
                      </a:r>
                    </a:p>
                  </a:txBody>
                  <a:tcPr marL="0" marT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195" name="Text Box 20311"/>
          <p:cNvSpPr txBox="1">
            <a:spLocks noChangeArrowheads="1"/>
          </p:cNvSpPr>
          <p:nvPr/>
        </p:nvSpPr>
        <p:spPr bwMode="auto">
          <a:xfrm>
            <a:off x="13623925" y="21564600"/>
            <a:ext cx="11458575" cy="1225550"/>
          </a:xfrm>
          <a:prstGeom prst="rect">
            <a:avLst/>
          </a:prstGeom>
          <a:solidFill>
            <a:srgbClr val="C3E7F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ctr">
              <a:spcBef>
                <a:spcPct val="50000"/>
              </a:spcBef>
              <a:buClr>
                <a:srgbClr val="08327C"/>
              </a:buClr>
              <a:buSzPct val="70000"/>
              <a:buFont typeface="Marlett" pitchFamily="2" charset="2"/>
              <a:buNone/>
            </a:pPr>
            <a:r>
              <a:rPr lang="en-US" sz="4400" u="sng">
                <a:solidFill>
                  <a:srgbClr val="08327C"/>
                </a:solidFill>
                <a:latin typeface="Arial Rounded MT Bold" pitchFamily="34" charset="0"/>
              </a:rPr>
              <a:t>RESULTS</a:t>
            </a:r>
            <a:endParaRPr lang="en-US" sz="4400" i="1" u="sng">
              <a:solidFill>
                <a:srgbClr val="08327C"/>
              </a:solidFill>
              <a:latin typeface="Arial Rounded MT Bold" pitchFamily="34" charset="0"/>
            </a:endParaRPr>
          </a:p>
        </p:txBody>
      </p:sp>
      <p:sp>
        <p:nvSpPr>
          <p:cNvPr id="2196" name="Text Box 7727"/>
          <p:cNvSpPr txBox="1">
            <a:spLocks noChangeArrowheads="1"/>
          </p:cNvSpPr>
          <p:nvPr/>
        </p:nvSpPr>
        <p:spPr bwMode="auto">
          <a:xfrm>
            <a:off x="38679438" y="7315200"/>
            <a:ext cx="11426825" cy="4389438"/>
          </a:xfrm>
          <a:prstGeom prst="rect">
            <a:avLst/>
          </a:prstGeom>
          <a:solidFill>
            <a:srgbClr val="C3E7FD"/>
          </a:solidFill>
          <a:ln w="9525">
            <a:noFill/>
            <a:miter lim="800000"/>
            <a:headEnd/>
            <a:tailEnd/>
          </a:ln>
        </p:spPr>
        <p:txBody>
          <a:bodyPr lIns="182880" tIns="228600" rIns="228600" bIns="228600"/>
          <a:lstStyle/>
          <a:p>
            <a:pPr marL="512763" indent="-439738">
              <a:spcBef>
                <a:spcPct val="50000"/>
              </a:spcBef>
              <a:buClr>
                <a:srgbClr val="008000"/>
              </a:buClr>
              <a:buFont typeface="Wingdings 2" pitchFamily="18" charset="2"/>
              <a:buChar char="»"/>
            </a:pPr>
            <a:r>
              <a:rPr lang="en-US">
                <a:latin typeface="VAGRounded BT"/>
              </a:rPr>
              <a:t>Additional models combining 6 other traits (milk, fat, and protein yield, somatic cell score, productive life and DPR) were run with the new software on 76.8 million lactations and compared with previous results</a:t>
            </a:r>
          </a:p>
          <a:p>
            <a:pPr marL="512763" indent="-439738">
              <a:spcBef>
                <a:spcPct val="50000"/>
              </a:spcBef>
              <a:buClr>
                <a:srgbClr val="008000"/>
              </a:buClr>
              <a:buFont typeface="Wingdings 2" pitchFamily="18" charset="2"/>
              <a:buChar char="»"/>
            </a:pPr>
            <a:r>
              <a:rPr lang="en-US">
                <a:latin typeface="VAGRounded BT"/>
              </a:rPr>
              <a:t>All-breed models and genetic parameters were similar to those used in current software </a:t>
            </a:r>
          </a:p>
          <a:p>
            <a:pPr marL="512763" indent="-439738">
              <a:spcBef>
                <a:spcPct val="50000"/>
              </a:spcBef>
              <a:buClr>
                <a:srgbClr val="008000"/>
              </a:buClr>
              <a:buFont typeface="Wingdings 2" pitchFamily="18" charset="2"/>
              <a:buChar char="»"/>
            </a:pPr>
            <a:endParaRPr lang="en-US">
              <a:latin typeface="Arial Rounded MT Bold" pitchFamily="34" charset="0"/>
            </a:endParaRPr>
          </a:p>
        </p:txBody>
      </p:sp>
      <p:sp>
        <p:nvSpPr>
          <p:cNvPr id="2197" name="Rectangle 45"/>
          <p:cNvSpPr>
            <a:spLocks noChangeArrowheads="1"/>
          </p:cNvSpPr>
          <p:nvPr/>
        </p:nvSpPr>
        <p:spPr bwMode="auto">
          <a:xfrm rot="10800000" flipV="1">
            <a:off x="38679438" y="12245975"/>
            <a:ext cx="11430000" cy="2308225"/>
          </a:xfrm>
          <a:prstGeom prst="rect">
            <a:avLst/>
          </a:prstGeom>
          <a:solidFill>
            <a:srgbClr val="C3E7F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indent="-457200">
              <a:spcBef>
                <a:spcPts val="2163"/>
              </a:spcBef>
              <a:buClr>
                <a:srgbClr val="110458"/>
              </a:buClr>
              <a:buSzPct val="85000"/>
            </a:pPr>
            <a:r>
              <a:rPr lang="en-US">
                <a:latin typeface="VAGRounded BT"/>
                <a:cs typeface="DilleniaUPC" pitchFamily="18" charset="-34"/>
              </a:rPr>
              <a:t>   Correlations of previous evaluation and single and multi-trait model evaluation from new software for 9,476 Holstein* bulls born 2000-2008 with &gt;50 daughters</a:t>
            </a:r>
          </a:p>
        </p:txBody>
      </p:sp>
      <p:sp>
        <p:nvSpPr>
          <p:cNvPr id="2198" name="TextBox 51"/>
          <p:cNvSpPr txBox="1">
            <a:spLocks noChangeArrowheads="1"/>
          </p:cNvSpPr>
          <p:nvPr/>
        </p:nvSpPr>
        <p:spPr bwMode="auto">
          <a:xfrm>
            <a:off x="26152475" y="34248725"/>
            <a:ext cx="11430000" cy="3698875"/>
          </a:xfrm>
          <a:prstGeom prst="rect">
            <a:avLst/>
          </a:prstGeom>
          <a:solidFill>
            <a:srgbClr val="C3E7F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1175" indent="-438150">
              <a:spcBef>
                <a:spcPts val="2163"/>
              </a:spcBef>
              <a:buClr>
                <a:srgbClr val="00664D"/>
              </a:buClr>
              <a:buFont typeface="Wingdings 2" pitchFamily="18" charset="2"/>
              <a:buChar char="»"/>
              <a:tabLst>
                <a:tab pos="182563" algn="l"/>
              </a:tabLst>
            </a:pPr>
            <a:r>
              <a:rPr lang="en-US">
                <a:latin typeface="VAGRounded BT"/>
              </a:rPr>
              <a:t>All breeds passed Interbull method 1 trend test  for CCR and all passed method 3 for CCR and HCR, except for Ayrshire CCR</a:t>
            </a:r>
          </a:p>
          <a:p>
            <a:pPr marL="511175" indent="-438150">
              <a:spcBef>
                <a:spcPts val="2163"/>
              </a:spcBef>
              <a:buClr>
                <a:srgbClr val="00664D"/>
              </a:buClr>
              <a:buFont typeface="Wingdings 2" pitchFamily="18" charset="2"/>
              <a:buChar char="»"/>
              <a:tabLst>
                <a:tab pos="182563" algn="l"/>
              </a:tabLst>
            </a:pPr>
            <a:r>
              <a:rPr lang="en-US">
                <a:latin typeface="VAGRounded BT"/>
              </a:rPr>
              <a:t>Estimated genetic correlations with other Interbull countries were similar for Holstein; slightly different for other breeds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8633400" y="22174200"/>
            <a:ext cx="11430000" cy="3021013"/>
          </a:xfrm>
          <a:prstGeom prst="rect">
            <a:avLst/>
          </a:prstGeom>
          <a:solidFill>
            <a:srgbClr val="C3E7FD"/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sz="3200" dirty="0">
              <a:cs typeface="Arial" charset="0"/>
            </a:endParaRPr>
          </a:p>
          <a:p>
            <a:pPr>
              <a:defRPr/>
            </a:pPr>
            <a:r>
              <a:rPr lang="en-US" sz="3200" dirty="0">
                <a:cs typeface="Arial" charset="0"/>
              </a:rPr>
              <a:t>* </a:t>
            </a:r>
            <a:r>
              <a:rPr lang="en-US" sz="3200" i="1" dirty="0">
                <a:cs typeface="Arial" charset="0"/>
              </a:rPr>
              <a:t>Other breeds slightly lower</a:t>
            </a:r>
          </a:p>
          <a:p>
            <a:pPr>
              <a:defRPr/>
            </a:pPr>
            <a:endParaRPr lang="en-US" dirty="0">
              <a:cs typeface="Arial" charset="0"/>
            </a:endParaRPr>
          </a:p>
          <a:p>
            <a:pPr marL="512064" indent="-438912">
              <a:spcBef>
                <a:spcPts val="2160"/>
              </a:spcBef>
              <a:buClr>
                <a:srgbClr val="00B050"/>
              </a:buClr>
              <a:buFont typeface="Wingdings" pitchFamily="2" charset="2"/>
              <a:buChar char="Ø"/>
              <a:defRPr/>
            </a:pPr>
            <a:r>
              <a:rPr lang="en-US" dirty="0">
                <a:latin typeface="VAGRounded BT"/>
                <a:cs typeface="Arial" charset="0"/>
              </a:rPr>
              <a:t>Correlations were higher between previous and ST because previous evaluations were ST</a:t>
            </a:r>
            <a:r>
              <a:rPr lang="en-US" dirty="0">
                <a:cs typeface="Arial" charset="0"/>
              </a:rPr>
              <a:t> </a:t>
            </a:r>
          </a:p>
        </p:txBody>
      </p:sp>
      <p:graphicFrame>
        <p:nvGraphicFramePr>
          <p:cNvPr id="61" name="Table 60"/>
          <p:cNvGraphicFramePr>
            <a:graphicFrameLocks noGrp="1"/>
          </p:cNvGraphicFramePr>
          <p:nvPr/>
        </p:nvGraphicFramePr>
        <p:xfrm>
          <a:off x="26136600" y="10042525"/>
          <a:ext cx="11443323" cy="9997440"/>
        </p:xfrm>
        <a:graphic>
          <a:graphicData uri="http://schemas.openxmlformats.org/drawingml/2006/table">
            <a:tbl>
              <a:tblPr/>
              <a:tblGrid>
                <a:gridCol w="3383280"/>
                <a:gridCol w="1554480"/>
                <a:gridCol w="421472"/>
                <a:gridCol w="1554480"/>
                <a:gridCol w="140491"/>
                <a:gridCol w="2560320"/>
                <a:gridCol w="1828800"/>
              </a:tblGrid>
              <a:tr h="956025">
                <a:tc rowSpan="2"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 smtClean="0">
                          <a:latin typeface="VAGRounded BT"/>
                          <a:ea typeface="SimSun"/>
                          <a:cs typeface="Times New Roman"/>
                        </a:rPr>
                        <a:t>Trait / Breed </a:t>
                      </a: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182880" marR="0" marT="0" marB="0" anchor="b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7FD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latin typeface="VAGRounded BT"/>
                          <a:ea typeface="SimSun"/>
                          <a:cs typeface="Times New Roman"/>
                        </a:rPr>
                        <a:t>Correlation with previous evaluation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7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7FD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latin typeface="VAGRounded BT"/>
                          <a:ea typeface="SimSun"/>
                          <a:cs typeface="Times New Roman"/>
                        </a:rPr>
                        <a:t>Correlation of ST and MT EBV from new software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7FD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 smtClean="0">
                          <a:latin typeface="VAGRounded BT"/>
                          <a:ea typeface="SimSun"/>
                          <a:cs typeface="Times New Roman"/>
                        </a:rPr>
                        <a:t>Number of bulls</a:t>
                      </a: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137160" marT="0" marB="0" anchor="b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7FD"/>
                    </a:solidFill>
                  </a:tcPr>
                </a:tc>
              </a:tr>
              <a:tr h="14340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latin typeface="VAGRounded BT"/>
                          <a:ea typeface="SimSun"/>
                          <a:cs typeface="Times New Roman"/>
                        </a:rPr>
                        <a:t>All-breed  ST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latin typeface="VAGRounded BT"/>
                          <a:ea typeface="SimSun"/>
                          <a:cs typeface="Times New Roman"/>
                        </a:rPr>
                        <a:t>All-breed MT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7F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1520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 smtClean="0">
                          <a:latin typeface="VAGRounded BT"/>
                          <a:ea typeface="SimSun"/>
                          <a:cs typeface="Times New Roman"/>
                        </a:rPr>
                        <a:t>HCR:</a:t>
                      </a: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18288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13716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7FD"/>
                    </a:solidFill>
                  </a:tcPr>
                </a:tc>
              </a:tr>
              <a:tr h="731520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 smtClean="0">
                          <a:latin typeface="VAGRounded BT"/>
                          <a:ea typeface="SimSun"/>
                          <a:cs typeface="Times New Roman"/>
                        </a:rPr>
                        <a:t>   Holstein</a:t>
                      </a: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18288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latin typeface="VAGRounded BT"/>
                          <a:ea typeface="SimSun"/>
                          <a:cs typeface="Times New Roman"/>
                        </a:rPr>
                        <a:t>0.980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latin typeface="VAGRounded BT"/>
                          <a:ea typeface="SimSun"/>
                          <a:cs typeface="Times New Roman"/>
                        </a:rPr>
                        <a:t>0.961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latin typeface="VAGRounded BT"/>
                          <a:ea typeface="SimSun"/>
                          <a:cs typeface="Times New Roman"/>
                        </a:rPr>
                        <a:t>0.986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 smtClean="0">
                          <a:latin typeface="VAGRounded BT"/>
                          <a:ea typeface="SimSun"/>
                          <a:cs typeface="Times New Roman"/>
                        </a:rPr>
                        <a:t>2,107</a:t>
                      </a: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27432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</a:tr>
              <a:tr h="731520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 smtClean="0">
                          <a:latin typeface="VAGRounded BT"/>
                          <a:ea typeface="SimSun"/>
                          <a:cs typeface="Times New Roman"/>
                        </a:rPr>
                        <a:t>   Jersey</a:t>
                      </a: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18288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latin typeface="VAGRounded BT"/>
                          <a:ea typeface="SimSun"/>
                          <a:cs typeface="Times New Roman"/>
                        </a:rPr>
                        <a:t>0.910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latin typeface="VAGRounded BT"/>
                          <a:ea typeface="SimSun"/>
                          <a:cs typeface="Times New Roman"/>
                        </a:rPr>
                        <a:t>0.892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latin typeface="VAGRounded BT"/>
                          <a:ea typeface="SimSun"/>
                          <a:cs typeface="Times New Roman"/>
                        </a:rPr>
                        <a:t>0.988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 smtClean="0">
                          <a:latin typeface="VAGRounded BT"/>
                          <a:ea typeface="SimSun"/>
                          <a:cs typeface="Times New Roman"/>
                        </a:rPr>
                        <a:t>157</a:t>
                      </a: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27432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</a:tr>
              <a:tr h="731520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 smtClean="0">
                          <a:latin typeface="VAGRounded BT"/>
                          <a:ea typeface="SimSun"/>
                          <a:cs typeface="Times New Roman"/>
                        </a:rPr>
                        <a:t>   Brown </a:t>
                      </a:r>
                      <a:r>
                        <a:rPr lang="en-US" sz="3400" dirty="0">
                          <a:latin typeface="VAGRounded BT"/>
                          <a:ea typeface="SimSun"/>
                          <a:cs typeface="Times New Roman"/>
                        </a:rPr>
                        <a:t>Swiss</a:t>
                      </a:r>
                    </a:p>
                  </a:txBody>
                  <a:tcPr marL="18288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latin typeface="VAGRounded BT"/>
                          <a:ea typeface="SimSun"/>
                          <a:cs typeface="Times New Roman"/>
                        </a:rPr>
                        <a:t>0.954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latin typeface="VAGRounded BT"/>
                          <a:ea typeface="SimSun"/>
                          <a:cs typeface="Times New Roman"/>
                        </a:rPr>
                        <a:t>0.957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latin typeface="VAGRounded BT"/>
                          <a:ea typeface="SimSun"/>
                          <a:cs typeface="Times New Roman"/>
                        </a:rPr>
                        <a:t>0.999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 smtClean="0">
                          <a:latin typeface="VAGRounded BT"/>
                          <a:ea typeface="SimSun"/>
                          <a:cs typeface="Times New Roman"/>
                        </a:rPr>
                        <a:t>7</a:t>
                      </a: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27432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dirty="0">
                        <a:latin typeface="Arial Rounded MT Bold" pitchFamily="34" charset="0"/>
                        <a:ea typeface="SimSun"/>
                        <a:cs typeface="Times New Roman"/>
                      </a:endParaRPr>
                    </a:p>
                  </a:txBody>
                  <a:tcPr marL="18288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dirty="0">
                        <a:latin typeface="Arial Rounded MT Bold" pitchFamily="34" charset="0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dirty="0">
                        <a:latin typeface="Arial Rounded MT Bold" pitchFamily="34" charset="0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dirty="0">
                        <a:latin typeface="Arial Rounded MT Bold" pitchFamily="34" charset="0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dirty="0">
                        <a:latin typeface="Arial Rounded MT Bold" pitchFamily="34" charset="0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dirty="0">
                        <a:latin typeface="Arial Rounded MT Bold" pitchFamily="34" charset="0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dirty="0">
                        <a:latin typeface="Arial Rounded MT Bold" pitchFamily="34" charset="0"/>
                        <a:ea typeface="SimSun"/>
                        <a:cs typeface="Times New Roman"/>
                      </a:endParaRPr>
                    </a:p>
                  </a:txBody>
                  <a:tcPr marL="0" marR="27432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</a:tr>
              <a:tr h="731520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 smtClean="0">
                          <a:latin typeface="VAGRounded BT"/>
                          <a:ea typeface="SimSun"/>
                          <a:cs typeface="Times New Roman"/>
                        </a:rPr>
                        <a:t>CCR:</a:t>
                      </a: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18288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27432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</a:tr>
              <a:tr h="731520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 smtClean="0">
                          <a:latin typeface="VAGRounded BT"/>
                          <a:ea typeface="SimSun"/>
                          <a:cs typeface="Times New Roman"/>
                        </a:rPr>
                        <a:t>   Holstein</a:t>
                      </a: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18288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latin typeface="VAGRounded BT"/>
                          <a:ea typeface="SimSun"/>
                          <a:cs typeface="Times New Roman"/>
                        </a:rPr>
                        <a:t>0.973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latin typeface="VAGRounded BT"/>
                          <a:ea typeface="SimSun"/>
                          <a:cs typeface="Times New Roman"/>
                        </a:rPr>
                        <a:t>0.952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latin typeface="VAGRounded BT"/>
                          <a:ea typeface="SimSun"/>
                          <a:cs typeface="Times New Roman"/>
                        </a:rPr>
                        <a:t>0.958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 smtClean="0">
                          <a:latin typeface="VAGRounded BT"/>
                          <a:ea typeface="SimSun"/>
                          <a:cs typeface="Times New Roman"/>
                        </a:rPr>
                        <a:t>15,556</a:t>
                      </a: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27432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</a:tr>
              <a:tr h="731520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 smtClean="0">
                          <a:latin typeface="VAGRounded BT"/>
                          <a:ea typeface="SimSun"/>
                          <a:cs typeface="Times New Roman"/>
                        </a:rPr>
                        <a:t>   Jersey</a:t>
                      </a: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18288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latin typeface="VAGRounded BT"/>
                          <a:ea typeface="SimSun"/>
                          <a:cs typeface="Times New Roman"/>
                        </a:rPr>
                        <a:t>0.943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latin typeface="VAGRounded BT"/>
                          <a:ea typeface="SimSun"/>
                          <a:cs typeface="Times New Roman"/>
                        </a:rPr>
                        <a:t>0.904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latin typeface="VAGRounded BT"/>
                          <a:ea typeface="SimSun"/>
                          <a:cs typeface="Times New Roman"/>
                        </a:rPr>
                        <a:t>0.954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 smtClean="0">
                          <a:latin typeface="VAGRounded BT"/>
                          <a:ea typeface="SimSun"/>
                          <a:cs typeface="Times New Roman"/>
                        </a:rPr>
                        <a:t>1,390</a:t>
                      </a: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27432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</a:tr>
              <a:tr h="731520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 smtClean="0">
                          <a:latin typeface="VAGRounded BT"/>
                          <a:ea typeface="SimSun"/>
                          <a:cs typeface="Times New Roman"/>
                        </a:rPr>
                        <a:t>   Brown </a:t>
                      </a:r>
                      <a:r>
                        <a:rPr lang="en-US" sz="3400" dirty="0">
                          <a:latin typeface="VAGRounded BT"/>
                          <a:ea typeface="SimSun"/>
                          <a:cs typeface="Times New Roman"/>
                        </a:rPr>
                        <a:t>Swiss</a:t>
                      </a:r>
                    </a:p>
                  </a:txBody>
                  <a:tcPr marL="18288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latin typeface="VAGRounded BT"/>
                          <a:ea typeface="SimSun"/>
                          <a:cs typeface="Times New Roman"/>
                        </a:rPr>
                        <a:t>0.880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latin typeface="VAGRounded BT"/>
                          <a:ea typeface="SimSun"/>
                          <a:cs typeface="Times New Roman"/>
                        </a:rPr>
                        <a:t>0.859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latin typeface="VAGRounded BT"/>
                          <a:ea typeface="SimSun"/>
                          <a:cs typeface="Times New Roman"/>
                        </a:rPr>
                        <a:t>0.961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 smtClean="0">
                          <a:latin typeface="VAGRounded BT"/>
                          <a:ea typeface="SimSun"/>
                          <a:cs typeface="Times New Roman"/>
                        </a:rPr>
                        <a:t>122</a:t>
                      </a: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27432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dirty="0">
                        <a:latin typeface="Arial Rounded MT Bold" pitchFamily="34" charset="0"/>
                        <a:ea typeface="SimSun"/>
                        <a:cs typeface="Times New Roman"/>
                      </a:endParaRPr>
                    </a:p>
                  </a:txBody>
                  <a:tcPr marL="18288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dirty="0">
                        <a:latin typeface="Arial Rounded MT Bold" pitchFamily="34" charset="0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dirty="0">
                        <a:latin typeface="Arial Rounded MT Bold" pitchFamily="34" charset="0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dirty="0">
                        <a:latin typeface="Arial Rounded MT Bold" pitchFamily="34" charset="0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dirty="0">
                        <a:latin typeface="Arial Rounded MT Bold" pitchFamily="34" charset="0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dirty="0">
                        <a:latin typeface="Arial Rounded MT Bold" pitchFamily="34" charset="0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dirty="0">
                        <a:latin typeface="Arial Rounded MT Bold" pitchFamily="34" charset="0"/>
                        <a:ea typeface="SimSun"/>
                        <a:cs typeface="Times New Roman"/>
                      </a:endParaRPr>
                    </a:p>
                  </a:txBody>
                  <a:tcPr marL="0" marR="27432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/>
        </p:nvGraphicFramePr>
        <p:xfrm>
          <a:off x="38633400" y="14478000"/>
          <a:ext cx="11460480" cy="7757899"/>
        </p:xfrm>
        <a:graphic>
          <a:graphicData uri="http://schemas.openxmlformats.org/drawingml/2006/table">
            <a:tbl>
              <a:tblPr/>
              <a:tblGrid>
                <a:gridCol w="4297680"/>
                <a:gridCol w="1691652"/>
                <a:gridCol w="274320"/>
                <a:gridCol w="1813548"/>
                <a:gridCol w="3383280"/>
              </a:tblGrid>
              <a:tr h="1235179">
                <a:tc rowSpan="2"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 smtClean="0">
                          <a:latin typeface="VAGRounded BT"/>
                          <a:ea typeface="SimSun"/>
                          <a:cs typeface="Times New Roman"/>
                        </a:rPr>
                        <a:t>Trait</a:t>
                      </a: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18288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latin typeface="VAGRounded BT"/>
                          <a:ea typeface="SimSun"/>
                          <a:cs typeface="Times New Roman"/>
                        </a:rPr>
                        <a:t>Correlation with previous evaluation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latin typeface="VAGRounded BT"/>
                          <a:ea typeface="SimSun"/>
                          <a:cs typeface="Times New Roman"/>
                        </a:rPr>
                        <a:t>Correlation of ST and MT EBV from new software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</a:tr>
              <a:tr h="9144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 smtClean="0">
                          <a:latin typeface="VAGRounded BT"/>
                          <a:ea typeface="SimSun"/>
                          <a:cs typeface="Times New Roman"/>
                        </a:rPr>
                        <a:t>ST</a:t>
                      </a: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 smtClean="0">
                          <a:latin typeface="VAGRounded BT"/>
                          <a:ea typeface="SimSun"/>
                          <a:cs typeface="Times New Roman"/>
                        </a:rPr>
                        <a:t>MT</a:t>
                      </a: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152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 smtClean="0">
                          <a:latin typeface="VAGRounded BT"/>
                          <a:ea typeface="SimSun"/>
                          <a:cs typeface="Times New Roman"/>
                        </a:rPr>
                        <a:t>Milk</a:t>
                      </a: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18288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latin typeface="VAGRounded BT"/>
                          <a:ea typeface="SimSun"/>
                          <a:cs typeface="Times New Roman"/>
                        </a:rPr>
                        <a:t>0.996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 smtClean="0">
                          <a:latin typeface="VAGRounded BT"/>
                          <a:ea typeface="SimSun"/>
                          <a:cs typeface="Times New Roman"/>
                        </a:rPr>
                        <a:t>0.994</a:t>
                      </a: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 smtClean="0">
                          <a:latin typeface="VAGRounded BT"/>
                          <a:ea typeface="SimSun"/>
                          <a:cs typeface="Times New Roman"/>
                        </a:rPr>
                        <a:t>0.998</a:t>
                      </a: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</a:tr>
              <a:tr h="73152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 smtClean="0">
                          <a:latin typeface="VAGRounded BT"/>
                          <a:ea typeface="SimSun"/>
                          <a:cs typeface="Times New Roman"/>
                        </a:rPr>
                        <a:t>Fat</a:t>
                      </a: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18288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latin typeface="VAGRounded BT"/>
                          <a:ea typeface="SimSun"/>
                          <a:cs typeface="Times New Roman"/>
                        </a:rPr>
                        <a:t>0.996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 smtClean="0">
                          <a:latin typeface="VAGRounded BT"/>
                          <a:ea typeface="SimSun"/>
                          <a:cs typeface="Times New Roman"/>
                        </a:rPr>
                        <a:t>0.994</a:t>
                      </a: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 smtClean="0">
                          <a:latin typeface="VAGRounded BT"/>
                          <a:ea typeface="SimSun"/>
                          <a:cs typeface="Times New Roman"/>
                        </a:rPr>
                        <a:t>0.998</a:t>
                      </a: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</a:tr>
              <a:tr h="73152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 smtClean="0">
                          <a:latin typeface="VAGRounded BT"/>
                          <a:ea typeface="SimSun"/>
                          <a:cs typeface="Times New Roman"/>
                        </a:rPr>
                        <a:t>Protein</a:t>
                      </a: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18288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 smtClean="0">
                          <a:latin typeface="VAGRounded BT"/>
                          <a:ea typeface="SimSun"/>
                          <a:cs typeface="Times New Roman"/>
                        </a:rPr>
                        <a:t>0.995</a:t>
                      </a: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 smtClean="0">
                          <a:latin typeface="VAGRounded BT"/>
                          <a:ea typeface="SimSun"/>
                          <a:cs typeface="Times New Roman"/>
                        </a:rPr>
                        <a:t>0.993</a:t>
                      </a: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 smtClean="0">
                          <a:latin typeface="VAGRounded BT"/>
                          <a:ea typeface="SimSun"/>
                          <a:cs typeface="Times New Roman"/>
                        </a:rPr>
                        <a:t>0.998</a:t>
                      </a: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</a:tr>
              <a:tr h="73152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 smtClean="0">
                          <a:latin typeface="VAGRounded BT"/>
                          <a:ea typeface="SimSun"/>
                          <a:cs typeface="Times New Roman"/>
                        </a:rPr>
                        <a:t>Somatic cell score</a:t>
                      </a: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18288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 smtClean="0">
                          <a:latin typeface="VAGRounded BT"/>
                          <a:ea typeface="SimSun"/>
                          <a:cs typeface="Times New Roman"/>
                        </a:rPr>
                        <a:t>0.999</a:t>
                      </a: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 smtClean="0">
                          <a:latin typeface="VAGRounded BT"/>
                          <a:ea typeface="SimSun"/>
                          <a:cs typeface="Times New Roman"/>
                        </a:rPr>
                        <a:t>0.996</a:t>
                      </a: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 smtClean="0">
                          <a:latin typeface="VAGRounded BT"/>
                          <a:ea typeface="SimSun"/>
                          <a:cs typeface="Times New Roman"/>
                        </a:rPr>
                        <a:t>0.996</a:t>
                      </a: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</a:tr>
              <a:tr h="73152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 err="1" smtClean="0">
                          <a:latin typeface="VAGRounded BT"/>
                          <a:ea typeface="SimSun"/>
                          <a:cs typeface="Times New Roman"/>
                        </a:rPr>
                        <a:t>Dau</a:t>
                      </a:r>
                      <a:r>
                        <a:rPr lang="en-US" sz="3400" dirty="0" smtClean="0">
                          <a:latin typeface="VAGRounded BT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en-US" sz="3400" dirty="0" err="1" smtClean="0">
                          <a:latin typeface="VAGRounded BT"/>
                          <a:ea typeface="SimSun"/>
                          <a:cs typeface="Times New Roman"/>
                        </a:rPr>
                        <a:t>preg</a:t>
                      </a:r>
                      <a:r>
                        <a:rPr lang="en-US" sz="3400" dirty="0" smtClean="0">
                          <a:latin typeface="VAGRounded BT"/>
                          <a:ea typeface="SimSun"/>
                          <a:cs typeface="Times New Roman"/>
                        </a:rPr>
                        <a:t>.</a:t>
                      </a:r>
                      <a:r>
                        <a:rPr lang="en-US" sz="3400" baseline="0" dirty="0" smtClean="0">
                          <a:latin typeface="VAGRounded BT"/>
                          <a:ea typeface="SimSun"/>
                          <a:cs typeface="Times New Roman"/>
                        </a:rPr>
                        <a:t> rate</a:t>
                      </a: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18288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 smtClean="0">
                          <a:latin typeface="VAGRounded BT"/>
                          <a:ea typeface="SimSun"/>
                          <a:cs typeface="Times New Roman"/>
                        </a:rPr>
                        <a:t>0.995</a:t>
                      </a: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 smtClean="0">
                          <a:latin typeface="VAGRounded BT"/>
                          <a:ea typeface="SimSun"/>
                          <a:cs typeface="Times New Roman"/>
                        </a:rPr>
                        <a:t>0.971</a:t>
                      </a: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 smtClean="0">
                          <a:latin typeface="VAGRounded BT"/>
                          <a:ea typeface="SimSun"/>
                          <a:cs typeface="Times New Roman"/>
                        </a:rPr>
                        <a:t>0.976</a:t>
                      </a: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</a:tr>
              <a:tr h="73152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 smtClean="0">
                          <a:latin typeface="VAGRounded BT"/>
                          <a:ea typeface="SimSun"/>
                          <a:cs typeface="Times New Roman"/>
                        </a:rPr>
                        <a:t>Productive life (ST)</a:t>
                      </a: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18288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 smtClean="0">
                          <a:latin typeface="VAGRounded BT"/>
                          <a:ea typeface="SimSun"/>
                          <a:cs typeface="Times New Roman"/>
                        </a:rPr>
                        <a:t>0.988</a:t>
                      </a: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 smtClean="0">
                          <a:latin typeface="VAGRounded BT"/>
                          <a:ea typeface="SimSun"/>
                          <a:cs typeface="Times New Roman"/>
                        </a:rPr>
                        <a:t>0.951</a:t>
                      </a: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 smtClean="0">
                          <a:latin typeface="VAGRounded BT"/>
                          <a:ea typeface="SimSun"/>
                          <a:cs typeface="Times New Roman"/>
                        </a:rPr>
                        <a:t>0.974</a:t>
                      </a: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7FD"/>
                    </a:solidFill>
                  </a:tcPr>
                </a:tc>
              </a:tr>
              <a:tr h="73152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 smtClean="0">
                          <a:latin typeface="VAGRounded BT"/>
                          <a:ea typeface="SimSun"/>
                          <a:cs typeface="Times New Roman"/>
                        </a:rPr>
                        <a:t>Productive life (MT)</a:t>
                      </a: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18288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 smtClean="0">
                          <a:latin typeface="VAGRounded BT"/>
                          <a:ea typeface="SimSun"/>
                          <a:cs typeface="Times New Roman"/>
                        </a:rPr>
                        <a:t>0.967</a:t>
                      </a: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 smtClean="0">
                          <a:latin typeface="VAGRounded BT"/>
                          <a:ea typeface="SimSun"/>
                          <a:cs typeface="Times New Roman"/>
                        </a:rPr>
                        <a:t>0.967</a:t>
                      </a: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 smtClean="0">
                          <a:latin typeface="VAGRounded BT"/>
                          <a:ea typeface="SimSun"/>
                          <a:cs typeface="Times New Roman"/>
                        </a:rPr>
                        <a:t>0.974</a:t>
                      </a:r>
                      <a:endParaRPr lang="en-US" sz="3400" dirty="0">
                        <a:latin typeface="VAGRounded BT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Arial Rounded MT Bold" pitchFamily="34" charset="0"/>
                        <a:ea typeface="SimSun"/>
                        <a:cs typeface="Times New Roman"/>
                      </a:endParaRPr>
                    </a:p>
                  </a:txBody>
                  <a:tcPr marL="18288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Arial Rounded MT Bold" pitchFamily="34" charset="0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Arial Rounded MT Bold" pitchFamily="34" charset="0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Arial Rounded MT Bold" pitchFamily="34" charset="0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Arial Rounded MT Bold" pitchFamily="34" charset="0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</a:tr>
            </a:tbl>
          </a:graphicData>
        </a:graphic>
      </p:graphicFrame>
      <p:pic>
        <p:nvPicPr>
          <p:cNvPr id="2332" name="Picture 125" descr="C:\Users\jan\AppData\Local\Microsoft\Windows\Temporary Internet Files\Content.Outlook\HZ5S1OX1\USDASymbolwht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4043600" y="533400"/>
            <a:ext cx="5983288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SA08_jan">
  <a:themeElements>
    <a:clrScheme name="ADSA08_ja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DSA08_ja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228600" tIns="228600" rIns="228600" bIns="22860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228600" tIns="228600" rIns="228600" bIns="22860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ADSA08_ja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SA08_ja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SA08_ja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SA08_ja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SA08_ja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SA08_ja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SA08_ja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ADSA08_jan</Template>
  <TotalTime>198047</TotalTime>
  <Words>908</Words>
  <Application>Microsoft Office PowerPoint</Application>
  <PresentationFormat>Custom</PresentationFormat>
  <Paragraphs>236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4" baseType="lpstr">
      <vt:lpstr>Arial</vt:lpstr>
      <vt:lpstr>Verdana</vt:lpstr>
      <vt:lpstr>VAGRounded BT</vt:lpstr>
      <vt:lpstr>Arial Rounded MT Bold</vt:lpstr>
      <vt:lpstr>Marlett</vt:lpstr>
      <vt:lpstr>Wingdings 2</vt:lpstr>
      <vt:lpstr>Wingdings</vt:lpstr>
      <vt:lpstr>DilleniaUPC</vt:lpstr>
      <vt:lpstr>SimSun</vt:lpstr>
      <vt:lpstr>Times New Roman</vt:lpstr>
      <vt:lpstr>Symbol</vt:lpstr>
      <vt:lpstr>Calibri</vt:lpstr>
      <vt:lpstr>ADSA08_jan</vt:lpstr>
      <vt:lpstr>Slide 1</vt:lpstr>
    </vt:vector>
  </TitlesOfParts>
  <Company>AIPL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janice r wright</dc:creator>
  <cp:lastModifiedBy>jan</cp:lastModifiedBy>
  <cp:revision>2301</cp:revision>
  <dcterms:created xsi:type="dcterms:W3CDTF">2008-06-24T18:39:06Z</dcterms:created>
  <dcterms:modified xsi:type="dcterms:W3CDTF">2014-08-01T14:20:51Z</dcterms:modified>
</cp:coreProperties>
</file>