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6"/>
  </p:notesMasterIdLst>
  <p:sldIdLst>
    <p:sldId id="343" r:id="rId2"/>
    <p:sldId id="597" r:id="rId3"/>
    <p:sldId id="602" r:id="rId4"/>
    <p:sldId id="582" r:id="rId5"/>
    <p:sldId id="598" r:id="rId6"/>
    <p:sldId id="584" r:id="rId7"/>
    <p:sldId id="585" r:id="rId8"/>
    <p:sldId id="600" r:id="rId9"/>
    <p:sldId id="601" r:id="rId10"/>
    <p:sldId id="605" r:id="rId11"/>
    <p:sldId id="594" r:id="rId12"/>
    <p:sldId id="603" r:id="rId13"/>
    <p:sldId id="590" r:id="rId14"/>
    <p:sldId id="591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Monotype Sorts"/>
      <p:regular r:id="rId21"/>
    </p:embeddedFont>
    <p:embeddedFont>
      <p:font typeface="ＭＳ Ｐゴシック" pitchFamily="34" charset="-128"/>
      <p:regular r:id="rId22"/>
    </p:embeddedFont>
    <p:embeddedFont>
      <p:font typeface="Humnst777 BT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F"/>
    <a:srgbClr val="00563F"/>
    <a:srgbClr val="9E0000"/>
    <a:srgbClr val="FFFF66"/>
    <a:srgbClr val="FFFF99"/>
    <a:srgbClr val="93D6FF"/>
    <a:srgbClr val="AFE1FF"/>
    <a:srgbClr val="71F8FF"/>
    <a:srgbClr val="33CCFF"/>
    <a:srgbClr val="55FD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0" autoAdjust="0"/>
    <p:restoredTop sz="86441" autoAdjust="0"/>
  </p:normalViewPr>
  <p:slideViewPr>
    <p:cSldViewPr snapToGrid="0">
      <p:cViewPr varScale="1">
        <p:scale>
          <a:sx n="66" d="100"/>
          <a:sy n="66" d="100"/>
        </p:scale>
        <p:origin x="-10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4390-23CE-410E-8C82-C2A835D802BC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CE6C5-79DB-42C1-85C8-7967D116C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388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8C222-EF3B-4A04-9553-B12E0675504A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321C0-3F05-4FB4-BEEC-E95EC40C68CC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8C222-EF3B-4A04-9553-B12E0675504A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8C222-EF3B-4A04-9553-B12E0675504A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9C6B6-D3AC-44B5-A5F0-DB65F0B9A8EE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8D91C-1AAB-4E9A-9E1F-2A3AB6B01C4C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wiggans@ars.usda.gov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1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3657600"/>
            <a:ext cx="8229600" cy="25391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500" b="1" kern="1200" dirty="0" smtClean="0">
                <a:solidFill>
                  <a:srgbClr val="00337F"/>
                </a:solidFill>
                <a:latin typeface="+mn-lt"/>
                <a:ea typeface="+mn-ea"/>
                <a:cs typeface="+mn-cs"/>
              </a:rPr>
              <a:t>G.R. Wiggans,* T.A. Cooper, P.M. VanRaden, C.P. Van Tassell, D.M. </a:t>
            </a:r>
            <a:r>
              <a:rPr lang="en-US" sz="2500" b="1" kern="1200" dirty="0" err="1" smtClean="0">
                <a:solidFill>
                  <a:srgbClr val="00337F"/>
                </a:solidFill>
                <a:latin typeface="+mn-lt"/>
                <a:ea typeface="+mn-ea"/>
                <a:cs typeface="+mn-cs"/>
              </a:rPr>
              <a:t>Bickhart</a:t>
            </a:r>
            <a:r>
              <a:rPr lang="en-US" sz="2500" b="1" kern="1200" dirty="0" smtClean="0">
                <a:solidFill>
                  <a:srgbClr val="00337F"/>
                </a:solidFill>
                <a:latin typeface="+mn-lt"/>
                <a:ea typeface="+mn-ea"/>
                <a:cs typeface="+mn-cs"/>
              </a:rPr>
              <a:t>, and T.S. </a:t>
            </a:r>
            <a:r>
              <a:rPr lang="en-US" sz="2500" b="1" kern="1200" dirty="0" err="1" smtClean="0">
                <a:solidFill>
                  <a:srgbClr val="00337F"/>
                </a:solidFill>
                <a:latin typeface="+mn-lt"/>
                <a:ea typeface="+mn-ea"/>
                <a:cs typeface="+mn-cs"/>
              </a:rPr>
              <a:t>Sonstegard</a:t>
            </a:r>
            <a:endParaRPr lang="en-US" sz="2500" b="1" kern="1200" dirty="0" smtClean="0">
              <a:solidFill>
                <a:srgbClr val="00337F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Animal Genomics and Improvement Laboratory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Agricultural Research Service, USDA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50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Beltsville, MD 20705-2350, USA</a:t>
            </a:r>
          </a:p>
          <a:p>
            <a: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*george.wiggans@ars.usda.gov</a:t>
            </a:r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 bwMode="auto">
          <a:xfrm>
            <a:off x="614149" y="5677469"/>
            <a:ext cx="4230806" cy="3684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989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897215" y="6583680"/>
            <a:ext cx="5436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Wiggans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ADSA–ASAS joint annual meeting, July  14, 2015 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USDA_W-B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6446520"/>
            <a:ext cx="457200" cy="31266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0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20040"/>
            <a:ext cx="8417293" cy="2821285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n-US" sz="3800" dirty="0" smtClean="0"/>
              <a:t>Effect of increasing the </a:t>
            </a:r>
            <a:br>
              <a:rPr lang="en-US" sz="3800" dirty="0" smtClean="0"/>
            </a:br>
            <a:r>
              <a:rPr lang="en-US" sz="3800" dirty="0" smtClean="0"/>
              <a:t>number of SNP from </a:t>
            </a:r>
            <a:br>
              <a:rPr lang="en-US" sz="3800" dirty="0" smtClean="0"/>
            </a:br>
            <a:r>
              <a:rPr lang="en-US" sz="3800" dirty="0" smtClean="0"/>
              <a:t>60,000 to 85,000 in </a:t>
            </a:r>
            <a:br>
              <a:rPr lang="en-US" sz="3800" dirty="0" smtClean="0"/>
            </a:br>
            <a:r>
              <a:rPr lang="en-US" sz="3800" dirty="0" smtClean="0"/>
              <a:t>genomic evaluation </a:t>
            </a:r>
            <a:br>
              <a:rPr lang="en-US" sz="3800" dirty="0" smtClean="0"/>
            </a:br>
            <a:r>
              <a:rPr lang="en-US" sz="3800" dirty="0" smtClean="0"/>
              <a:t>of Holsteins 				</a:t>
            </a:r>
            <a:r>
              <a:rPr lang="en-US" sz="3600" dirty="0" smtClean="0"/>
              <a:t>   </a:t>
            </a:r>
            <a:r>
              <a:rPr lang="en-US" sz="3600" dirty="0" err="1" smtClean="0">
                <a:solidFill>
                  <a:srgbClr val="FFFF00"/>
                </a:solidFill>
              </a:rPr>
              <a:t>Abstr</a:t>
            </a:r>
            <a:r>
              <a:rPr lang="en-US" sz="3600" dirty="0" smtClean="0">
                <a:solidFill>
                  <a:srgbClr val="FFFF00"/>
                </a:solidFill>
              </a:rPr>
              <a:t>. 537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5559983" y="314544"/>
            <a:ext cx="3200400" cy="2276143"/>
            <a:chOff x="5896858" y="381919"/>
            <a:chExt cx="2571408" cy="1828800"/>
          </a:xfrm>
        </p:grpSpPr>
        <p:pic>
          <p:nvPicPr>
            <p:cNvPr id="22" name="Picture 21" descr="cow minus DNA2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896858" y="381919"/>
              <a:ext cx="2571408" cy="18288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3" name="Picture 11" descr="DNA_orbit_animated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2240000" flipH="1">
              <a:off x="6615925" y="565965"/>
              <a:ext cx="502920" cy="883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295541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69387"/>
          </a:xfrm>
        </p:spPr>
        <p:txBody>
          <a:bodyPr/>
          <a:lstStyle/>
          <a:p>
            <a:r>
              <a:rPr lang="en-US" sz="3700" dirty="0" smtClean="0"/>
              <a:t>Chips, SNPs, and genotypes for testing</a:t>
            </a:r>
            <a:endParaRPr lang="en-US" sz="37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512" y="1214125"/>
          <a:ext cx="8222242" cy="4947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812"/>
                <a:gridCol w="685800"/>
                <a:gridCol w="365760"/>
                <a:gridCol w="731520"/>
                <a:gridCol w="640080"/>
                <a:gridCol w="798990"/>
                <a:gridCol w="365760"/>
                <a:gridCol w="731520"/>
              </a:tblGrid>
              <a:tr h="215900">
                <a:tc row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Chip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SNP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Genotypes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No.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%</a:t>
                      </a:r>
                      <a:r>
                        <a:rPr lang="en-US" sz="1900" b="1" baseline="0" dirty="0" smtClean="0">
                          <a:solidFill>
                            <a:srgbClr val="00337F"/>
                          </a:solidFill>
                        </a:rPr>
                        <a:t> of all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No.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 w="381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%</a:t>
                      </a:r>
                      <a:r>
                        <a:rPr lang="en-US" sz="1900" b="1" baseline="0" dirty="0" smtClean="0">
                          <a:solidFill>
                            <a:srgbClr val="00563F"/>
                          </a:solidFill>
                        </a:rPr>
                        <a:t> of all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Bovine</a:t>
                      </a:r>
                      <a:r>
                        <a:rPr lang="en-US" sz="1900" b="1" baseline="0" dirty="0" smtClean="0">
                          <a:solidFill>
                            <a:srgbClr val="00337F"/>
                          </a:solidFill>
                        </a:rPr>
                        <a:t>SNP</a:t>
                      </a: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50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32,093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41.5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51,882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6.58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BovineSNP50-v2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31,708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41.0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64,967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8.23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Bovine3K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2,675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3.5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48,401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6.13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C00000"/>
                          </a:solidFill>
                        </a:rPr>
                        <a:t>BovineHD</a:t>
                      </a:r>
                      <a:endParaRPr lang="en-US" sz="19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C00000"/>
                          </a:solidFill>
                        </a:rPr>
                        <a:t>73,896</a:t>
                      </a:r>
                      <a:endParaRPr lang="en-US" sz="19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C00000"/>
                          </a:solidFill>
                        </a:rPr>
                        <a:t>95.6</a:t>
                      </a:r>
                      <a:endParaRPr lang="en-US" sz="19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2,485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0.31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dirty="0" err="1" smtClean="0">
                          <a:solidFill>
                            <a:srgbClr val="00337F"/>
                          </a:solidFill>
                        </a:rPr>
                        <a:t>Affymetrix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32,160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41.6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19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0.00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BovineLD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6,819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8.8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154,313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19.56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GeneSeek Genomic Profiler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8,148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10.5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48,806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6.19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C00000"/>
                          </a:solidFill>
                        </a:rPr>
                        <a:t>GeneSeek Genomic Profiler-HD</a:t>
                      </a:r>
                      <a:endParaRPr lang="en-US" sz="19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C00000"/>
                          </a:solidFill>
                        </a:rPr>
                        <a:t>48,496</a:t>
                      </a:r>
                      <a:endParaRPr lang="en-US" sz="19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C00000"/>
                          </a:solidFill>
                        </a:rPr>
                        <a:t>62.7</a:t>
                      </a:r>
                      <a:endParaRPr lang="en-US" sz="19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27,249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3.45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Gene Seek Genomic Profiler-v2 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11,516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14.8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77,359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9.80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dirty="0" err="1" smtClean="0">
                          <a:solidFill>
                            <a:srgbClr val="00337F"/>
                          </a:solidFill>
                        </a:rPr>
                        <a:t>Zoetis</a:t>
                      </a: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 LD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10,373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13.4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105,906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13.42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dirty="0" err="1" smtClean="0">
                          <a:solidFill>
                            <a:srgbClr val="00337F"/>
                          </a:solidFill>
                        </a:rPr>
                        <a:t>Zoetis</a:t>
                      </a: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 MD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28,949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37.4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2,568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0.33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European LD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7,671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9.9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786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0.10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BovineLD-v2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6,833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8.8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12,314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1.56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Gene Seek Genomic Profiler-v3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16,600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21.5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65,150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8.26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dirty="0" err="1" smtClean="0">
                          <a:solidFill>
                            <a:srgbClr val="00337F"/>
                          </a:solidFill>
                        </a:rPr>
                        <a:t>Zoetis</a:t>
                      </a: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 LD-v2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11,540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14.9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126,201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16.00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dirty="0" err="1" smtClean="0">
                          <a:solidFill>
                            <a:srgbClr val="00337F"/>
                          </a:solidFill>
                        </a:rPr>
                        <a:t>Zoetis</a:t>
                      </a: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 MD-v2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30,081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337F"/>
                          </a:solidFill>
                        </a:rPr>
                        <a:t>38.9</a:t>
                      </a: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318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0.04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>
                          <a:solidFill>
                            <a:srgbClr val="C00000"/>
                          </a:solidFill>
                        </a:rPr>
                        <a:t>GeneSeek Genomic Profiler-HD-v2</a:t>
                      </a:r>
                      <a:endParaRPr lang="en-US" sz="19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C00000"/>
                          </a:solidFill>
                        </a:rPr>
                        <a:t>76,374</a:t>
                      </a:r>
                      <a:endParaRPr lang="en-US" sz="19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C00000"/>
                          </a:solidFill>
                        </a:rPr>
                        <a:t>98.8</a:t>
                      </a:r>
                      <a:endParaRPr lang="en-US" sz="19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268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dirty="0" smtClean="0">
                          <a:solidFill>
                            <a:srgbClr val="00563F"/>
                          </a:solidFill>
                        </a:rPr>
                        <a:t>0.03</a:t>
                      </a:r>
                      <a:endParaRPr lang="en-US" sz="19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900" b="1" i="1" dirty="0" smtClean="0">
                          <a:solidFill>
                            <a:srgbClr val="00337F"/>
                          </a:solidFill>
                        </a:rPr>
                        <a:t>All</a:t>
                      </a:r>
                      <a:endParaRPr lang="en-US" sz="1900" b="1" i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2743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i="1" dirty="0" smtClean="0">
                          <a:solidFill>
                            <a:srgbClr val="00337F"/>
                          </a:solidFill>
                        </a:rPr>
                        <a:t>77,327</a:t>
                      </a:r>
                      <a:endParaRPr lang="en-US" sz="1900" b="1" i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2743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i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i="1" dirty="0" smtClean="0">
                          <a:solidFill>
                            <a:srgbClr val="00337F"/>
                          </a:solidFill>
                        </a:rPr>
                        <a:t>100.0</a:t>
                      </a:r>
                      <a:endParaRPr lang="en-US" sz="1900" b="1" i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45720" marT="2743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i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i="1" dirty="0" smtClean="0">
                          <a:solidFill>
                            <a:srgbClr val="00563F"/>
                          </a:solidFill>
                        </a:rPr>
                        <a:t>788,892</a:t>
                      </a:r>
                      <a:endParaRPr lang="en-US" sz="1900" b="1" i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2743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sz="1900" b="1" i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900" b="1" i="1" dirty="0" smtClean="0">
                          <a:solidFill>
                            <a:srgbClr val="00563F"/>
                          </a:solidFill>
                        </a:rPr>
                        <a:t>100.00</a:t>
                      </a:r>
                      <a:endParaRPr lang="en-US" sz="1900" b="1" i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45720" marT="27432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genomic evaluation reliabilities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1743498"/>
              </p:ext>
            </p:extLst>
          </p:nvPr>
        </p:nvGraphicFramePr>
        <p:xfrm>
          <a:off x="506433" y="1375974"/>
          <a:ext cx="8146679" cy="4546600"/>
        </p:xfrm>
        <a:graphic>
          <a:graphicData uri="http://schemas.openxmlformats.org/drawingml/2006/table">
            <a:tbl>
              <a:tblPr/>
              <a:tblGrid>
                <a:gridCol w="2775782"/>
                <a:gridCol w="702644"/>
                <a:gridCol w="1078029"/>
                <a:gridCol w="693019"/>
                <a:gridCol w="627705"/>
                <a:gridCol w="2269500"/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Trait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Reliability (%)</a:t>
                      </a:r>
                      <a:endParaRPr lang="en-US" sz="2800" b="1" baseline="0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en-US" sz="2800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Reliability gain (77K – </a:t>
                      </a:r>
                      <a:r>
                        <a:rPr lang="en-US" sz="2800" b="1" baseline="0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61K)</a:t>
                      </a:r>
                      <a:endParaRPr lang="en-US" sz="2800" b="1" baseline="0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61K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77K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en-US" sz="2800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71">
                <a:tc>
                  <a:txBody>
                    <a:bodyPr/>
                    <a:lstStyle/>
                    <a:p>
                      <a:pPr marL="0" marR="0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Milk yield	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71.2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72.9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8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1.7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071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Fat yield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71.3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72.6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1.3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071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Protein yield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64.1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65.5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1.4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071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PL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67.4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69.1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1.7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071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SCS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70.6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71.4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0.8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071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DPR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60.8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62.4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1.6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071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Final score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62.7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63.8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1.1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071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Stature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72.2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73.5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1.3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389">
                <a:tc>
                  <a:txBody>
                    <a:bodyPr/>
                    <a:lstStyle/>
                    <a:p>
                      <a:pPr marL="0" marR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All </a:t>
                      </a:r>
                      <a:r>
                        <a:rPr lang="en-US" sz="2800" b="1" i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traits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67.1</a:t>
                      </a:r>
                      <a:endParaRPr lang="en-US" sz="2800" b="1" i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i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68.5</a:t>
                      </a:r>
                      <a:endParaRPr lang="en-US" sz="2800" b="1" i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</a:pPr>
                      <a:endParaRPr lang="en-US" sz="2800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1.4</a:t>
                      </a:r>
                      <a:endParaRPr lang="en-US" sz="2800" b="1" i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428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Jersey genomic evaluation reliabilities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1743498"/>
              </p:ext>
            </p:extLst>
          </p:nvPr>
        </p:nvGraphicFramePr>
        <p:xfrm>
          <a:off x="506433" y="1375974"/>
          <a:ext cx="8146679" cy="4546600"/>
        </p:xfrm>
        <a:graphic>
          <a:graphicData uri="http://schemas.openxmlformats.org/drawingml/2006/table">
            <a:tbl>
              <a:tblPr/>
              <a:tblGrid>
                <a:gridCol w="2775782"/>
                <a:gridCol w="702644"/>
                <a:gridCol w="1078029"/>
                <a:gridCol w="693019"/>
                <a:gridCol w="627705"/>
                <a:gridCol w="2269500"/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Trait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Reliability (%)</a:t>
                      </a:r>
                      <a:endParaRPr lang="en-US" sz="2800" b="1" baseline="0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en-US" sz="2800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Reliability gain (77K – </a:t>
                      </a:r>
                      <a:r>
                        <a:rPr lang="en-US" sz="2800" b="1" baseline="0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61K)</a:t>
                      </a:r>
                      <a:endParaRPr lang="en-US" sz="2800" b="1" baseline="0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61K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77K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en-US" sz="2800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71">
                <a:tc>
                  <a:txBody>
                    <a:bodyPr/>
                    <a:lstStyle/>
                    <a:p>
                      <a:pPr marL="0" marR="0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Milk yield	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54.8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54.9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endParaRPr lang="en-US" sz="28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0.1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071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Fat yield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57.0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57.5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0.5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071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Protein yield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53.2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53.6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0.4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071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PL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61.6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61.9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0.3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071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SCS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55.8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56.3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0.5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071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DPR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41.2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41.2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0.0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071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Final score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54.0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54.6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0.6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071"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Stature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64.2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65.2</a:t>
                      </a:r>
                      <a:endParaRPr lang="en-US" sz="28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1.0</a:t>
                      </a:r>
                      <a:endParaRPr lang="en-US" sz="28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6389">
                <a:tc>
                  <a:txBody>
                    <a:bodyPr/>
                    <a:lstStyle/>
                    <a:p>
                      <a:pPr marL="0" marR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All </a:t>
                      </a:r>
                      <a:r>
                        <a:rPr lang="en-US" sz="2800" b="1" i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traits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57.7</a:t>
                      </a:r>
                      <a:endParaRPr lang="en-US" sz="2800" b="1" i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i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58.3</a:t>
                      </a:r>
                      <a:endParaRPr lang="en-US" sz="2800" b="1" i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</a:pPr>
                      <a:endParaRPr lang="en-US" sz="2800" dirty="0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0.6</a:t>
                      </a:r>
                      <a:endParaRPr lang="en-US" sz="2800" b="1" i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428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Future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247317"/>
          </a:xfrm>
          <a:noFill/>
        </p:spPr>
        <p:txBody>
          <a:bodyPr/>
          <a:lstStyle/>
          <a:p>
            <a:pPr eaLnBrk="1" hangingPunct="1">
              <a:lnSpc>
                <a:spcPts val="3200"/>
              </a:lnSpc>
              <a:spcAft>
                <a:spcPts val="4800"/>
              </a:spcAft>
            </a:pPr>
            <a:r>
              <a:rPr lang="en-US" sz="2800" dirty="0" smtClean="0"/>
              <a:t>When causative genetic variants are discovered and placed on chips, SNPs will be added when enough genotypes exist to support imputation</a:t>
            </a:r>
          </a:p>
          <a:p>
            <a:pPr eaLnBrk="1" hangingPunct="1">
              <a:lnSpc>
                <a:spcPts val="3200"/>
              </a:lnSpc>
              <a:spcAft>
                <a:spcPts val="4800"/>
              </a:spcAft>
            </a:pPr>
            <a:r>
              <a:rPr lang="en-US" sz="2800" dirty="0" smtClean="0"/>
              <a:t>As cost/SNP genotype declines, benefit from larger SNP sets will be evaluated</a:t>
            </a:r>
          </a:p>
          <a:p>
            <a:pPr eaLnBrk="1" hangingPunct="1">
              <a:lnSpc>
                <a:spcPts val="3200"/>
              </a:lnSpc>
              <a:spcAft>
                <a:spcPts val="4800"/>
              </a:spcAft>
            </a:pPr>
            <a:r>
              <a:rPr lang="en-US" sz="2800" dirty="0" smtClean="0"/>
              <a:t>Lower-cost sequence data expected to accelerate discovery of causative genetic variants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2769989"/>
          </a:xfrm>
          <a:noFill/>
        </p:spPr>
        <p:txBody>
          <a:bodyPr/>
          <a:lstStyle/>
          <a:p>
            <a:pPr eaLnBrk="1" hangingPunct="1">
              <a:lnSpc>
                <a:spcPts val="3200"/>
              </a:lnSpc>
              <a:spcAft>
                <a:spcPts val="4800"/>
              </a:spcAft>
            </a:pPr>
            <a:r>
              <a:rPr lang="en-US" sz="2800" dirty="0" smtClean="0"/>
              <a:t>Mean gain in reliability across traits of 1.4 percentage points for Holsteins</a:t>
            </a:r>
            <a:endParaRPr lang="en-US" sz="2800" dirty="0" smtClean="0">
              <a:solidFill>
                <a:srgbClr val="00563F"/>
              </a:solidFill>
            </a:endParaRPr>
          </a:p>
          <a:p>
            <a:pPr eaLnBrk="1" hangingPunct="1">
              <a:lnSpc>
                <a:spcPts val="3200"/>
              </a:lnSpc>
              <a:spcAft>
                <a:spcPts val="4800"/>
              </a:spcAft>
            </a:pPr>
            <a:r>
              <a:rPr lang="en-US" sz="2800" dirty="0" smtClean="0"/>
              <a:t>Before implementation of 77K SNPs, CDCB will conduct timing tests and acceptance testing of change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more SNPs?</a:t>
            </a:r>
            <a:endParaRPr lang="en-US" dirty="0" smtClean="0">
              <a:solidFill>
                <a:srgbClr val="FEF202"/>
              </a:solidFill>
            </a:endParaRPr>
          </a:p>
        </p:txBody>
      </p:sp>
      <p:sp>
        <p:nvSpPr>
          <p:cNvPr id="1154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401205"/>
          </a:xfrm>
          <a:noFill/>
        </p:spPr>
        <p:txBody>
          <a:bodyPr/>
          <a:lstStyle/>
          <a:p>
            <a:pPr marL="338138" indent="-338138"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/>
              <a:t>Accuracy of genomic evaluations should improve if more SNPs track causative genetic variants better </a:t>
            </a:r>
          </a:p>
          <a:p>
            <a:pPr marL="338138" indent="-338138" eaLnBrk="1" hangingPunct="1"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/>
              <a:t>Improving chip technology provides more SNPs for the same price</a:t>
            </a:r>
          </a:p>
          <a:p>
            <a:pPr marL="338138" indent="-338138" eaLnBrk="1" hangingPunct="1"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/>
              <a:t>Improving computer technology and methods enable processing more SNPs</a:t>
            </a:r>
          </a:p>
          <a:p>
            <a:pPr marL="338138" indent="-338138" eaLnBrk="1" hangingPunct="1"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/>
              <a:t>Sequence data provides more SNPs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History of reasons for SNP set changes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411464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Create a single list across breeds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Remove poor performing SNPs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Change in SNP selection criteria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Update in assembly changing SNP locations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Add QTLs as discovered</a:t>
            </a:r>
          </a:p>
          <a:p>
            <a:pPr>
              <a:lnSpc>
                <a:spcPts val="3200"/>
              </a:lnSpc>
              <a:spcAft>
                <a:spcPts val="2400"/>
              </a:spcAft>
              <a:buClr>
                <a:srgbClr val="00563F"/>
              </a:buClr>
            </a:pPr>
            <a:r>
              <a:rPr lang="en-US" sz="2800" dirty="0" smtClean="0">
                <a:solidFill>
                  <a:srgbClr val="00563F"/>
                </a:solidFill>
              </a:rPr>
              <a:t>Change in SNP set prevents use of prior haplotype library </a:t>
            </a:r>
            <a:r>
              <a:rPr lang="en-US" sz="2800" dirty="0" smtClean="0">
                <a:solidFill>
                  <a:srgbClr val="9E0000"/>
                </a:solidFill>
              </a:rPr>
              <a:t>(takes over a week for Holsteins)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  <a:endParaRPr lang="en-US" dirty="0" smtClean="0">
              <a:solidFill>
                <a:srgbClr val="FEF202"/>
              </a:solidFill>
            </a:endParaRPr>
          </a:p>
        </p:txBody>
      </p:sp>
      <p:sp>
        <p:nvSpPr>
          <p:cNvPr id="1154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514056"/>
          </a:xfrm>
          <a:noFill/>
        </p:spPr>
        <p:txBody>
          <a:bodyPr/>
          <a:lstStyle/>
          <a:p>
            <a:pPr marL="338138" indent="-338138" eaLnBrk="1" hangingPunct="1">
              <a:lnSpc>
                <a:spcPts val="3200"/>
              </a:lnSpc>
              <a:spcAft>
                <a:spcPts val="3000"/>
              </a:spcAft>
            </a:pPr>
            <a:r>
              <a:rPr lang="en-US" sz="2800" dirty="0" smtClean="0"/>
              <a:t>Bead pool for </a:t>
            </a:r>
            <a:r>
              <a:rPr lang="en-US" sz="2800" dirty="0" err="1" smtClean="0"/>
              <a:t>GeneSeek’s</a:t>
            </a:r>
            <a:r>
              <a:rPr lang="en-US" sz="2800" dirty="0" smtClean="0"/>
              <a:t> Genomic Profiler HD </a:t>
            </a:r>
            <a:r>
              <a:rPr lang="en-US" sz="2800" dirty="0" smtClean="0">
                <a:solidFill>
                  <a:srgbClr val="00563F"/>
                </a:solidFill>
              </a:rPr>
              <a:t>(77K)</a:t>
            </a:r>
            <a:r>
              <a:rPr lang="en-US" sz="2800" dirty="0" smtClean="0"/>
              <a:t> chip nearing exhaustion</a:t>
            </a:r>
          </a:p>
          <a:p>
            <a:pPr marL="338138" indent="-338138" eaLnBrk="1" hangingPunct="1">
              <a:lnSpc>
                <a:spcPts val="3200"/>
              </a:lnSpc>
              <a:spcAft>
                <a:spcPts val="3000"/>
              </a:spcAft>
            </a:pPr>
            <a:r>
              <a:rPr lang="en-US" sz="2800" dirty="0" smtClean="0"/>
              <a:t>GeneSeek willing to consider substantial increase in SNP count</a:t>
            </a:r>
          </a:p>
          <a:p>
            <a:pPr marL="338138" indent="-338138" eaLnBrk="1" hangingPunct="1">
              <a:lnSpc>
                <a:spcPts val="3200"/>
              </a:lnSpc>
              <a:spcAft>
                <a:spcPts val="1200"/>
              </a:spcAft>
              <a:buClr>
                <a:srgbClr val="00563F"/>
              </a:buClr>
            </a:pPr>
            <a:r>
              <a:rPr lang="en-US" sz="2800" dirty="0" smtClean="0">
                <a:solidFill>
                  <a:srgbClr val="00563F"/>
                </a:solidFill>
              </a:rPr>
              <a:t>How many SNPs to add?</a:t>
            </a:r>
          </a:p>
          <a:p>
            <a:pPr marL="625475" lvl="1" indent="-220663">
              <a:lnSpc>
                <a:spcPts val="3200"/>
              </a:lnSpc>
              <a:spcAft>
                <a:spcPts val="1200"/>
              </a:spcAft>
            </a:pPr>
            <a:r>
              <a:rPr lang="en-US" sz="2800" dirty="0" smtClean="0"/>
              <a:t>30,000 for backward compatibility</a:t>
            </a:r>
          </a:p>
          <a:p>
            <a:pPr marL="625475" lvl="1" indent="-220663">
              <a:lnSpc>
                <a:spcPts val="3200"/>
              </a:lnSpc>
              <a:spcAft>
                <a:spcPts val="1200"/>
              </a:spcAft>
            </a:pPr>
            <a:r>
              <a:rPr lang="en-US" sz="2800" dirty="0" smtClean="0"/>
              <a:t>Up to 140K for improved accuracy</a:t>
            </a:r>
          </a:p>
          <a:p>
            <a:pPr marL="625475" lvl="1" indent="-220663"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/>
              <a:t>Avoid increase in cost from additional SNPs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615553"/>
          </a:xfrm>
        </p:spPr>
        <p:txBody>
          <a:bodyPr/>
          <a:lstStyle/>
          <a:p>
            <a:r>
              <a:rPr lang="en-US" sz="4000" dirty="0" smtClean="0"/>
              <a:t>Which SNPs to add?</a:t>
            </a:r>
            <a:endParaRPr lang="en-US" dirty="0" smtClean="0">
              <a:solidFill>
                <a:srgbClr val="FEF202"/>
              </a:solidFill>
            </a:endParaRPr>
          </a:p>
        </p:txBody>
      </p:sp>
      <p:sp>
        <p:nvSpPr>
          <p:cNvPr id="1154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308872"/>
          </a:xfrm>
          <a:noFill/>
        </p:spPr>
        <p:txBody>
          <a:bodyPr/>
          <a:lstStyle/>
          <a:p>
            <a:pPr marL="338138" lvl="1" indent="-338138">
              <a:lnSpc>
                <a:spcPts val="3200"/>
              </a:lnSpc>
              <a:spcAft>
                <a:spcPts val="3600"/>
              </a:spcAft>
              <a:buSzPct val="67000"/>
              <a:buFont typeface="Monotype Sorts" pitchFamily="2" charset="2"/>
              <a:buChar char="l"/>
            </a:pPr>
            <a:r>
              <a:rPr lang="en-US" sz="2800" dirty="0" smtClean="0"/>
              <a:t>50K SNPs </a:t>
            </a:r>
            <a:r>
              <a:rPr lang="en-US" sz="2800" dirty="0"/>
              <a:t>not on 77K </a:t>
            </a:r>
            <a:r>
              <a:rPr lang="en-US" sz="2800" dirty="0" smtClean="0"/>
              <a:t>chip</a:t>
            </a:r>
          </a:p>
          <a:p>
            <a:pPr marL="338138" lvl="1" indent="-338138">
              <a:lnSpc>
                <a:spcPts val="3200"/>
              </a:lnSpc>
              <a:spcAft>
                <a:spcPts val="3600"/>
              </a:spcAft>
              <a:buSzPct val="67000"/>
              <a:buFont typeface="Monotype Sorts" pitchFamily="2" charset="2"/>
              <a:buChar char="l"/>
            </a:pPr>
            <a:r>
              <a:rPr lang="en-US" sz="2800" dirty="0" smtClean="0"/>
              <a:t>SNPs </a:t>
            </a:r>
            <a:r>
              <a:rPr lang="en-US" sz="2800" dirty="0"/>
              <a:t>from LD </a:t>
            </a:r>
            <a:r>
              <a:rPr lang="en-US" sz="2800" dirty="0" smtClean="0"/>
              <a:t>chips</a:t>
            </a:r>
          </a:p>
          <a:p>
            <a:pPr marL="338138" lvl="1" indent="-338138">
              <a:lnSpc>
                <a:spcPts val="3200"/>
              </a:lnSpc>
              <a:spcAft>
                <a:spcPts val="3600"/>
              </a:spcAft>
              <a:buSzPct val="67000"/>
              <a:buFont typeface="Monotype Sorts" pitchFamily="2" charset="2"/>
              <a:buChar char="l"/>
            </a:pPr>
            <a:r>
              <a:rPr lang="en-US" sz="2800" dirty="0" smtClean="0"/>
              <a:t>SNPs with lower </a:t>
            </a:r>
            <a:r>
              <a:rPr lang="en-US" sz="2800" dirty="0"/>
              <a:t>MAF to </a:t>
            </a:r>
            <a:r>
              <a:rPr lang="en-US" sz="2800" dirty="0" smtClean="0"/>
              <a:t>track </a:t>
            </a:r>
            <a:r>
              <a:rPr lang="en-US" sz="2800" dirty="0"/>
              <a:t>causative </a:t>
            </a:r>
            <a:r>
              <a:rPr lang="en-US" sz="2800" dirty="0" smtClean="0"/>
              <a:t>variants better </a:t>
            </a:r>
          </a:p>
          <a:p>
            <a:pPr marL="338138" lvl="1" indent="-338138">
              <a:lnSpc>
                <a:spcPts val="3200"/>
              </a:lnSpc>
              <a:spcAft>
                <a:spcPts val="3600"/>
              </a:spcAft>
              <a:buSzPct val="67000"/>
              <a:buFont typeface="Monotype Sorts" pitchFamily="2" charset="2"/>
              <a:buChar char="l"/>
            </a:pPr>
            <a:r>
              <a:rPr lang="en-US" sz="2800" dirty="0"/>
              <a:t>Specific </a:t>
            </a:r>
            <a:r>
              <a:rPr lang="en-US" sz="2800" dirty="0" smtClean="0"/>
              <a:t>SNPs </a:t>
            </a:r>
            <a:r>
              <a:rPr lang="en-US" sz="2800" dirty="0"/>
              <a:t>suggested by </a:t>
            </a:r>
            <a:r>
              <a:rPr lang="en-US" sz="2800" dirty="0" smtClean="0"/>
              <a:t>research</a:t>
            </a:r>
          </a:p>
          <a:p>
            <a:pPr marL="338138" lvl="1" indent="-338138">
              <a:lnSpc>
                <a:spcPts val="3200"/>
              </a:lnSpc>
              <a:spcAft>
                <a:spcPts val="3600"/>
              </a:spcAft>
              <a:buSzPct val="67000"/>
              <a:buFont typeface="Monotype Sorts" pitchFamily="2" charset="2"/>
              <a:buChar char="l"/>
            </a:pPr>
            <a:r>
              <a:rPr lang="en-US" sz="2800" dirty="0"/>
              <a:t>Possible functional </a:t>
            </a:r>
            <a:r>
              <a:rPr lang="en-US" sz="2800" dirty="0" smtClean="0"/>
              <a:t>mutations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Issues in adding SNPs</a:t>
            </a:r>
          </a:p>
        </p:txBody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226425" cy="4078039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Will added SNPs increase accuracy enough to overcome imputation errors?</a:t>
            </a:r>
          </a:p>
          <a:p>
            <a:pPr marL="633413" lvl="1" indent="-227013" eaLnBrk="1" hangingPunct="1">
              <a:lnSpc>
                <a:spcPts val="3200"/>
              </a:lnSpc>
              <a:spcAft>
                <a:spcPts val="6600"/>
              </a:spcAft>
            </a:pPr>
            <a:r>
              <a:rPr lang="en-US" sz="2800" dirty="0" smtClean="0"/>
              <a:t>As genotypes accumulate, problem decreases</a:t>
            </a:r>
          </a:p>
          <a:p>
            <a:pPr eaLnBrk="1" hangingPunct="1"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Which SNPs should be included?</a:t>
            </a:r>
          </a:p>
          <a:p>
            <a:pPr marL="633413" lvl="1" indent="-227013" eaLnBrk="1" hangingPunct="1"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Are all new SNPs equally valuable?</a:t>
            </a:r>
          </a:p>
          <a:p>
            <a:pPr marL="633413" lvl="1" indent="-227013" eaLnBrk="1" hangingPunct="1"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Should all SNPs currently being used be retained?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140K chip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154436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/>
              <a:t>GeneSeek decided to include 140,000 SNPs</a:t>
            </a:r>
          </a:p>
          <a:p>
            <a:pPr eaLnBrk="1" hangingPunct="1"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/>
              <a:t>Delivery began in April 2015</a:t>
            </a:r>
          </a:p>
          <a:p>
            <a:pPr eaLnBrk="1" hangingPunct="1"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/>
              <a:t>138,942 SNPs routinely provided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benefit from 140K chip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88408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Change SNPs used in evaluation</a:t>
            </a:r>
          </a:p>
          <a:p>
            <a:pPr marL="625475" lvl="1" indent="-219075"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Add informative SNPs from 140K</a:t>
            </a:r>
          </a:p>
          <a:p>
            <a:pPr marL="625475" lvl="1" indent="-219075">
              <a:lnSpc>
                <a:spcPts val="3200"/>
              </a:lnSpc>
              <a:spcAft>
                <a:spcPts val="6000"/>
              </a:spcAft>
            </a:pPr>
            <a:r>
              <a:rPr lang="en-US" sz="2800" dirty="0" smtClean="0"/>
              <a:t>Replace SNPs with little effect with more informative SNPs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800" dirty="0" smtClean="0"/>
              <a:t>Use only SNPs on 140K chip or widely used LD </a:t>
            </a:r>
            <a:r>
              <a:rPr lang="en-US" sz="2800" dirty="0" smtClean="0"/>
              <a:t>chips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800" dirty="0" smtClean="0"/>
              <a:t>Initial set of 85,000 reduced to 77,327 to minimize increase in processing time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667945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/>
              <a:t>Run genomic evaluation with 134,511 SNPs</a:t>
            </a:r>
          </a:p>
          <a:p>
            <a:pPr eaLnBrk="1" hangingPunct="1">
              <a:lnSpc>
                <a:spcPts val="3200"/>
              </a:lnSpc>
              <a:spcAft>
                <a:spcPts val="1200"/>
              </a:spcAft>
            </a:pPr>
            <a:r>
              <a:rPr lang="en-US" sz="2800" dirty="0" smtClean="0"/>
              <a:t>Choose SNPs among those with largest effect for some breed-trait combination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2800" dirty="0" smtClean="0"/>
              <a:t>Top 5,000 for Holsteins 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2800" dirty="0" smtClean="0"/>
              <a:t>Top 1,000 for Jerseys </a:t>
            </a:r>
          </a:p>
          <a:p>
            <a:pPr lvl="1">
              <a:lnSpc>
                <a:spcPts val="3200"/>
              </a:lnSpc>
              <a:spcAft>
                <a:spcPts val="3600"/>
              </a:spcAft>
            </a:pPr>
            <a:r>
              <a:rPr lang="en-US" sz="2800" dirty="0" smtClean="0"/>
              <a:t>Top 500 for Brown Swiss and Ayrshires</a:t>
            </a:r>
          </a:p>
          <a:p>
            <a:pPr eaLnBrk="1" hangingPunct="1">
              <a:lnSpc>
                <a:spcPts val="3200"/>
              </a:lnSpc>
              <a:spcAft>
                <a:spcPts val="3000"/>
              </a:spcAft>
            </a:pPr>
            <a:r>
              <a:rPr lang="en-US" sz="2800" dirty="0" smtClean="0"/>
              <a:t>Cutoff study using August 2011 data to predict April 2015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6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563F"/>
      </a:hlink>
      <a:folHlink>
        <a:srgbClr val="99FFCC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49678</TotalTime>
  <Words>653</Words>
  <Application>Microsoft Office PowerPoint</Application>
  <PresentationFormat>On-screen Show (4:3)</PresentationFormat>
  <Paragraphs>247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Monotype Sorts</vt:lpstr>
      <vt:lpstr>Times New Roman</vt:lpstr>
      <vt:lpstr>ＭＳ Ｐゴシック</vt:lpstr>
      <vt:lpstr>Humnst777 BT</vt:lpstr>
      <vt:lpstr>AIPL-2013</vt:lpstr>
      <vt:lpstr>Effect of increasing the  number of SNP from  60,000 to 85,000 in  genomic evaluation  of Holsteins        Abstr. 537</vt:lpstr>
      <vt:lpstr>Why more SNPs?</vt:lpstr>
      <vt:lpstr>History of reasons for SNP set changes</vt:lpstr>
      <vt:lpstr>Background</vt:lpstr>
      <vt:lpstr>Which SNPs to add?</vt:lpstr>
      <vt:lpstr>Issues in adding SNPs</vt:lpstr>
      <vt:lpstr>140K chip</vt:lpstr>
      <vt:lpstr>How to benefit from 140K chip</vt:lpstr>
      <vt:lpstr>Plan</vt:lpstr>
      <vt:lpstr>Chips, SNPs, and genotypes for testing</vt:lpstr>
      <vt:lpstr>Holstein genomic evaluation reliabilities</vt:lpstr>
      <vt:lpstr>Jersey genomic evaluation reliabilities</vt:lpstr>
      <vt:lpstr>Future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wiggans</cp:lastModifiedBy>
  <cp:revision>2577</cp:revision>
  <dcterms:created xsi:type="dcterms:W3CDTF">2013-01-04T23:00:14Z</dcterms:created>
  <dcterms:modified xsi:type="dcterms:W3CDTF">2015-07-03T13:52:44Z</dcterms:modified>
</cp:coreProperties>
</file>