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1206400" cy="38404800"/>
  <p:notesSz cx="9296400" cy="70104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Gill Sans MT" pitchFamily="34" charset="0"/>
      <p:regular r:id="rId7"/>
      <p:bold r:id="rId8"/>
      <p:italic r:id="rId9"/>
      <p:boldItalic r:id="rId10"/>
    </p:embeddedFont>
    <p:embeddedFont>
      <p:font typeface="WP TypographicSymbols" pitchFamily="2" charset="0"/>
      <p:regular r:id="rId11"/>
    </p:embeddedFont>
  </p:embeddedFontLst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rek Bickhart" initials="DMB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7128"/>
    <a:srgbClr val="FFEF9C"/>
    <a:srgbClr val="1A9641"/>
    <a:srgbClr val="2B83BA"/>
    <a:srgbClr val="D7191C"/>
    <a:srgbClr val="3399FF"/>
    <a:srgbClr val="CCECFF"/>
    <a:srgbClr val="FDAE61"/>
    <a:srgbClr val="A6D9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0" autoAdjust="0"/>
    <p:restoredTop sz="99784" autoAdjust="0"/>
  </p:normalViewPr>
  <p:slideViewPr>
    <p:cSldViewPr showGuides="1">
      <p:cViewPr varScale="1">
        <p:scale>
          <a:sx n="20" d="100"/>
          <a:sy n="20" d="100"/>
        </p:scale>
        <p:origin x="-1962" y="-126"/>
      </p:cViewPr>
      <p:guideLst>
        <p:guide orient="horz" pos="19872"/>
        <p:guide pos="11136"/>
        <p:guide pos="10704"/>
        <p:guide pos="16368"/>
        <p:guide pos="3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2"/>
            <a:ext cx="435254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537976"/>
            <a:ext cx="1152144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537976"/>
            <a:ext cx="3371088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2"/>
            <a:ext cx="43525440" cy="762762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8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8961124"/>
            <a:ext cx="22616160" cy="2534539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8961124"/>
            <a:ext cx="22616160" cy="2534539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8596632"/>
            <a:ext cx="22625053" cy="358266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2179300"/>
            <a:ext cx="22625053" cy="2212721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2"/>
            <a:ext cx="22633940" cy="358266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529080"/>
            <a:ext cx="16846553" cy="650748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4"/>
            <a:ext cx="28625800" cy="32777432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8036564"/>
            <a:ext cx="16846553" cy="26269952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2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2"/>
            <a:ext cx="30723840" cy="4507228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537972"/>
            <a:ext cx="46085760" cy="64008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961124"/>
            <a:ext cx="46085760" cy="25345392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5595562"/>
            <a:ext cx="11948160" cy="20447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AF47-8459-4E13-817C-58F04F2ABE14}" type="datetimeFigureOut">
              <a:rPr lang="en-US" smtClean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5595562"/>
            <a:ext cx="16215360" cy="20447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5595562"/>
            <a:ext cx="11948160" cy="20447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9EB6-7C5C-4281-8366-AFAC9E23E0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7092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8059400" y="6324600"/>
            <a:ext cx="16687800" cy="31623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1400" y="533400"/>
            <a:ext cx="36804600" cy="4640388"/>
          </a:xfrm>
          <a:prstGeom prst="rect">
            <a:avLst/>
          </a:prstGeom>
          <a:solidFill>
            <a:srgbClr val="CCECFF"/>
          </a:solidFill>
        </p:spPr>
        <p:txBody>
          <a:bodyPr wrap="square" lIns="480709" tIns="240355" rIns="480709" bIns="240355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6600" b="1" dirty="0" smtClean="0">
                <a:latin typeface="Gill Sans MT" pitchFamily="34" charset="0"/>
              </a:rPr>
              <a:t>Animal selection for whole-genome sequencing by quantifying the unique contribution of homozygous haplotypes sequenced</a:t>
            </a:r>
          </a:p>
          <a:p>
            <a:pPr algn="ctr">
              <a:spcAft>
                <a:spcPts val="1800"/>
              </a:spcAft>
            </a:pPr>
            <a:r>
              <a:rPr lang="en-US" sz="5400" i="1" dirty="0" smtClean="0">
                <a:latin typeface="Gill Sans MT" pitchFamily="34" charset="0"/>
              </a:rPr>
              <a:t>D. M. Bickhart, J. B. Cole, and J. L. Hutchison*</a:t>
            </a:r>
          </a:p>
          <a:p>
            <a:pPr algn="ctr">
              <a:spcAft>
                <a:spcPts val="1200"/>
              </a:spcAft>
            </a:pPr>
            <a:r>
              <a:rPr lang="en-US" sz="5400" dirty="0" smtClean="0">
                <a:latin typeface="Gill Sans MT" pitchFamily="34" charset="0"/>
              </a:rPr>
              <a:t>Animal Genomics and Improvement Laboratory, Agricultural Research Service, USDA, Beltsville, MD 20705-2350</a:t>
            </a:r>
            <a:endParaRPr lang="en-US" sz="5400" dirty="0">
              <a:latin typeface="Gill Sans M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40400" y="25755600"/>
            <a:ext cx="16002000" cy="1188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5422900"/>
            <a:ext cx="50292000" cy="0"/>
          </a:xfrm>
          <a:prstGeom prst="line">
            <a:avLst/>
          </a:prstGeom>
          <a:ln w="1905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5867400"/>
            <a:ext cx="50292000" cy="0"/>
          </a:xfrm>
          <a:prstGeom prst="line">
            <a:avLst/>
          </a:prstGeom>
          <a:ln w="190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" y="3124200"/>
            <a:ext cx="6172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Gill Sans MT" pitchFamily="34" charset="0"/>
              </a:rPr>
              <a:t>Poster W86</a:t>
            </a:r>
            <a:endParaRPr lang="en-US" sz="5400" dirty="0">
              <a:latin typeface="Gill Sans MT" pitchFamily="34" charset="0"/>
            </a:endParaRPr>
          </a:p>
        </p:txBody>
      </p:sp>
      <p:sp>
        <p:nvSpPr>
          <p:cNvPr id="63" name="Rectangle 6052"/>
          <p:cNvSpPr>
            <a:spLocks noChangeArrowheads="1"/>
          </p:cNvSpPr>
          <p:nvPr/>
        </p:nvSpPr>
        <p:spPr bwMode="auto">
          <a:xfrm>
            <a:off x="609600" y="10210800"/>
            <a:ext cx="16764000" cy="444662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57200" tIns="457200" rIns="457200" bIns="457200">
            <a:spAutoFit/>
          </a:bodyPr>
          <a:lstStyle/>
          <a:p>
            <a:pPr marL="457200" indent="-457200" algn="ctr"/>
            <a:r>
              <a:rPr lang="en-US" sz="4400" b="1" dirty="0" smtClean="0">
                <a:solidFill>
                  <a:srgbClr val="0033CC"/>
                </a:solidFill>
                <a:latin typeface="Gill Sans MT" pitchFamily="34" charset="0"/>
              </a:rPr>
              <a:t>OBJECTIVES</a:t>
            </a:r>
          </a:p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To develop a library of high accuracy genetic variants found within diverse haplotypes using an inverse weight function</a:t>
            </a:r>
          </a:p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To select an effective number of unique homozygous haplotypes with the fewest number of animals</a:t>
            </a:r>
          </a:p>
        </p:txBody>
      </p:sp>
      <p:sp>
        <p:nvSpPr>
          <p:cNvPr id="17" name="Text Box 3135"/>
          <p:cNvSpPr txBox="1">
            <a:spLocks noChangeArrowheads="1"/>
          </p:cNvSpPr>
          <p:nvPr/>
        </p:nvSpPr>
        <p:spPr bwMode="auto">
          <a:xfrm>
            <a:off x="609600" y="6324600"/>
            <a:ext cx="16764000" cy="3581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57200" tIns="457200" rIns="457200" bIns="457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latin typeface="Gill Sans MT" pitchFamily="34" charset="0"/>
              </a:rPr>
              <a:t>INTRODUCTION</a:t>
            </a:r>
          </a:p>
          <a:p>
            <a:pPr algn="just">
              <a:spcBef>
                <a:spcPct val="50000"/>
              </a:spcBef>
              <a:buClr>
                <a:srgbClr val="0033CC"/>
              </a:buClr>
            </a:pPr>
            <a:r>
              <a:rPr lang="en-US" sz="3600" dirty="0" smtClean="0">
                <a:latin typeface="Gill Sans MT" pitchFamily="34" charset="0"/>
              </a:rPr>
              <a:t>Major whole genome sequencing projects promise to identify rare and causal variants within livestock species; however, the efficient selection of animals for sequencing remains a major problem. 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22" name="Rectangle 6052"/>
          <p:cNvSpPr>
            <a:spLocks noChangeArrowheads="1"/>
          </p:cNvSpPr>
          <p:nvPr/>
        </p:nvSpPr>
        <p:spPr bwMode="auto">
          <a:xfrm>
            <a:off x="609600" y="14935201"/>
            <a:ext cx="16764000" cy="230123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57200" tIns="457200" rIns="457200" bIns="91440">
            <a:spAutoFit/>
          </a:bodyPr>
          <a:lstStyle/>
          <a:p>
            <a:pPr marL="457200" indent="-457200" algn="ctr"/>
            <a:r>
              <a:rPr lang="en-US" sz="4400" b="1" dirty="0" smtClean="0">
                <a:solidFill>
                  <a:srgbClr val="0033CC"/>
                </a:solidFill>
                <a:latin typeface="Gill Sans MT" pitchFamily="34" charset="0"/>
              </a:rPr>
              <a:t>DATA &amp; METHODS</a:t>
            </a:r>
            <a:endParaRPr lang="en-US" sz="4400" b="1" dirty="0">
              <a:solidFill>
                <a:srgbClr val="0033CC"/>
              </a:solidFill>
              <a:latin typeface="Gill Sans MT" pitchFamily="34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0033CC"/>
              </a:buClr>
            </a:pPr>
            <a:r>
              <a:rPr lang="en-US" sz="3600" dirty="0" smtClean="0">
                <a:solidFill>
                  <a:srgbClr val="0033CC"/>
                </a:solidFill>
                <a:latin typeface="Gill Sans MT" pitchFamily="34" charset="0"/>
              </a:rPr>
              <a:t>A.</a:t>
            </a:r>
            <a:r>
              <a:rPr lang="en-US" sz="3600" dirty="0" smtClean="0">
                <a:latin typeface="Gill Sans MT" pitchFamily="34" charset="0"/>
              </a:rPr>
              <a:t> Data from U.S. national database</a:t>
            </a:r>
          </a:p>
          <a:p>
            <a:pPr marL="914400" lvl="1" indent="-45720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484,522 genotyped Holstein animals</a:t>
            </a:r>
          </a:p>
          <a:p>
            <a:pPr marL="914400" lvl="1" indent="-45720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3,680 haplotypes (75 SNP) were targeted</a:t>
            </a:r>
          </a:p>
          <a:p>
            <a:pPr marL="457200" lvl="1" indent="-457200" algn="just">
              <a:spcBef>
                <a:spcPct val="50000"/>
              </a:spcBef>
              <a:buClr>
                <a:srgbClr val="0033CC"/>
              </a:buClr>
              <a:buAutoNum type="alphaUcPeriod" startAt="2"/>
            </a:pPr>
            <a:r>
              <a:rPr lang="en-US" sz="3600" dirty="0" smtClean="0">
                <a:latin typeface="Gill Sans MT" pitchFamily="34" charset="0"/>
              </a:rPr>
              <a:t>Methods</a:t>
            </a: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IWS: Inverse weight selection = 1000 * freq</a:t>
            </a:r>
            <a:r>
              <a:rPr lang="en-US" sz="3600" baseline="30000" dirty="0" smtClean="0">
                <a:latin typeface="Gill Sans MT" pitchFamily="34" charset="0"/>
              </a:rPr>
              <a:t>2</a:t>
            </a:r>
            <a:r>
              <a:rPr lang="en-US" sz="3600" dirty="0" smtClean="0">
                <a:latin typeface="Gill Sans MT" pitchFamily="34" charset="0"/>
              </a:rPr>
              <a:t> - 2000 * freq + 1000</a:t>
            </a: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RAND: Randomly selecting animals, an average of 10 replicate trials</a:t>
            </a: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AHAP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latin typeface="Gill Sans MT" pitchFamily="34" charset="0"/>
              </a:rPr>
              <a:t>: Maximizing haplotypes coverage from the population [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latin typeface="Gill Sans MT" pitchFamily="34" charset="0"/>
              </a:rPr>
              <a:t>]</a:t>
            </a: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AHAP2: A modified version of AHAP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 with recursion</a:t>
            </a: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</a:pPr>
            <a:endParaRPr lang="en-US" sz="3800" dirty="0" smtClean="0">
              <a:latin typeface="+mj-lt"/>
            </a:endParaRPr>
          </a:p>
          <a:p>
            <a:pPr marL="857250" lvl="2" indent="-400050" algn="just">
              <a:spcBef>
                <a:spcPct val="50000"/>
              </a:spcBef>
              <a:buClr>
                <a:srgbClr val="0033CC"/>
              </a:buClr>
            </a:pPr>
            <a:endParaRPr lang="en-US" sz="2800" dirty="0" smtClean="0">
              <a:latin typeface="+mj-lt"/>
            </a:endParaRPr>
          </a:p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All methods used the following edits:</a:t>
            </a:r>
          </a:p>
          <a:p>
            <a:pPr marL="914400" lvl="1" indent="-45720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Homozygous haplotypes with &gt; 4% frequency</a:t>
            </a:r>
          </a:p>
          <a:p>
            <a:pPr marL="914400" lvl="1" indent="-45720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Imputed haplotypes and 3K chips removed from consideration</a:t>
            </a:r>
          </a:p>
          <a:p>
            <a:pPr marL="914400" lvl="1" indent="-45720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Homozygous haplotypes from previously sequenced animals removed from consideration</a:t>
            </a:r>
          </a:p>
        </p:txBody>
      </p:sp>
      <p:sp>
        <p:nvSpPr>
          <p:cNvPr id="20" name="Rectangle 6052"/>
          <p:cNvSpPr>
            <a:spLocks noChangeArrowheads="1"/>
          </p:cNvSpPr>
          <p:nvPr/>
        </p:nvSpPr>
        <p:spPr bwMode="auto">
          <a:xfrm>
            <a:off x="35433000" y="6324601"/>
            <a:ext cx="15316200" cy="1960536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57200" tIns="457200" rIns="457200" bIns="457200">
            <a:spAutoFit/>
          </a:bodyPr>
          <a:lstStyle/>
          <a:p>
            <a:pPr algn="ctr">
              <a:spcBef>
                <a:spcPts val="2640"/>
              </a:spcBef>
            </a:pPr>
            <a:r>
              <a:rPr lang="en-US" sz="4400" b="1" dirty="0" smtClean="0">
                <a:solidFill>
                  <a:srgbClr val="0033CC"/>
                </a:solidFill>
                <a:latin typeface="Gill Sans MT" pitchFamily="34" charset="0"/>
              </a:rPr>
              <a:t>DISCUSSION</a:t>
            </a:r>
            <a:endParaRPr lang="en-US" sz="4400" b="1" i="1" dirty="0">
              <a:solidFill>
                <a:srgbClr val="0033CC"/>
              </a:solidFill>
              <a:latin typeface="Gill Sans MT" pitchFamily="34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Number of bulls needed to sequence in order to account for all 3,680 unique homozygous haplotypes in the U.S. national database</a:t>
            </a:r>
          </a:p>
          <a:p>
            <a:pPr marL="1028700" lvl="1" indent="-5143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IWS had the least number of bulls followed by AHAP2 and RAND methods</a:t>
            </a:r>
          </a:p>
          <a:p>
            <a:pPr marL="1028700" lvl="1" indent="-5143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AHAP2 was a big improvement over AHAP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latin typeface="Gill Sans MT" pitchFamily="34" charset="0"/>
              </a:rPr>
              <a:t>, dropping nearly 20x the number of bulls needed to sequence</a:t>
            </a:r>
          </a:p>
          <a:p>
            <a:pPr marL="1028700" lvl="1" indent="-5143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AHAP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latin typeface="Gill Sans MT" pitchFamily="34" charset="0"/>
              </a:rPr>
              <a:t> required the highest number of bulls to select all haplotypes</a:t>
            </a:r>
          </a:p>
          <a:p>
            <a:pPr marL="1028700" lvl="1" indent="-51435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At a cost of $920 to sequence each animal at 10x coverage, the total cost for the IWS method is $230,000, saving $15,640 compared to using the AHAP2 method</a:t>
            </a:r>
          </a:p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Number of rare haplotypes (≤ 4% freq)</a:t>
            </a:r>
          </a:p>
          <a:p>
            <a:pPr marL="908050" lvl="1" indent="-336550" algn="just">
              <a:spcBef>
                <a:spcPct val="25000"/>
              </a:spcBef>
              <a:buClr>
                <a:srgbClr val="0033CC"/>
              </a:buClr>
              <a:buSzPct val="80000"/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Selecting rarer haplotypes, incidentally, is a sign of efficiency</a:t>
            </a:r>
          </a:p>
          <a:p>
            <a:pPr marL="908050" lvl="1" indent="-336550" algn="just">
              <a:spcBef>
                <a:spcPct val="25000"/>
              </a:spcBef>
              <a:buClr>
                <a:srgbClr val="0033CC"/>
              </a:buClr>
              <a:buSzPct val="80000"/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AHAP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latin typeface="Gill Sans MT" pitchFamily="34" charset="0"/>
              </a:rPr>
              <a:t> had the highest number of rare haplotypes but required sequencing far more animals to do so</a:t>
            </a:r>
          </a:p>
          <a:p>
            <a:pPr marL="908050" lvl="1" indent="-336550" algn="just">
              <a:spcBef>
                <a:spcPct val="25000"/>
              </a:spcBef>
              <a:buClr>
                <a:srgbClr val="0033CC"/>
              </a:buClr>
              <a:buSzPct val="80000"/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IWS had the highest ratio of rare haplotypes discovered compared to number of bulls, and was the most efficient</a:t>
            </a:r>
          </a:p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Completion strategy</a:t>
            </a:r>
          </a:p>
          <a:p>
            <a:pPr marL="908050" lvl="1" indent="-336550" algn="just">
              <a:spcBef>
                <a:spcPct val="25000"/>
              </a:spcBef>
              <a:buClr>
                <a:srgbClr val="0033CC"/>
              </a:buClr>
              <a:buSzPct val="80000"/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Compared the number of unique haplotypes for each method when a specific number of animals were sequenced</a:t>
            </a:r>
          </a:p>
          <a:p>
            <a:pPr marL="908050" lvl="1" indent="-336550" algn="just">
              <a:spcBef>
                <a:spcPct val="25000"/>
              </a:spcBef>
              <a:buClr>
                <a:srgbClr val="0033CC"/>
              </a:buClr>
              <a:buSzPct val="80000"/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For budgeting purposes and multi-year projects</a:t>
            </a:r>
          </a:p>
          <a:p>
            <a:pPr marL="908050" lvl="1" indent="-336550" algn="just">
              <a:spcBef>
                <a:spcPct val="25000"/>
              </a:spcBef>
              <a:buClr>
                <a:srgbClr val="0033CC"/>
              </a:buClr>
              <a:buSzPct val="80000"/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IWS showed the greatest number of haplotypes at each completion strategy</a:t>
            </a:r>
          </a:p>
          <a:p>
            <a:pPr marL="908050" lvl="1" indent="-336550" algn="just">
              <a:spcBef>
                <a:spcPct val="25000"/>
              </a:spcBef>
              <a:buClr>
                <a:srgbClr val="0033CC"/>
              </a:buClr>
              <a:buSzPct val="80000"/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When 50 animals were sequenced, more than 60% of the total number of targeted haplotypes were covered (83% for 100 animals and 98% for 200 animals)</a:t>
            </a:r>
          </a:p>
          <a:p>
            <a:pPr marL="908050" lvl="1" indent="-336550" algn="just">
              <a:spcBef>
                <a:spcPct val="25000"/>
              </a:spcBef>
              <a:buClr>
                <a:srgbClr val="0033CC"/>
              </a:buClr>
              <a:buSzPct val="80000"/>
              <a:buFont typeface="Courier New" pitchFamily="49" charset="0"/>
              <a:buChar char="o"/>
            </a:pPr>
            <a:r>
              <a:rPr lang="en-US" sz="3600" dirty="0" smtClean="0">
                <a:latin typeface="Gill Sans MT" pitchFamily="34" charset="0"/>
              </a:rPr>
              <a:t>AHAP2 had the second highest number of haplotypes at each completion strategy</a:t>
            </a:r>
          </a:p>
        </p:txBody>
      </p:sp>
      <p:sp>
        <p:nvSpPr>
          <p:cNvPr id="39" name="Rectangle 6052"/>
          <p:cNvSpPr>
            <a:spLocks noChangeArrowheads="1"/>
          </p:cNvSpPr>
          <p:nvPr/>
        </p:nvSpPr>
        <p:spPr bwMode="auto">
          <a:xfrm>
            <a:off x="35433000" y="26136600"/>
            <a:ext cx="15316200" cy="590931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57200" tIns="457200" rIns="457200" bIns="457200">
            <a:spAutoFit/>
          </a:bodyPr>
          <a:lstStyle/>
          <a:p>
            <a:pPr algn="ctr">
              <a:spcBef>
                <a:spcPts val="2640"/>
              </a:spcBef>
            </a:pPr>
            <a:r>
              <a:rPr lang="en-US" sz="4400" b="1" dirty="0" smtClean="0">
                <a:solidFill>
                  <a:srgbClr val="0033CC"/>
                </a:solidFill>
                <a:latin typeface="Gill Sans MT" pitchFamily="34" charset="0"/>
              </a:rPr>
              <a:t>CONCLUSIONS</a:t>
            </a:r>
            <a:endParaRPr lang="en-US" sz="4400" b="1" i="1" dirty="0">
              <a:solidFill>
                <a:srgbClr val="0033CC"/>
              </a:solidFill>
              <a:latin typeface="Gill Sans MT" pitchFamily="34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4000" dirty="0" smtClean="0">
                <a:latin typeface="Gill Sans MT" pitchFamily="34" charset="0"/>
              </a:rPr>
              <a:t>Benefits of calculating an iterative summed score based on the inverse value of an animal’s </a:t>
            </a:r>
            <a:r>
              <a:rPr lang="en-US" sz="4000" dirty="0" err="1" smtClean="0">
                <a:latin typeface="Gill Sans MT" pitchFamily="34" charset="0"/>
              </a:rPr>
              <a:t>unsequenced</a:t>
            </a:r>
            <a:r>
              <a:rPr lang="en-US" sz="4000" dirty="0" smtClean="0">
                <a:latin typeface="Gill Sans MT" pitchFamily="34" charset="0"/>
              </a:rPr>
              <a:t> haplotypes: </a:t>
            </a:r>
          </a:p>
          <a:p>
            <a:pPr marL="971550" lvl="1" indent="-45720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4000" dirty="0" smtClean="0">
                <a:latin typeface="Gill Sans MT" pitchFamily="34" charset="0"/>
              </a:rPr>
              <a:t>Quickly determine the value of sequencing a new individual</a:t>
            </a:r>
          </a:p>
          <a:p>
            <a:pPr marL="971550" lvl="1" indent="-45720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4000" dirty="0" smtClean="0">
                <a:latin typeface="Gill Sans MT" pitchFamily="34" charset="0"/>
              </a:rPr>
              <a:t>Avoid sequencing redundancy in highly related populations</a:t>
            </a:r>
          </a:p>
          <a:p>
            <a:pPr marL="971550" lvl="1" indent="-457200" algn="just">
              <a:spcBef>
                <a:spcPct val="50000"/>
              </a:spcBef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4000" dirty="0" smtClean="0">
                <a:latin typeface="Gill Sans MT" pitchFamily="34" charset="0"/>
              </a:rPr>
              <a:t>Obtain a high number of rare haplotypes</a:t>
            </a:r>
          </a:p>
        </p:txBody>
      </p:sp>
      <p:sp>
        <p:nvSpPr>
          <p:cNvPr id="53" name="Rectangle 6052"/>
          <p:cNvSpPr>
            <a:spLocks noChangeArrowheads="1"/>
          </p:cNvSpPr>
          <p:nvPr/>
        </p:nvSpPr>
        <p:spPr bwMode="auto">
          <a:xfrm>
            <a:off x="35433000" y="32232600"/>
            <a:ext cx="15316200" cy="248786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57200" tIns="457200" rIns="457200" bIns="457200">
            <a:spAutoFit/>
          </a:bodyPr>
          <a:lstStyle/>
          <a:p>
            <a:pPr algn="ctr">
              <a:spcBef>
                <a:spcPts val="2640"/>
              </a:spcBef>
            </a:pPr>
            <a:r>
              <a:rPr lang="en-US" sz="4400" b="1" dirty="0" smtClean="0">
                <a:solidFill>
                  <a:srgbClr val="0033CC"/>
                </a:solidFill>
                <a:latin typeface="Gill Sans MT" pitchFamily="34" charset="0"/>
              </a:rPr>
              <a:t>REFERENCES</a:t>
            </a:r>
          </a:p>
          <a:p>
            <a:pPr marL="457200" indent="-457200" algn="just">
              <a:spcBef>
                <a:spcPts val="2640"/>
              </a:spcBef>
            </a:pPr>
            <a:r>
              <a:rPr lang="en-US" sz="3600" baseline="30000" dirty="0" smtClean="0">
                <a:latin typeface="+mj-lt"/>
              </a:rPr>
              <a:t>1</a:t>
            </a:r>
            <a:r>
              <a:rPr lang="en-US" sz="3600" dirty="0" smtClean="0">
                <a:latin typeface="Gill Sans MT" pitchFamily="34" charset="0"/>
              </a:rPr>
              <a:t>Druet. T., I.M. Macleod, and B.J. Hayes. 2014. </a:t>
            </a:r>
            <a:r>
              <a:rPr lang="en-US" sz="3600" dirty="0" smtClean="0">
                <a:latin typeface="Gill Sans MT" pitchFamily="34" charset="0"/>
              </a:rPr>
              <a:t>Heredity</a:t>
            </a:r>
            <a:r>
              <a:rPr lang="en-US" sz="3600" dirty="0" smtClean="0">
                <a:latin typeface="Gill Sans MT" pitchFamily="34" charset="0"/>
              </a:rPr>
              <a:t>. 112:39-47.</a:t>
            </a:r>
            <a:endParaRPr lang="en-US" sz="2000" i="1" dirty="0">
              <a:solidFill>
                <a:srgbClr val="0033CC"/>
              </a:solidFill>
              <a:latin typeface="Gill Sans MT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211800" y="24841200"/>
            <a:ext cx="1653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Number of unique homozygous haplotypes (&gt; 4% freq) using a completion strategy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059400" y="6648450"/>
            <a:ext cx="1668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640"/>
              </a:spcBef>
            </a:pPr>
            <a:r>
              <a:rPr lang="en-US" sz="4400" b="1" dirty="0" smtClean="0">
                <a:solidFill>
                  <a:srgbClr val="0033CC"/>
                </a:solidFill>
                <a:latin typeface="Gill Sans MT" pitchFamily="34" charset="0"/>
              </a:rPr>
              <a:t>RESULTS</a:t>
            </a:r>
            <a:endParaRPr lang="en-US" sz="3600" b="1" i="1" dirty="0">
              <a:solidFill>
                <a:srgbClr val="0033CC"/>
              </a:solidFill>
              <a:latin typeface="Gill Sans MT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8211800" y="18669000"/>
            <a:ext cx="1623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Number of "incidental" rare haplotypes (≤ 4% freq) that were discovered by each method by accident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8211800" y="7391400"/>
            <a:ext cx="1623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0033CC"/>
              </a:buClr>
              <a:buFont typeface="WP TypographicSymbols" pitchFamily="2" charset="0"/>
              <a:buChar char="!"/>
            </a:pPr>
            <a:r>
              <a:rPr lang="en-US" sz="3600" dirty="0" smtClean="0">
                <a:latin typeface="Gill Sans MT" pitchFamily="34" charset="0"/>
              </a:rPr>
              <a:t>Number of bulls that were selected by each method to account for all 3,680 homozygous haplotypes in the U.S. national database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186600" y="441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http://aipl.arsusda.gov</a:t>
            </a:r>
            <a:endParaRPr lang="en-US" sz="3600" dirty="0">
              <a:latin typeface="Gill Sans MT" pitchFamily="34" charset="0"/>
            </a:endParaRPr>
          </a:p>
        </p:txBody>
      </p:sp>
      <p:pic>
        <p:nvPicPr>
          <p:cNvPr id="85" name="Picture 84" descr="usd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0400" y="1066800"/>
            <a:ext cx="4762500" cy="3286125"/>
          </a:xfrm>
          <a:prstGeom prst="rect">
            <a:avLst/>
          </a:prstGeom>
        </p:spPr>
      </p:pic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18821400" y="20040600"/>
          <a:ext cx="15087600" cy="416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538"/>
                <a:gridCol w="6203531"/>
                <a:gridCol w="6203531"/>
              </a:tblGrid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Method</a:t>
                      </a:r>
                      <a:endParaRPr lang="en-US" sz="36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Number of </a:t>
                      </a: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rare haplotypes</a:t>
                      </a:r>
                      <a:endParaRPr lang="en-US" sz="36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Ratio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 of rare haplotypes and number of bulls</a:t>
                      </a:r>
                      <a:endParaRPr lang="en-US" sz="36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6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Gill Sans MT" pitchFamily="34" charset="0"/>
                        </a:rPr>
                        <a:t>IWS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itchFamily="34" charset="0"/>
                        </a:rPr>
                        <a:t>3,400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dec"/>
                        </a:tabLst>
                      </a:pPr>
                      <a:r>
                        <a:rPr lang="en-US" sz="3600" dirty="0" smtClean="0">
                          <a:latin typeface="Gill Sans MT" pitchFamily="34" charset="0"/>
                        </a:rPr>
                        <a:t>13.6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6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Gill Sans MT" pitchFamily="34" charset="0"/>
                        </a:rPr>
                        <a:t>RAND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itchFamily="34" charset="0"/>
                        </a:rPr>
                        <a:t>5,094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566160" algn="dec"/>
                        </a:tabLst>
                      </a:pPr>
                      <a:r>
                        <a:rPr lang="en-US" sz="3600" dirty="0" smtClean="0">
                          <a:latin typeface="Gill Sans MT" pitchFamily="34" charset="0"/>
                        </a:rPr>
                        <a:t>                      7.7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6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Gill Sans MT" pitchFamily="34" charset="0"/>
                        </a:rPr>
                        <a:t>AHAP</a:t>
                      </a:r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itchFamily="34" charset="0"/>
                        </a:rPr>
                        <a:t>6,362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ill Sans MT" pitchFamily="34" charset="0"/>
                        </a:rPr>
                        <a:t>                      1.2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6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Gill Sans MT" pitchFamily="34" charset="0"/>
                        </a:rPr>
                        <a:t>AHAP2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itchFamily="34" charset="0"/>
                        </a:rPr>
                        <a:t>3,367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ill Sans MT" pitchFamily="34" charset="0"/>
                        </a:rPr>
                        <a:t>                      7.6</a:t>
                      </a:r>
                      <a:endParaRPr lang="en-US" sz="3600" dirty="0">
                        <a:latin typeface="Gill Sans MT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31242000" y="21640800"/>
            <a:ext cx="609600" cy="228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699200" y="21488400"/>
            <a:ext cx="2819400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Gill Sans MT" pitchFamily="34" charset="0"/>
              </a:rPr>
              <a:t>The most efficient discovery of rare haplotypes</a:t>
            </a:r>
            <a:endParaRPr lang="en-US" sz="2800" dirty="0">
              <a:latin typeface="Gill Sans MT" pitchFamily="34" charset="0"/>
            </a:endParaRPr>
          </a:p>
        </p:txBody>
      </p:sp>
      <p:pic>
        <p:nvPicPr>
          <p:cNvPr id="33" name="Picture 32" descr="compare haplotype methods, figure for poster,numbers and title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40400" y="27127200"/>
            <a:ext cx="15799631" cy="103632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28956000" y="27736800"/>
            <a:ext cx="2133600" cy="1066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861000" y="25908000"/>
            <a:ext cx="30480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Gill Sans MT" pitchFamily="34" charset="0"/>
              </a:rPr>
              <a:t>At 20% of the animals sequenced, more than 60% of the total number of targeted haplotypes were covered</a:t>
            </a:r>
            <a:endParaRPr lang="en-US" sz="2800" dirty="0">
              <a:latin typeface="Gill Sans MT" pitchFamily="34" charset="0"/>
            </a:endParaRPr>
          </a:p>
        </p:txBody>
      </p:sp>
      <p:pic>
        <p:nvPicPr>
          <p:cNvPr id="44" name="Picture 43" descr="qr_code_large_10cb5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2209800" cy="2209800"/>
          </a:xfrm>
          <a:prstGeom prst="rect">
            <a:avLst/>
          </a:prstGeom>
        </p:spPr>
      </p:pic>
      <p:pic>
        <p:nvPicPr>
          <p:cNvPr id="45" name="Picture 44" descr="posterinf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914400"/>
            <a:ext cx="3429000" cy="221876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14400" y="3962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Abstract #64193</a:t>
            </a:r>
          </a:p>
          <a:p>
            <a:r>
              <a:rPr lang="en-US" sz="3600" dirty="0" smtClean="0">
                <a:latin typeface="Gill Sans MT" pitchFamily="34" charset="0"/>
              </a:rPr>
              <a:t>2015 ADSA-ASAS Joint Meeting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4400" y="434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Gill Sans MT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3000" y="22707600"/>
            <a:ext cx="15773400" cy="111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43000" y="22783800"/>
            <a:ext cx="1577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Diagram of animal selection algorithms</a:t>
            </a:r>
            <a:endParaRPr lang="en-US" sz="3600" dirty="0"/>
          </a:p>
        </p:txBody>
      </p:sp>
      <p:pic>
        <p:nvPicPr>
          <p:cNvPr id="51" name="Picture 50" descr="figure1_draft_color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23545800"/>
            <a:ext cx="14935200" cy="9753600"/>
          </a:xfrm>
          <a:prstGeom prst="rect">
            <a:avLst/>
          </a:prstGeom>
        </p:spPr>
      </p:pic>
      <p:pic>
        <p:nvPicPr>
          <p:cNvPr id="35" name="Picture 34" descr="number of bul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64200" y="8686800"/>
            <a:ext cx="16078200" cy="9443726"/>
          </a:xfrm>
          <a:prstGeom prst="rect">
            <a:avLst/>
          </a:prstGeom>
        </p:spPr>
      </p:pic>
      <p:sp>
        <p:nvSpPr>
          <p:cNvPr id="36" name="Rectangle 6052"/>
          <p:cNvSpPr>
            <a:spLocks noChangeArrowheads="1"/>
          </p:cNvSpPr>
          <p:nvPr/>
        </p:nvSpPr>
        <p:spPr bwMode="auto">
          <a:xfrm>
            <a:off x="35433000" y="34899600"/>
            <a:ext cx="15316200" cy="304185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57200" tIns="457200" rIns="457200" bIns="457200">
            <a:spAutoFit/>
          </a:bodyPr>
          <a:lstStyle/>
          <a:p>
            <a:pPr algn="ctr">
              <a:spcBef>
                <a:spcPts val="2640"/>
              </a:spcBef>
            </a:pPr>
            <a:r>
              <a:rPr lang="en-US" sz="4400" b="1" dirty="0" smtClean="0">
                <a:solidFill>
                  <a:srgbClr val="0033CC"/>
                </a:solidFill>
                <a:latin typeface="Gill Sans MT" pitchFamily="34" charset="0"/>
              </a:rPr>
              <a:t>ACKNOWLEDGEMENTS</a:t>
            </a:r>
            <a:endParaRPr lang="en-US" sz="4400" b="1" dirty="0" smtClean="0">
              <a:solidFill>
                <a:srgbClr val="0033CC"/>
              </a:solidFill>
              <a:latin typeface="Gill Sans MT" pitchFamily="34" charset="0"/>
            </a:endParaRPr>
          </a:p>
          <a:p>
            <a:pPr algn="just">
              <a:spcBef>
                <a:spcPts val="2640"/>
              </a:spcBef>
            </a:pPr>
            <a:r>
              <a:rPr lang="en-US" sz="2400" dirty="0" smtClean="0"/>
              <a:t>Bickhart and Hutchison were supported by USDA CRIS project 1265-31000-101-00D. Bickhart was also supported by USDA CRIS project 1265-31000-104-00D. Part of this project </a:t>
            </a:r>
            <a:r>
              <a:rPr lang="en-US" sz="2400" smtClean="0"/>
              <a:t>was </a:t>
            </a:r>
            <a:r>
              <a:rPr lang="en-US" sz="2400" smtClean="0"/>
              <a:t>also supported </a:t>
            </a:r>
            <a:r>
              <a:rPr lang="en-US" sz="2400" dirty="0" smtClean="0"/>
              <a:t>by USDA NIFA grant project number: 2015-67015-22970.</a:t>
            </a:r>
            <a:endParaRPr lang="en-US" sz="2400" i="1" dirty="0">
              <a:solidFill>
                <a:srgbClr val="0033CC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101235</TotalTime>
  <Words>684</Words>
  <Application>Microsoft Office PowerPoint</Application>
  <PresentationFormat>Custom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Gill Sans MT</vt:lpstr>
      <vt:lpstr>WP TypographicSymbols</vt:lpstr>
      <vt:lpstr>Courier New</vt:lpstr>
      <vt:lpstr>Office Theme</vt:lpstr>
      <vt:lpstr>Slide 1</vt:lpstr>
    </vt:vector>
  </TitlesOfParts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jana</cp:lastModifiedBy>
  <cp:revision>4989</cp:revision>
  <dcterms:created xsi:type="dcterms:W3CDTF">2011-06-01T17:40:41Z</dcterms:created>
  <dcterms:modified xsi:type="dcterms:W3CDTF">2015-07-07T14:35:15Z</dcterms:modified>
</cp:coreProperties>
</file>