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51206400" cy="38404800"/>
  <p:notesSz cx="9296400" cy="7010400"/>
  <p:defaultTextStyle>
    <a:defPPr>
      <a:defRPr lang="en-US"/>
    </a:defPPr>
    <a:lvl1pPr marL="0" algn="l" defTabSz="4807092" rtl="0" eaLnBrk="1" latinLnBrk="0" hangingPunct="1">
      <a:defRPr sz="9500" kern="1200">
        <a:solidFill>
          <a:schemeClr val="tx1"/>
        </a:solidFill>
        <a:latin typeface="+mn-lt"/>
        <a:ea typeface="+mn-ea"/>
        <a:cs typeface="+mn-cs"/>
      </a:defRPr>
    </a:lvl1pPr>
    <a:lvl2pPr marL="2403546" algn="l" defTabSz="4807092" rtl="0" eaLnBrk="1" latinLnBrk="0" hangingPunct="1">
      <a:defRPr sz="9500" kern="1200">
        <a:solidFill>
          <a:schemeClr val="tx1"/>
        </a:solidFill>
        <a:latin typeface="+mn-lt"/>
        <a:ea typeface="+mn-ea"/>
        <a:cs typeface="+mn-cs"/>
      </a:defRPr>
    </a:lvl2pPr>
    <a:lvl3pPr marL="4807092" algn="l" defTabSz="4807092" rtl="0" eaLnBrk="1" latinLnBrk="0" hangingPunct="1">
      <a:defRPr sz="9500" kern="1200">
        <a:solidFill>
          <a:schemeClr val="tx1"/>
        </a:solidFill>
        <a:latin typeface="+mn-lt"/>
        <a:ea typeface="+mn-ea"/>
        <a:cs typeface="+mn-cs"/>
      </a:defRPr>
    </a:lvl3pPr>
    <a:lvl4pPr marL="7210638" algn="l" defTabSz="4807092" rtl="0" eaLnBrk="1" latinLnBrk="0" hangingPunct="1">
      <a:defRPr sz="9500" kern="1200">
        <a:solidFill>
          <a:schemeClr val="tx1"/>
        </a:solidFill>
        <a:latin typeface="+mn-lt"/>
        <a:ea typeface="+mn-ea"/>
        <a:cs typeface="+mn-cs"/>
      </a:defRPr>
    </a:lvl4pPr>
    <a:lvl5pPr marL="9614184" algn="l" defTabSz="4807092" rtl="0" eaLnBrk="1" latinLnBrk="0" hangingPunct="1">
      <a:defRPr sz="9500" kern="1200">
        <a:solidFill>
          <a:schemeClr val="tx1"/>
        </a:solidFill>
        <a:latin typeface="+mn-lt"/>
        <a:ea typeface="+mn-ea"/>
        <a:cs typeface="+mn-cs"/>
      </a:defRPr>
    </a:lvl5pPr>
    <a:lvl6pPr marL="12017731" algn="l" defTabSz="4807092" rtl="0" eaLnBrk="1" latinLnBrk="0" hangingPunct="1">
      <a:defRPr sz="9500" kern="1200">
        <a:solidFill>
          <a:schemeClr val="tx1"/>
        </a:solidFill>
        <a:latin typeface="+mn-lt"/>
        <a:ea typeface="+mn-ea"/>
        <a:cs typeface="+mn-cs"/>
      </a:defRPr>
    </a:lvl6pPr>
    <a:lvl7pPr marL="14421277" algn="l" defTabSz="4807092" rtl="0" eaLnBrk="1" latinLnBrk="0" hangingPunct="1">
      <a:defRPr sz="9500" kern="1200">
        <a:solidFill>
          <a:schemeClr val="tx1"/>
        </a:solidFill>
        <a:latin typeface="+mn-lt"/>
        <a:ea typeface="+mn-ea"/>
        <a:cs typeface="+mn-cs"/>
      </a:defRPr>
    </a:lvl7pPr>
    <a:lvl8pPr marL="16824823" algn="l" defTabSz="4807092" rtl="0" eaLnBrk="1" latinLnBrk="0" hangingPunct="1">
      <a:defRPr sz="9500" kern="1200">
        <a:solidFill>
          <a:schemeClr val="tx1"/>
        </a:solidFill>
        <a:latin typeface="+mn-lt"/>
        <a:ea typeface="+mn-ea"/>
        <a:cs typeface="+mn-cs"/>
      </a:defRPr>
    </a:lvl8pPr>
    <a:lvl9pPr marL="19228369" algn="l" defTabSz="4807092" rtl="0" eaLnBrk="1" latinLnBrk="0" hangingPunct="1">
      <a:defRPr sz="9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DF0479"/>
    <a:srgbClr val="DF05DE"/>
    <a:srgbClr val="FF9900"/>
    <a:srgbClr val="A603FF"/>
    <a:srgbClr val="028BFF"/>
    <a:srgbClr val="FF005B"/>
    <a:srgbClr val="2DFF00"/>
    <a:srgbClr val="C6FFBE"/>
    <a:srgbClr val="1A9641"/>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60" autoAdjust="0"/>
  </p:normalViewPr>
  <p:slideViewPr>
    <p:cSldViewPr showGuides="1">
      <p:cViewPr>
        <p:scale>
          <a:sx n="66" d="100"/>
          <a:sy n="66" d="100"/>
        </p:scale>
        <p:origin x="-80" y="2288"/>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2"/>
            <a:ext cx="43525440" cy="8232140"/>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403546" indent="0" algn="ctr">
              <a:buNone/>
              <a:defRPr>
                <a:solidFill>
                  <a:schemeClr val="tx1">
                    <a:tint val="75000"/>
                  </a:schemeClr>
                </a:solidFill>
              </a:defRPr>
            </a:lvl2pPr>
            <a:lvl3pPr marL="4807092" indent="0" algn="ctr">
              <a:buNone/>
              <a:defRPr>
                <a:solidFill>
                  <a:schemeClr val="tx1">
                    <a:tint val="75000"/>
                  </a:schemeClr>
                </a:solidFill>
              </a:defRPr>
            </a:lvl3pPr>
            <a:lvl4pPr marL="7210638" indent="0" algn="ctr">
              <a:buNone/>
              <a:defRPr>
                <a:solidFill>
                  <a:schemeClr val="tx1">
                    <a:tint val="75000"/>
                  </a:schemeClr>
                </a:solidFill>
              </a:defRPr>
            </a:lvl4pPr>
            <a:lvl5pPr marL="9614184" indent="0" algn="ctr">
              <a:buNone/>
              <a:defRPr>
                <a:solidFill>
                  <a:schemeClr val="tx1">
                    <a:tint val="75000"/>
                  </a:schemeClr>
                </a:solidFill>
              </a:defRPr>
            </a:lvl5pPr>
            <a:lvl6pPr marL="12017731" indent="0" algn="ctr">
              <a:buNone/>
              <a:defRPr>
                <a:solidFill>
                  <a:schemeClr val="tx1">
                    <a:tint val="75000"/>
                  </a:schemeClr>
                </a:solidFill>
              </a:defRPr>
            </a:lvl6pPr>
            <a:lvl7pPr marL="14421277" indent="0" algn="ctr">
              <a:buNone/>
              <a:defRPr>
                <a:solidFill>
                  <a:schemeClr val="tx1">
                    <a:tint val="75000"/>
                  </a:schemeClr>
                </a:solidFill>
              </a:defRPr>
            </a:lvl7pPr>
            <a:lvl8pPr marL="16824823" indent="0" algn="ctr">
              <a:buNone/>
              <a:defRPr>
                <a:solidFill>
                  <a:schemeClr val="tx1">
                    <a:tint val="75000"/>
                  </a:schemeClr>
                </a:solidFill>
              </a:defRPr>
            </a:lvl8pPr>
            <a:lvl9pPr marL="19228369"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FFAF47-8459-4E13-817C-58F04F2ABE14}" type="datetimeFigureOut">
              <a:rPr lang="en-US" smtClean="0"/>
              <a:pPr/>
              <a:t>7/6/15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DD9EB6-7C5C-4281-8366-AFAC9E23E02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FFAF47-8459-4E13-817C-58F04F2ABE14}" type="datetimeFigureOut">
              <a:rPr lang="en-US" smtClean="0"/>
              <a:pPr/>
              <a:t>7/6/15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DD9EB6-7C5C-4281-8366-AFAC9E23E02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4640" y="1537976"/>
            <a:ext cx="11521440" cy="3276854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60320" y="1537976"/>
            <a:ext cx="33710880" cy="3276854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FFAF47-8459-4E13-817C-58F04F2ABE14}" type="datetimeFigureOut">
              <a:rPr lang="en-US" smtClean="0"/>
              <a:pPr/>
              <a:t>7/6/15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DD9EB6-7C5C-4281-8366-AFAC9E23E02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FFAF47-8459-4E13-817C-58F04F2ABE14}" type="datetimeFigureOut">
              <a:rPr lang="en-US" smtClean="0"/>
              <a:pPr/>
              <a:t>7/6/15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DD9EB6-7C5C-4281-8366-AFAC9E23E02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2"/>
            <a:ext cx="43525440" cy="7627620"/>
          </a:xfrm>
        </p:spPr>
        <p:txBody>
          <a:bodyPr anchor="t"/>
          <a:lstStyle>
            <a:lvl1pPr algn="l">
              <a:defRPr sz="21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3" y="16277596"/>
            <a:ext cx="43525440" cy="8401048"/>
          </a:xfrm>
        </p:spPr>
        <p:txBody>
          <a:bodyPr anchor="b"/>
          <a:lstStyle>
            <a:lvl1pPr marL="0" indent="0">
              <a:buNone/>
              <a:defRPr sz="10500">
                <a:solidFill>
                  <a:schemeClr val="tx1">
                    <a:tint val="75000"/>
                  </a:schemeClr>
                </a:solidFill>
              </a:defRPr>
            </a:lvl1pPr>
            <a:lvl2pPr marL="2403546" indent="0">
              <a:buNone/>
              <a:defRPr sz="9500">
                <a:solidFill>
                  <a:schemeClr val="tx1">
                    <a:tint val="75000"/>
                  </a:schemeClr>
                </a:solidFill>
              </a:defRPr>
            </a:lvl2pPr>
            <a:lvl3pPr marL="4807092" indent="0">
              <a:buNone/>
              <a:defRPr sz="8400">
                <a:solidFill>
                  <a:schemeClr val="tx1">
                    <a:tint val="75000"/>
                  </a:schemeClr>
                </a:solidFill>
              </a:defRPr>
            </a:lvl3pPr>
            <a:lvl4pPr marL="7210638" indent="0">
              <a:buNone/>
              <a:defRPr sz="7400">
                <a:solidFill>
                  <a:schemeClr val="tx1">
                    <a:tint val="75000"/>
                  </a:schemeClr>
                </a:solidFill>
              </a:defRPr>
            </a:lvl4pPr>
            <a:lvl5pPr marL="9614184" indent="0">
              <a:buNone/>
              <a:defRPr sz="7400">
                <a:solidFill>
                  <a:schemeClr val="tx1">
                    <a:tint val="75000"/>
                  </a:schemeClr>
                </a:solidFill>
              </a:defRPr>
            </a:lvl5pPr>
            <a:lvl6pPr marL="12017731" indent="0">
              <a:buNone/>
              <a:defRPr sz="7400">
                <a:solidFill>
                  <a:schemeClr val="tx1">
                    <a:tint val="75000"/>
                  </a:schemeClr>
                </a:solidFill>
              </a:defRPr>
            </a:lvl6pPr>
            <a:lvl7pPr marL="14421277" indent="0">
              <a:buNone/>
              <a:defRPr sz="7400">
                <a:solidFill>
                  <a:schemeClr val="tx1">
                    <a:tint val="75000"/>
                  </a:schemeClr>
                </a:solidFill>
              </a:defRPr>
            </a:lvl7pPr>
            <a:lvl8pPr marL="16824823" indent="0">
              <a:buNone/>
              <a:defRPr sz="7400">
                <a:solidFill>
                  <a:schemeClr val="tx1">
                    <a:tint val="75000"/>
                  </a:schemeClr>
                </a:solidFill>
              </a:defRPr>
            </a:lvl8pPr>
            <a:lvl9pPr marL="19228369" indent="0">
              <a:buNone/>
              <a:defRPr sz="7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FFAF47-8459-4E13-817C-58F04F2ABE14}" type="datetimeFigureOut">
              <a:rPr lang="en-US" smtClean="0"/>
              <a:pPr/>
              <a:t>7/6/15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DD9EB6-7C5C-4281-8366-AFAC9E23E02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60320" y="8961124"/>
            <a:ext cx="22616160" cy="25345392"/>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029920" y="8961124"/>
            <a:ext cx="22616160" cy="25345392"/>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FFAF47-8459-4E13-817C-58F04F2ABE14}" type="datetimeFigureOut">
              <a:rPr lang="en-US" smtClean="0"/>
              <a:pPr/>
              <a:t>7/6/15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DD9EB6-7C5C-4281-8366-AFAC9E23E02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321" y="8596632"/>
            <a:ext cx="22625053" cy="3582668"/>
          </a:xfrm>
        </p:spPr>
        <p:txBody>
          <a:bodyPr anchor="b"/>
          <a:lstStyle>
            <a:lvl1pPr marL="0" indent="0">
              <a:buNone/>
              <a:defRPr sz="12600" b="1"/>
            </a:lvl1pPr>
            <a:lvl2pPr marL="2403546" indent="0">
              <a:buNone/>
              <a:defRPr sz="10500" b="1"/>
            </a:lvl2pPr>
            <a:lvl3pPr marL="4807092" indent="0">
              <a:buNone/>
              <a:defRPr sz="9500" b="1"/>
            </a:lvl3pPr>
            <a:lvl4pPr marL="7210638" indent="0">
              <a:buNone/>
              <a:defRPr sz="8400" b="1"/>
            </a:lvl4pPr>
            <a:lvl5pPr marL="9614184" indent="0">
              <a:buNone/>
              <a:defRPr sz="8400" b="1"/>
            </a:lvl5pPr>
            <a:lvl6pPr marL="12017731" indent="0">
              <a:buNone/>
              <a:defRPr sz="8400" b="1"/>
            </a:lvl6pPr>
            <a:lvl7pPr marL="14421277" indent="0">
              <a:buNone/>
              <a:defRPr sz="8400" b="1"/>
            </a:lvl7pPr>
            <a:lvl8pPr marL="16824823" indent="0">
              <a:buNone/>
              <a:defRPr sz="8400" b="1"/>
            </a:lvl8pPr>
            <a:lvl9pPr marL="19228369" indent="0">
              <a:buNone/>
              <a:defRPr sz="8400" b="1"/>
            </a:lvl9pPr>
          </a:lstStyle>
          <a:p>
            <a:pPr lvl="0"/>
            <a:r>
              <a:rPr lang="en-US" smtClean="0"/>
              <a:t>Click to edit Master text styles</a:t>
            </a:r>
          </a:p>
        </p:txBody>
      </p:sp>
      <p:sp>
        <p:nvSpPr>
          <p:cNvPr id="4" name="Content Placeholder 3"/>
          <p:cNvSpPr>
            <a:spLocks noGrp="1"/>
          </p:cNvSpPr>
          <p:nvPr>
            <p:ph sz="half" idx="2"/>
          </p:nvPr>
        </p:nvSpPr>
        <p:spPr>
          <a:xfrm>
            <a:off x="2560321" y="12179300"/>
            <a:ext cx="22625053" cy="22127212"/>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143" y="8596632"/>
            <a:ext cx="22633940" cy="3582668"/>
          </a:xfrm>
        </p:spPr>
        <p:txBody>
          <a:bodyPr anchor="b"/>
          <a:lstStyle>
            <a:lvl1pPr marL="0" indent="0">
              <a:buNone/>
              <a:defRPr sz="12600" b="1"/>
            </a:lvl1pPr>
            <a:lvl2pPr marL="2403546" indent="0">
              <a:buNone/>
              <a:defRPr sz="10500" b="1"/>
            </a:lvl2pPr>
            <a:lvl3pPr marL="4807092" indent="0">
              <a:buNone/>
              <a:defRPr sz="9500" b="1"/>
            </a:lvl3pPr>
            <a:lvl4pPr marL="7210638" indent="0">
              <a:buNone/>
              <a:defRPr sz="8400" b="1"/>
            </a:lvl4pPr>
            <a:lvl5pPr marL="9614184" indent="0">
              <a:buNone/>
              <a:defRPr sz="8400" b="1"/>
            </a:lvl5pPr>
            <a:lvl6pPr marL="12017731" indent="0">
              <a:buNone/>
              <a:defRPr sz="8400" b="1"/>
            </a:lvl6pPr>
            <a:lvl7pPr marL="14421277" indent="0">
              <a:buNone/>
              <a:defRPr sz="8400" b="1"/>
            </a:lvl7pPr>
            <a:lvl8pPr marL="16824823" indent="0">
              <a:buNone/>
              <a:defRPr sz="8400" b="1"/>
            </a:lvl8pPr>
            <a:lvl9pPr marL="19228369" indent="0">
              <a:buNone/>
              <a:defRPr sz="8400" b="1"/>
            </a:lvl9pPr>
          </a:lstStyle>
          <a:p>
            <a:pPr lvl="0"/>
            <a:r>
              <a:rPr lang="en-US" smtClean="0"/>
              <a:t>Click to edit Master text styles</a:t>
            </a:r>
          </a:p>
        </p:txBody>
      </p:sp>
      <p:sp>
        <p:nvSpPr>
          <p:cNvPr id="6" name="Content Placeholder 5"/>
          <p:cNvSpPr>
            <a:spLocks noGrp="1"/>
          </p:cNvSpPr>
          <p:nvPr>
            <p:ph sz="quarter" idx="4"/>
          </p:nvPr>
        </p:nvSpPr>
        <p:spPr>
          <a:xfrm>
            <a:off x="26012143" y="12179300"/>
            <a:ext cx="22633940" cy="22127212"/>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FFAF47-8459-4E13-817C-58F04F2ABE14}" type="datetimeFigureOut">
              <a:rPr lang="en-US" smtClean="0"/>
              <a:pPr/>
              <a:t>7/6/15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EDD9EB6-7C5C-4281-8366-AFAC9E23E02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FFAF47-8459-4E13-817C-58F04F2ABE14}" type="datetimeFigureOut">
              <a:rPr lang="en-US" smtClean="0"/>
              <a:pPr/>
              <a:t>7/6/15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EDD9EB6-7C5C-4281-8366-AFAC9E23E02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FFAF47-8459-4E13-817C-58F04F2ABE14}" type="datetimeFigureOut">
              <a:rPr lang="en-US" smtClean="0"/>
              <a:pPr/>
              <a:t>7/6/15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EDD9EB6-7C5C-4281-8366-AFAC9E23E02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4" y="1529080"/>
            <a:ext cx="16846553" cy="6507480"/>
          </a:xfrm>
        </p:spPr>
        <p:txBody>
          <a:bodyPr anchor="b"/>
          <a:lstStyle>
            <a:lvl1pPr algn="l">
              <a:defRPr sz="10500" b="1"/>
            </a:lvl1pPr>
          </a:lstStyle>
          <a:p>
            <a:r>
              <a:rPr lang="en-US" smtClean="0"/>
              <a:t>Click to edit Master title style</a:t>
            </a:r>
            <a:endParaRPr lang="en-US"/>
          </a:p>
        </p:txBody>
      </p:sp>
      <p:sp>
        <p:nvSpPr>
          <p:cNvPr id="3" name="Content Placeholder 2"/>
          <p:cNvSpPr>
            <a:spLocks noGrp="1"/>
          </p:cNvSpPr>
          <p:nvPr>
            <p:ph idx="1"/>
          </p:nvPr>
        </p:nvSpPr>
        <p:spPr>
          <a:xfrm>
            <a:off x="20020280" y="1529084"/>
            <a:ext cx="28625800" cy="32777432"/>
          </a:xfrm>
        </p:spPr>
        <p:txBody>
          <a:bodyPr/>
          <a:lstStyle>
            <a:lvl1pPr>
              <a:defRPr sz="16800"/>
            </a:lvl1pPr>
            <a:lvl2pPr>
              <a:defRPr sz="14700"/>
            </a:lvl2pPr>
            <a:lvl3pPr>
              <a:defRPr sz="12600"/>
            </a:lvl3pPr>
            <a:lvl4pPr>
              <a:defRPr sz="10500"/>
            </a:lvl4pPr>
            <a:lvl5pPr>
              <a:defRPr sz="10500"/>
            </a:lvl5pPr>
            <a:lvl6pPr>
              <a:defRPr sz="10500"/>
            </a:lvl6pPr>
            <a:lvl7pPr>
              <a:defRPr sz="10500"/>
            </a:lvl7pPr>
            <a:lvl8pPr>
              <a:defRPr sz="10500"/>
            </a:lvl8pPr>
            <a:lvl9pPr>
              <a:defRPr sz="10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324" y="8036564"/>
            <a:ext cx="16846553" cy="26269952"/>
          </a:xfrm>
        </p:spPr>
        <p:txBody>
          <a:bodyPr/>
          <a:lstStyle>
            <a:lvl1pPr marL="0" indent="0">
              <a:buNone/>
              <a:defRPr sz="7400"/>
            </a:lvl1pPr>
            <a:lvl2pPr marL="2403546" indent="0">
              <a:buNone/>
              <a:defRPr sz="6300"/>
            </a:lvl2pPr>
            <a:lvl3pPr marL="4807092" indent="0">
              <a:buNone/>
              <a:defRPr sz="5300"/>
            </a:lvl3pPr>
            <a:lvl4pPr marL="7210638" indent="0">
              <a:buNone/>
              <a:defRPr sz="4700"/>
            </a:lvl4pPr>
            <a:lvl5pPr marL="9614184" indent="0">
              <a:buNone/>
              <a:defRPr sz="4700"/>
            </a:lvl5pPr>
            <a:lvl6pPr marL="12017731" indent="0">
              <a:buNone/>
              <a:defRPr sz="4700"/>
            </a:lvl6pPr>
            <a:lvl7pPr marL="14421277" indent="0">
              <a:buNone/>
              <a:defRPr sz="4700"/>
            </a:lvl7pPr>
            <a:lvl8pPr marL="16824823" indent="0">
              <a:buNone/>
              <a:defRPr sz="4700"/>
            </a:lvl8pPr>
            <a:lvl9pPr marL="19228369" indent="0">
              <a:buNone/>
              <a:defRPr sz="4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FFAF47-8459-4E13-817C-58F04F2ABE14}" type="datetimeFigureOut">
              <a:rPr lang="en-US" smtClean="0"/>
              <a:pPr/>
              <a:t>7/6/15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DD9EB6-7C5C-4281-8366-AFAC9E23E02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2"/>
          </a:xfrm>
        </p:spPr>
        <p:txBody>
          <a:bodyPr anchor="b"/>
          <a:lstStyle>
            <a:lvl1pPr algn="l">
              <a:defRPr sz="10500" b="1"/>
            </a:lvl1pPr>
          </a:lstStyle>
          <a:p>
            <a:r>
              <a:rPr lang="en-US" smtClean="0"/>
              <a:t>Click to edit Master title style</a:t>
            </a:r>
            <a:endParaRPr lang="en-US"/>
          </a:p>
        </p:txBody>
      </p:sp>
      <p:sp>
        <p:nvSpPr>
          <p:cNvPr id="3" name="Picture Placeholder 2"/>
          <p:cNvSpPr>
            <a:spLocks noGrp="1"/>
          </p:cNvSpPr>
          <p:nvPr>
            <p:ph type="pic" idx="1"/>
          </p:nvPr>
        </p:nvSpPr>
        <p:spPr>
          <a:xfrm>
            <a:off x="10036813" y="3431540"/>
            <a:ext cx="30723840" cy="23042880"/>
          </a:xfrm>
        </p:spPr>
        <p:txBody>
          <a:bodyPr/>
          <a:lstStyle>
            <a:lvl1pPr marL="0" indent="0">
              <a:buNone/>
              <a:defRPr sz="16800"/>
            </a:lvl1pPr>
            <a:lvl2pPr marL="2403546" indent="0">
              <a:buNone/>
              <a:defRPr sz="14700"/>
            </a:lvl2pPr>
            <a:lvl3pPr marL="4807092" indent="0">
              <a:buNone/>
              <a:defRPr sz="12600"/>
            </a:lvl3pPr>
            <a:lvl4pPr marL="7210638" indent="0">
              <a:buNone/>
              <a:defRPr sz="10500"/>
            </a:lvl4pPr>
            <a:lvl5pPr marL="9614184" indent="0">
              <a:buNone/>
              <a:defRPr sz="10500"/>
            </a:lvl5pPr>
            <a:lvl6pPr marL="12017731" indent="0">
              <a:buNone/>
              <a:defRPr sz="10500"/>
            </a:lvl6pPr>
            <a:lvl7pPr marL="14421277" indent="0">
              <a:buNone/>
              <a:defRPr sz="10500"/>
            </a:lvl7pPr>
            <a:lvl8pPr marL="16824823" indent="0">
              <a:buNone/>
              <a:defRPr sz="10500"/>
            </a:lvl8pPr>
            <a:lvl9pPr marL="19228369" indent="0">
              <a:buNone/>
              <a:defRPr sz="10500"/>
            </a:lvl9pPr>
          </a:lstStyle>
          <a:p>
            <a:endParaRPr lang="en-US" dirty="0"/>
          </a:p>
        </p:txBody>
      </p:sp>
      <p:sp>
        <p:nvSpPr>
          <p:cNvPr id="4" name="Text Placeholder 3"/>
          <p:cNvSpPr>
            <a:spLocks noGrp="1"/>
          </p:cNvSpPr>
          <p:nvPr>
            <p:ph type="body" sz="half" idx="2"/>
          </p:nvPr>
        </p:nvSpPr>
        <p:spPr>
          <a:xfrm>
            <a:off x="10036813" y="30057092"/>
            <a:ext cx="30723840" cy="4507228"/>
          </a:xfrm>
        </p:spPr>
        <p:txBody>
          <a:bodyPr/>
          <a:lstStyle>
            <a:lvl1pPr marL="0" indent="0">
              <a:buNone/>
              <a:defRPr sz="7400"/>
            </a:lvl1pPr>
            <a:lvl2pPr marL="2403546" indent="0">
              <a:buNone/>
              <a:defRPr sz="6300"/>
            </a:lvl2pPr>
            <a:lvl3pPr marL="4807092" indent="0">
              <a:buNone/>
              <a:defRPr sz="5300"/>
            </a:lvl3pPr>
            <a:lvl4pPr marL="7210638" indent="0">
              <a:buNone/>
              <a:defRPr sz="4700"/>
            </a:lvl4pPr>
            <a:lvl5pPr marL="9614184" indent="0">
              <a:buNone/>
              <a:defRPr sz="4700"/>
            </a:lvl5pPr>
            <a:lvl6pPr marL="12017731" indent="0">
              <a:buNone/>
              <a:defRPr sz="4700"/>
            </a:lvl6pPr>
            <a:lvl7pPr marL="14421277" indent="0">
              <a:buNone/>
              <a:defRPr sz="4700"/>
            </a:lvl7pPr>
            <a:lvl8pPr marL="16824823" indent="0">
              <a:buNone/>
              <a:defRPr sz="4700"/>
            </a:lvl8pPr>
            <a:lvl9pPr marL="19228369" indent="0">
              <a:buNone/>
              <a:defRPr sz="4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FFAF47-8459-4E13-817C-58F04F2ABE14}" type="datetimeFigureOut">
              <a:rPr lang="en-US" smtClean="0"/>
              <a:pPr/>
              <a:t>7/6/15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DD9EB6-7C5C-4281-8366-AFAC9E23E02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2"/>
            <a:ext cx="46085760" cy="6400800"/>
          </a:xfrm>
          <a:prstGeom prst="rect">
            <a:avLst/>
          </a:prstGeom>
        </p:spPr>
        <p:txBody>
          <a:bodyPr vert="horz" lIns="480709" tIns="240355" rIns="480709" bIns="240355"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560320" y="8961124"/>
            <a:ext cx="46085760" cy="25345392"/>
          </a:xfrm>
          <a:prstGeom prst="rect">
            <a:avLst/>
          </a:prstGeom>
        </p:spPr>
        <p:txBody>
          <a:bodyPr vert="horz" lIns="480709" tIns="240355" rIns="480709" bIns="24035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560320" y="35595562"/>
            <a:ext cx="11948160" cy="2044700"/>
          </a:xfrm>
          <a:prstGeom prst="rect">
            <a:avLst/>
          </a:prstGeom>
        </p:spPr>
        <p:txBody>
          <a:bodyPr vert="horz" lIns="480709" tIns="240355" rIns="480709" bIns="240355" rtlCol="0" anchor="ctr"/>
          <a:lstStyle>
            <a:lvl1pPr algn="l">
              <a:defRPr sz="6300">
                <a:solidFill>
                  <a:schemeClr val="tx1">
                    <a:tint val="75000"/>
                  </a:schemeClr>
                </a:solidFill>
              </a:defRPr>
            </a:lvl1pPr>
          </a:lstStyle>
          <a:p>
            <a:fld id="{C6FFAF47-8459-4E13-817C-58F04F2ABE14}" type="datetimeFigureOut">
              <a:rPr lang="en-US" smtClean="0"/>
              <a:pPr/>
              <a:t>7/6/15</a:t>
            </a:fld>
            <a:endParaRPr lang="en-US" dirty="0"/>
          </a:p>
        </p:txBody>
      </p:sp>
      <p:sp>
        <p:nvSpPr>
          <p:cNvPr id="5" name="Footer Placeholder 4"/>
          <p:cNvSpPr>
            <a:spLocks noGrp="1"/>
          </p:cNvSpPr>
          <p:nvPr>
            <p:ph type="ftr" sz="quarter" idx="3"/>
          </p:nvPr>
        </p:nvSpPr>
        <p:spPr>
          <a:xfrm>
            <a:off x="17495520" y="35595562"/>
            <a:ext cx="16215360" cy="2044700"/>
          </a:xfrm>
          <a:prstGeom prst="rect">
            <a:avLst/>
          </a:prstGeom>
        </p:spPr>
        <p:txBody>
          <a:bodyPr vert="horz" lIns="480709" tIns="240355" rIns="480709" bIns="240355" rtlCol="0" anchor="ctr"/>
          <a:lstStyle>
            <a:lvl1pPr algn="ctr">
              <a:defRPr sz="63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6697920" y="35595562"/>
            <a:ext cx="11948160" cy="2044700"/>
          </a:xfrm>
          <a:prstGeom prst="rect">
            <a:avLst/>
          </a:prstGeom>
        </p:spPr>
        <p:txBody>
          <a:bodyPr vert="horz" lIns="480709" tIns="240355" rIns="480709" bIns="240355" rtlCol="0" anchor="ctr"/>
          <a:lstStyle>
            <a:lvl1pPr algn="r">
              <a:defRPr sz="6300">
                <a:solidFill>
                  <a:schemeClr val="tx1">
                    <a:tint val="75000"/>
                  </a:schemeClr>
                </a:solidFill>
              </a:defRPr>
            </a:lvl1pPr>
          </a:lstStyle>
          <a:p>
            <a:fld id="{7EDD9EB6-7C5C-4281-8366-AFAC9E23E02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807092" rtl="0" eaLnBrk="1" latinLnBrk="0" hangingPunct="1">
        <a:spcBef>
          <a:spcPct val="0"/>
        </a:spcBef>
        <a:buNone/>
        <a:defRPr sz="23100" kern="1200">
          <a:solidFill>
            <a:schemeClr val="tx1"/>
          </a:solidFill>
          <a:latin typeface="+mj-lt"/>
          <a:ea typeface="+mj-ea"/>
          <a:cs typeface="+mj-cs"/>
        </a:defRPr>
      </a:lvl1pPr>
    </p:titleStyle>
    <p:bodyStyle>
      <a:lvl1pPr marL="1802660" indent="-1802660" algn="l" defTabSz="4807092" rtl="0" eaLnBrk="1" latinLnBrk="0" hangingPunct="1">
        <a:spcBef>
          <a:spcPct val="20000"/>
        </a:spcBef>
        <a:buFont typeface="Arial" pitchFamily="34" charset="0"/>
        <a:buChar char="•"/>
        <a:defRPr sz="16800" kern="1200">
          <a:solidFill>
            <a:schemeClr val="tx1"/>
          </a:solidFill>
          <a:latin typeface="+mn-lt"/>
          <a:ea typeface="+mn-ea"/>
          <a:cs typeface="+mn-cs"/>
        </a:defRPr>
      </a:lvl1pPr>
      <a:lvl2pPr marL="3905762" indent="-1502216" algn="l" defTabSz="4807092" rtl="0" eaLnBrk="1" latinLnBrk="0" hangingPunct="1">
        <a:spcBef>
          <a:spcPct val="20000"/>
        </a:spcBef>
        <a:buFont typeface="Arial" pitchFamily="34" charset="0"/>
        <a:buChar char="–"/>
        <a:defRPr sz="14700" kern="1200">
          <a:solidFill>
            <a:schemeClr val="tx1"/>
          </a:solidFill>
          <a:latin typeface="+mn-lt"/>
          <a:ea typeface="+mn-ea"/>
          <a:cs typeface="+mn-cs"/>
        </a:defRPr>
      </a:lvl2pPr>
      <a:lvl3pPr marL="6008865" indent="-1201773" algn="l" defTabSz="4807092" rtl="0" eaLnBrk="1" latinLnBrk="0" hangingPunct="1">
        <a:spcBef>
          <a:spcPct val="20000"/>
        </a:spcBef>
        <a:buFont typeface="Arial" pitchFamily="34" charset="0"/>
        <a:buChar char="•"/>
        <a:defRPr sz="12600" kern="1200">
          <a:solidFill>
            <a:schemeClr val="tx1"/>
          </a:solidFill>
          <a:latin typeface="+mn-lt"/>
          <a:ea typeface="+mn-ea"/>
          <a:cs typeface="+mn-cs"/>
        </a:defRPr>
      </a:lvl3pPr>
      <a:lvl4pPr marL="8412411"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4pPr>
      <a:lvl5pPr marL="10815958"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5pPr>
      <a:lvl6pPr marL="13219504"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6pPr>
      <a:lvl7pPr marL="15623050"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7pPr>
      <a:lvl8pPr marL="18026596"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8pPr>
      <a:lvl9pPr marL="20430142"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9pPr>
    </p:bodyStyle>
    <p:otherStyle>
      <a:defPPr>
        <a:defRPr lang="en-US"/>
      </a:defPPr>
      <a:lvl1pPr marL="0" algn="l" defTabSz="4807092" rtl="0" eaLnBrk="1" latinLnBrk="0" hangingPunct="1">
        <a:defRPr sz="9500" kern="1200">
          <a:solidFill>
            <a:schemeClr val="tx1"/>
          </a:solidFill>
          <a:latin typeface="+mn-lt"/>
          <a:ea typeface="+mn-ea"/>
          <a:cs typeface="+mn-cs"/>
        </a:defRPr>
      </a:lvl1pPr>
      <a:lvl2pPr marL="2403546" algn="l" defTabSz="4807092" rtl="0" eaLnBrk="1" latinLnBrk="0" hangingPunct="1">
        <a:defRPr sz="9500" kern="1200">
          <a:solidFill>
            <a:schemeClr val="tx1"/>
          </a:solidFill>
          <a:latin typeface="+mn-lt"/>
          <a:ea typeface="+mn-ea"/>
          <a:cs typeface="+mn-cs"/>
        </a:defRPr>
      </a:lvl2pPr>
      <a:lvl3pPr marL="4807092" algn="l" defTabSz="4807092" rtl="0" eaLnBrk="1" latinLnBrk="0" hangingPunct="1">
        <a:defRPr sz="9500" kern="1200">
          <a:solidFill>
            <a:schemeClr val="tx1"/>
          </a:solidFill>
          <a:latin typeface="+mn-lt"/>
          <a:ea typeface="+mn-ea"/>
          <a:cs typeface="+mn-cs"/>
        </a:defRPr>
      </a:lvl3pPr>
      <a:lvl4pPr marL="7210638" algn="l" defTabSz="4807092" rtl="0" eaLnBrk="1" latinLnBrk="0" hangingPunct="1">
        <a:defRPr sz="9500" kern="1200">
          <a:solidFill>
            <a:schemeClr val="tx1"/>
          </a:solidFill>
          <a:latin typeface="+mn-lt"/>
          <a:ea typeface="+mn-ea"/>
          <a:cs typeface="+mn-cs"/>
        </a:defRPr>
      </a:lvl4pPr>
      <a:lvl5pPr marL="9614184" algn="l" defTabSz="4807092" rtl="0" eaLnBrk="1" latinLnBrk="0" hangingPunct="1">
        <a:defRPr sz="9500" kern="1200">
          <a:solidFill>
            <a:schemeClr val="tx1"/>
          </a:solidFill>
          <a:latin typeface="+mn-lt"/>
          <a:ea typeface="+mn-ea"/>
          <a:cs typeface="+mn-cs"/>
        </a:defRPr>
      </a:lvl5pPr>
      <a:lvl6pPr marL="12017731" algn="l" defTabSz="4807092" rtl="0" eaLnBrk="1" latinLnBrk="0" hangingPunct="1">
        <a:defRPr sz="9500" kern="1200">
          <a:solidFill>
            <a:schemeClr val="tx1"/>
          </a:solidFill>
          <a:latin typeface="+mn-lt"/>
          <a:ea typeface="+mn-ea"/>
          <a:cs typeface="+mn-cs"/>
        </a:defRPr>
      </a:lvl6pPr>
      <a:lvl7pPr marL="14421277" algn="l" defTabSz="4807092" rtl="0" eaLnBrk="1" latinLnBrk="0" hangingPunct="1">
        <a:defRPr sz="9500" kern="1200">
          <a:solidFill>
            <a:schemeClr val="tx1"/>
          </a:solidFill>
          <a:latin typeface="+mn-lt"/>
          <a:ea typeface="+mn-ea"/>
          <a:cs typeface="+mn-cs"/>
        </a:defRPr>
      </a:lvl7pPr>
      <a:lvl8pPr marL="16824823" algn="l" defTabSz="4807092" rtl="0" eaLnBrk="1" latinLnBrk="0" hangingPunct="1">
        <a:defRPr sz="9500" kern="1200">
          <a:solidFill>
            <a:schemeClr val="tx1"/>
          </a:solidFill>
          <a:latin typeface="+mn-lt"/>
          <a:ea typeface="+mn-ea"/>
          <a:cs typeface="+mn-cs"/>
        </a:defRPr>
      </a:lvl8pPr>
      <a:lvl9pPr marL="19228369" algn="l" defTabSz="4807092" rtl="0" eaLnBrk="1" latinLnBrk="0" hangingPunct="1">
        <a:defRPr sz="9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1.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91400" y="304800"/>
            <a:ext cx="43357800" cy="8333706"/>
          </a:xfrm>
          <a:prstGeom prst="rect">
            <a:avLst/>
          </a:prstGeom>
          <a:solidFill>
            <a:srgbClr val="CCECFF"/>
          </a:solidFill>
        </p:spPr>
        <p:txBody>
          <a:bodyPr wrap="square" lIns="480709" tIns="240355" rIns="480709" bIns="240355" rtlCol="0">
            <a:spAutoFit/>
          </a:bodyPr>
          <a:lstStyle/>
          <a:p>
            <a:pPr algn="ctr"/>
            <a:r>
              <a:rPr lang="en-GB" sz="6600" b="1" dirty="0"/>
              <a:t>Genomic evaluation, breed identification, and population structure of North American, </a:t>
            </a:r>
            <a:endParaRPr lang="en-GB" sz="6600" b="1" dirty="0" smtClean="0"/>
          </a:p>
          <a:p>
            <a:pPr algn="ctr"/>
            <a:r>
              <a:rPr lang="en-GB" sz="6600" b="1" dirty="0" smtClean="0"/>
              <a:t>English </a:t>
            </a:r>
            <a:r>
              <a:rPr lang="en-GB" sz="6600" b="1" dirty="0"/>
              <a:t>and Island Guernsey dairy cattle</a:t>
            </a:r>
            <a:endParaRPr lang="en-US" sz="6600" dirty="0"/>
          </a:p>
          <a:p>
            <a:pPr algn="ctr"/>
            <a:r>
              <a:rPr lang="en-GB" sz="5400" dirty="0"/>
              <a:t>T. A. Cooper*</a:t>
            </a:r>
            <a:r>
              <a:rPr lang="en-GB" sz="5400" baseline="30000" dirty="0"/>
              <a:t>1</a:t>
            </a:r>
            <a:r>
              <a:rPr lang="en-GB" sz="5400" dirty="0"/>
              <a:t>, S. A. E. Eaglen</a:t>
            </a:r>
            <a:r>
              <a:rPr lang="en-GB" sz="5400" baseline="30000" dirty="0"/>
              <a:t>2</a:t>
            </a:r>
            <a:r>
              <a:rPr lang="en-GB" sz="5400" dirty="0"/>
              <a:t>, G. R. Wiggans</a:t>
            </a:r>
            <a:r>
              <a:rPr lang="en-GB" sz="5400" baseline="30000" dirty="0"/>
              <a:t>1</a:t>
            </a:r>
            <a:r>
              <a:rPr lang="en-GB" sz="5400" dirty="0"/>
              <a:t>, J. Jenko</a:t>
            </a:r>
            <a:r>
              <a:rPr lang="en-GB" sz="5400" baseline="30000" dirty="0"/>
              <a:t>2</a:t>
            </a:r>
            <a:r>
              <a:rPr lang="en-GB" sz="5400" dirty="0"/>
              <a:t>, H. J. Huson</a:t>
            </a:r>
            <a:r>
              <a:rPr lang="en-GB" sz="5400" baseline="30000" dirty="0"/>
              <a:t>3</a:t>
            </a:r>
            <a:r>
              <a:rPr lang="en-GB" sz="5400" dirty="0"/>
              <a:t>, D. M. </a:t>
            </a:r>
            <a:r>
              <a:rPr lang="en-GB" sz="5400" dirty="0" smtClean="0"/>
              <a:t>Morrice</a:t>
            </a:r>
            <a:r>
              <a:rPr lang="en-GB" sz="5400" baseline="30000" dirty="0"/>
              <a:t>4</a:t>
            </a:r>
            <a:r>
              <a:rPr lang="en-GB" sz="5400" dirty="0" smtClean="0"/>
              <a:t>, </a:t>
            </a:r>
            <a:r>
              <a:rPr lang="en-GB" sz="5400" dirty="0"/>
              <a:t>M. </a:t>
            </a:r>
            <a:r>
              <a:rPr lang="en-GB" sz="5400" dirty="0" smtClean="0"/>
              <a:t>Bichard</a:t>
            </a:r>
            <a:r>
              <a:rPr lang="en-GB" sz="5400" baseline="30000" dirty="0"/>
              <a:t>5</a:t>
            </a:r>
            <a:r>
              <a:rPr lang="en-GB" sz="5400" dirty="0" smtClean="0"/>
              <a:t>, </a:t>
            </a:r>
            <a:r>
              <a:rPr lang="en-GB" sz="5400" dirty="0"/>
              <a:t>W.G. de L. </a:t>
            </a:r>
            <a:r>
              <a:rPr lang="en-GB" sz="5400" dirty="0" smtClean="0"/>
              <a:t>Luff</a:t>
            </a:r>
            <a:r>
              <a:rPr lang="en-GB" sz="5400" baseline="30000" dirty="0"/>
              <a:t>6</a:t>
            </a:r>
            <a:r>
              <a:rPr lang="en-GB" sz="5400" dirty="0" smtClean="0"/>
              <a:t>, </a:t>
            </a:r>
            <a:r>
              <a:rPr lang="en-GB" sz="5400" dirty="0"/>
              <a:t>and J. A. Woolliams</a:t>
            </a:r>
            <a:r>
              <a:rPr lang="en-GB" sz="5400" baseline="30000" dirty="0"/>
              <a:t>2</a:t>
            </a:r>
            <a:endParaRPr lang="en-US" sz="5400" dirty="0"/>
          </a:p>
          <a:p>
            <a:pPr algn="ctr"/>
            <a:r>
              <a:rPr lang="en-GB" sz="5400" baseline="30000" dirty="0"/>
              <a:t>1</a:t>
            </a:r>
            <a:r>
              <a:rPr lang="en-GB" sz="5400" dirty="0"/>
              <a:t>Animal Genomics and Improvement Laboratory, Agricultural Research Service, USDA, Beltsville, MD 20705-2350</a:t>
            </a:r>
            <a:endParaRPr lang="en-US" sz="5400" dirty="0"/>
          </a:p>
          <a:p>
            <a:pPr algn="ctr"/>
            <a:r>
              <a:rPr lang="en-GB" sz="5400" baseline="30000" dirty="0"/>
              <a:t>2</a:t>
            </a:r>
            <a:r>
              <a:rPr lang="en-GB" sz="5400" dirty="0"/>
              <a:t>The Roslin Institute, Royal (Dick) School of Veterinary Studies, University of Edinburgh, Easter Bush, Midlothian EH25 9RG, United Kingdom</a:t>
            </a:r>
            <a:endParaRPr lang="en-US" sz="5400" dirty="0"/>
          </a:p>
          <a:p>
            <a:pPr algn="ctr"/>
            <a:r>
              <a:rPr lang="en-GB" sz="5400" baseline="30000" dirty="0"/>
              <a:t>3</a:t>
            </a:r>
            <a:r>
              <a:rPr lang="en-GB" sz="5400" dirty="0"/>
              <a:t>Department of Animal Science, Cornell University, Ithaca, NY </a:t>
            </a:r>
            <a:r>
              <a:rPr lang="en-GB" sz="5400" dirty="0" smtClean="0"/>
              <a:t>14853</a:t>
            </a:r>
          </a:p>
          <a:p>
            <a:pPr algn="ctr"/>
            <a:r>
              <a:rPr lang="en-GB" sz="5400" baseline="30000" dirty="0" smtClean="0"/>
              <a:t>4</a:t>
            </a:r>
            <a:r>
              <a:rPr lang="en-US" sz="5400" dirty="0"/>
              <a:t>Edinburgh </a:t>
            </a:r>
            <a:r>
              <a:rPr lang="en-US" sz="5400" dirty="0" smtClean="0"/>
              <a:t>Genomics, </a:t>
            </a:r>
            <a:r>
              <a:rPr lang="en-US" sz="5400" dirty="0"/>
              <a:t>Ashworth </a:t>
            </a:r>
            <a:r>
              <a:rPr lang="en-US" sz="5400" dirty="0" smtClean="0"/>
              <a:t>Laboratories, </a:t>
            </a:r>
            <a:r>
              <a:rPr lang="en-US" sz="5400" dirty="0"/>
              <a:t>The University of </a:t>
            </a:r>
            <a:r>
              <a:rPr lang="en-US" sz="5400" dirty="0" smtClean="0"/>
              <a:t>Edinburgh, </a:t>
            </a:r>
            <a:r>
              <a:rPr lang="en-US" sz="5400" dirty="0"/>
              <a:t>Edinburgh, EH9 3JT, </a:t>
            </a:r>
            <a:r>
              <a:rPr lang="en-US" sz="5400" dirty="0" smtClean="0"/>
              <a:t>United Kingdom </a:t>
            </a:r>
            <a:endParaRPr lang="en-US" sz="5400" baseline="30000" dirty="0"/>
          </a:p>
          <a:p>
            <a:pPr algn="ctr"/>
            <a:r>
              <a:rPr lang="en-GB" sz="5400" baseline="30000" dirty="0"/>
              <a:t>5</a:t>
            </a:r>
            <a:r>
              <a:rPr lang="en-GB" sz="5400" dirty="0" smtClean="0"/>
              <a:t>English </a:t>
            </a:r>
            <a:r>
              <a:rPr lang="en-GB" sz="5400" dirty="0"/>
              <a:t>Guernsey Cattle Society, Launceston, Cornwall PL15 9DP, United Kingdom </a:t>
            </a:r>
            <a:endParaRPr lang="en-US" sz="5400" dirty="0"/>
          </a:p>
          <a:p>
            <a:pPr algn="ctr"/>
            <a:r>
              <a:rPr lang="en-GB" sz="5400" baseline="30000" dirty="0"/>
              <a:t>6</a:t>
            </a:r>
            <a:r>
              <a:rPr lang="en-GB" sz="5400" dirty="0" smtClean="0"/>
              <a:t>World </a:t>
            </a:r>
            <a:r>
              <a:rPr lang="en-GB" sz="5400" dirty="0"/>
              <a:t>Guernsey Cattle Federation, Castel, Guernsey GY5 7JD, Channel Islands</a:t>
            </a:r>
            <a:endParaRPr lang="en-US" sz="5400" dirty="0"/>
          </a:p>
        </p:txBody>
      </p:sp>
      <p:cxnSp>
        <p:nvCxnSpPr>
          <p:cNvPr id="6" name="Straight Connector 5"/>
          <p:cNvCxnSpPr/>
          <p:nvPr/>
        </p:nvCxnSpPr>
        <p:spPr>
          <a:xfrm>
            <a:off x="457200" y="8534400"/>
            <a:ext cx="50292000" cy="0"/>
          </a:xfrm>
          <a:prstGeom prst="line">
            <a:avLst/>
          </a:prstGeom>
          <a:ln w="1905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8839200"/>
            <a:ext cx="50292000" cy="0"/>
          </a:xfrm>
          <a:prstGeom prst="line">
            <a:avLst/>
          </a:prstGeom>
          <a:ln w="190500">
            <a:solidFill>
              <a:srgbClr val="008000"/>
            </a:solidFill>
          </a:ln>
        </p:spPr>
        <p:style>
          <a:lnRef idx="1">
            <a:schemeClr val="accent1"/>
          </a:lnRef>
          <a:fillRef idx="0">
            <a:schemeClr val="accent1"/>
          </a:fillRef>
          <a:effectRef idx="0">
            <a:schemeClr val="accent1"/>
          </a:effectRef>
          <a:fontRef idx="minor">
            <a:schemeClr val="tx1"/>
          </a:fontRef>
        </p:style>
      </p:cxnSp>
      <p:pic>
        <p:nvPicPr>
          <p:cNvPr id="13" name="Picture 12" descr="usdaars.gif"/>
          <p:cNvPicPr>
            <a:picLocks noChangeAspect="1"/>
          </p:cNvPicPr>
          <p:nvPr/>
        </p:nvPicPr>
        <p:blipFill>
          <a:blip r:embed="rId2" cstate="print"/>
          <a:stretch>
            <a:fillRect/>
          </a:stretch>
        </p:blipFill>
        <p:spPr>
          <a:xfrm>
            <a:off x="762000" y="685800"/>
            <a:ext cx="6019800" cy="4766730"/>
          </a:xfrm>
          <a:prstGeom prst="rect">
            <a:avLst/>
          </a:prstGeom>
        </p:spPr>
      </p:pic>
      <p:sp>
        <p:nvSpPr>
          <p:cNvPr id="29" name="TextBox 28"/>
          <p:cNvSpPr txBox="1"/>
          <p:nvPr/>
        </p:nvSpPr>
        <p:spPr>
          <a:xfrm>
            <a:off x="2133600" y="5867400"/>
            <a:ext cx="3124200" cy="1938992"/>
          </a:xfrm>
          <a:prstGeom prst="rect">
            <a:avLst/>
          </a:prstGeom>
          <a:noFill/>
        </p:spPr>
        <p:txBody>
          <a:bodyPr wrap="square" rtlCol="0">
            <a:spAutoFit/>
          </a:bodyPr>
          <a:lstStyle/>
          <a:p>
            <a:r>
              <a:rPr lang="en-US" sz="6000" dirty="0" smtClean="0">
                <a:solidFill>
                  <a:srgbClr val="0000FF"/>
                </a:solidFill>
                <a:latin typeface="VAGRounded BT" pitchFamily="34" charset="0"/>
              </a:rPr>
              <a:t>T88</a:t>
            </a:r>
          </a:p>
          <a:p>
            <a:r>
              <a:rPr lang="en-US" sz="6000" dirty="0"/>
              <a:t>#62986</a:t>
            </a:r>
            <a:endParaRPr lang="en-US" sz="6000" dirty="0">
              <a:solidFill>
                <a:srgbClr val="0000FF"/>
              </a:solidFill>
              <a:latin typeface="VAGRounded BT" pitchFamily="34" charset="0"/>
            </a:endParaRPr>
          </a:p>
        </p:txBody>
      </p:sp>
      <p:sp>
        <p:nvSpPr>
          <p:cNvPr id="22" name="Rectangle 6052"/>
          <p:cNvSpPr>
            <a:spLocks noChangeArrowheads="1"/>
          </p:cNvSpPr>
          <p:nvPr/>
        </p:nvSpPr>
        <p:spPr bwMode="auto">
          <a:xfrm>
            <a:off x="457200" y="17907000"/>
            <a:ext cx="10591800" cy="13172839"/>
          </a:xfrm>
          <a:prstGeom prst="rect">
            <a:avLst/>
          </a:prstGeom>
          <a:solidFill>
            <a:srgbClr val="CCECFF"/>
          </a:solidFill>
          <a:ln w="9525">
            <a:noFill/>
            <a:miter lim="800000"/>
            <a:headEnd/>
            <a:tailEnd/>
          </a:ln>
          <a:effectLst/>
        </p:spPr>
        <p:txBody>
          <a:bodyPr wrap="square" lIns="457200" tIns="457200" rIns="457200" bIns="457200">
            <a:spAutoFit/>
          </a:bodyPr>
          <a:lstStyle/>
          <a:p>
            <a:pPr marL="457200" indent="-457200" algn="ctr"/>
            <a:r>
              <a:rPr lang="en-US" sz="4000" dirty="0">
                <a:solidFill>
                  <a:srgbClr val="0000FF"/>
                </a:solidFill>
                <a:latin typeface="VAGRounded BT" pitchFamily="34" charset="0"/>
              </a:rPr>
              <a:t>DATA &amp; METHODS</a:t>
            </a:r>
          </a:p>
          <a:p>
            <a:pPr marL="571500" indent="-571500">
              <a:spcBef>
                <a:spcPct val="50000"/>
              </a:spcBef>
              <a:buClr>
                <a:srgbClr val="0000FF"/>
              </a:buClr>
              <a:buFont typeface="Arial"/>
              <a:buChar char="•"/>
            </a:pPr>
            <a:r>
              <a:rPr lang="en-GB" sz="3600" dirty="0"/>
              <a:t>Genomic evaluations </a:t>
            </a:r>
            <a:r>
              <a:rPr lang="en-GB" sz="3600" dirty="0" smtClean="0"/>
              <a:t>based on 60K SNP were </a:t>
            </a:r>
            <a:r>
              <a:rPr lang="en-GB" sz="3600" dirty="0"/>
              <a:t>calculated </a:t>
            </a:r>
            <a:r>
              <a:rPr lang="en-GB" sz="3600" dirty="0" smtClean="0"/>
              <a:t>using methods of </a:t>
            </a:r>
            <a:r>
              <a:rPr lang="en-GB" sz="3600" dirty="0" err="1" smtClean="0"/>
              <a:t>VanRaden</a:t>
            </a:r>
            <a:r>
              <a:rPr lang="en-GB" sz="3600" dirty="0" smtClean="0"/>
              <a:t>, 2008.</a:t>
            </a:r>
            <a:endParaRPr lang="en-GB" sz="3600" dirty="0" smtClean="0"/>
          </a:p>
          <a:p>
            <a:pPr marL="571500" indent="-571500">
              <a:spcBef>
                <a:spcPct val="50000"/>
              </a:spcBef>
              <a:buClr>
                <a:srgbClr val="0000FF"/>
              </a:buClr>
              <a:buFont typeface="Arial"/>
              <a:buChar char="•"/>
            </a:pPr>
            <a:r>
              <a:rPr lang="en-GB" sz="3600" dirty="0" smtClean="0"/>
              <a:t>Evaluation </a:t>
            </a:r>
            <a:r>
              <a:rPr lang="en-GB" sz="3600" dirty="0"/>
              <a:t>accuracy was assessed using 4-fold cross-validation, where 25% of bulls were designated as the validation set and all cows and the remaining bulls were the training set. </a:t>
            </a:r>
            <a:endParaRPr lang="en-GB" sz="3600" dirty="0" smtClean="0"/>
          </a:p>
          <a:p>
            <a:pPr marL="571500" indent="-571500">
              <a:spcBef>
                <a:spcPct val="50000"/>
              </a:spcBef>
              <a:buClr>
                <a:srgbClr val="0000FF"/>
              </a:buClr>
              <a:buFont typeface="Arial"/>
              <a:buChar char="•"/>
            </a:pPr>
            <a:r>
              <a:rPr lang="en-GB" sz="3600" dirty="0"/>
              <a:t>Cross-validation was repeated 10-fold, and gains in reliability over parent average were averaged. </a:t>
            </a:r>
            <a:endParaRPr lang="en-GB" sz="3600" dirty="0" smtClean="0"/>
          </a:p>
          <a:p>
            <a:pPr marL="571500" indent="-571500">
              <a:spcBef>
                <a:spcPct val="50000"/>
              </a:spcBef>
              <a:buClr>
                <a:srgbClr val="0000FF"/>
              </a:buClr>
              <a:buFont typeface="Arial"/>
              <a:buChar char="•"/>
            </a:pPr>
            <a:r>
              <a:rPr lang="en-GB" sz="3600" dirty="0"/>
              <a:t>Twenty-two traits were </a:t>
            </a:r>
            <a:r>
              <a:rPr lang="en-GB" sz="3600" dirty="0" smtClean="0"/>
              <a:t>analysed: </a:t>
            </a:r>
            <a:r>
              <a:rPr lang="en-GB" sz="3600" dirty="0"/>
              <a:t>5 yield traits, 3 functional traits, and 14 conformation traits.</a:t>
            </a:r>
            <a:r>
              <a:rPr lang="en-US" sz="3600" dirty="0"/>
              <a:t> </a:t>
            </a:r>
            <a:endParaRPr lang="en-US" sz="3600" dirty="0" smtClean="0"/>
          </a:p>
          <a:p>
            <a:pPr marL="571500" indent="-571500">
              <a:spcBef>
                <a:spcPct val="50000"/>
              </a:spcBef>
              <a:buClr>
                <a:srgbClr val="0000FF"/>
              </a:buClr>
              <a:buFont typeface="Arial"/>
              <a:buChar char="•"/>
            </a:pPr>
            <a:r>
              <a:rPr lang="en-US" sz="3600" dirty="0"/>
              <a:t>Breed specific SNP were determined by comparing the allele frequencies of </a:t>
            </a:r>
            <a:r>
              <a:rPr lang="en-US" sz="3600" dirty="0" smtClean="0"/>
              <a:t>Guernsey genotyped </a:t>
            </a:r>
            <a:r>
              <a:rPr lang="en-US" sz="3600" dirty="0"/>
              <a:t>animals to </a:t>
            </a:r>
            <a:r>
              <a:rPr lang="en-US" sz="3600" dirty="0" smtClean="0"/>
              <a:t>allele </a:t>
            </a:r>
            <a:r>
              <a:rPr lang="en-US" sz="3600" dirty="0"/>
              <a:t>frequency found in Holstein, </a:t>
            </a:r>
            <a:r>
              <a:rPr lang="en-US" sz="3600" dirty="0" smtClean="0"/>
              <a:t>Jersey, Brown Swiss and Ayrshire.</a:t>
            </a:r>
            <a:endParaRPr lang="en-US" sz="3600" dirty="0"/>
          </a:p>
          <a:p>
            <a:pPr marL="571500" indent="-571500">
              <a:spcBef>
                <a:spcPct val="50000"/>
              </a:spcBef>
              <a:buClr>
                <a:srgbClr val="0000FF"/>
              </a:buClr>
              <a:buFont typeface="Arial"/>
              <a:buChar char="•"/>
            </a:pPr>
            <a:r>
              <a:rPr lang="en-US" sz="3600" dirty="0"/>
              <a:t>Haplotypes affecting fertility were identified by investigating areas of the genome with a lack of expected homozygous haplotypes (VanRaden et al., 2011)</a:t>
            </a:r>
            <a:r>
              <a:rPr lang="en-US" sz="3600" dirty="0" smtClean="0"/>
              <a:t>.</a:t>
            </a:r>
            <a:endParaRPr lang="en-US" sz="3600" dirty="0"/>
          </a:p>
        </p:txBody>
      </p:sp>
      <p:sp>
        <p:nvSpPr>
          <p:cNvPr id="53" name="Rectangle 6052"/>
          <p:cNvSpPr>
            <a:spLocks noChangeArrowheads="1"/>
          </p:cNvSpPr>
          <p:nvPr/>
        </p:nvSpPr>
        <p:spPr bwMode="auto">
          <a:xfrm>
            <a:off x="457200" y="31408568"/>
            <a:ext cx="10591800" cy="3262432"/>
          </a:xfrm>
          <a:prstGeom prst="rect">
            <a:avLst/>
          </a:prstGeom>
          <a:solidFill>
            <a:srgbClr val="CCECFF"/>
          </a:solidFill>
          <a:ln w="9525">
            <a:noFill/>
            <a:miter lim="800000"/>
            <a:headEnd/>
            <a:tailEnd/>
          </a:ln>
          <a:effectLst/>
        </p:spPr>
        <p:txBody>
          <a:bodyPr wrap="square" lIns="457200" tIns="457200" rIns="457200" bIns="457200">
            <a:spAutoFit/>
          </a:bodyPr>
          <a:lstStyle/>
          <a:p>
            <a:pPr algn="ctr">
              <a:spcBef>
                <a:spcPts val="2640"/>
              </a:spcBef>
            </a:pPr>
            <a:r>
              <a:rPr lang="en-US" sz="4000" dirty="0" smtClean="0">
                <a:solidFill>
                  <a:srgbClr val="0033CC"/>
                </a:solidFill>
                <a:latin typeface="VAGRounded BT" pitchFamily="34" charset="0"/>
              </a:rPr>
              <a:t>REFERENCES</a:t>
            </a:r>
          </a:p>
          <a:p>
            <a:r>
              <a:rPr lang="en-US" sz="2800" dirty="0" err="1"/>
              <a:t>VanRaden</a:t>
            </a:r>
            <a:r>
              <a:rPr lang="en-US" sz="2800" dirty="0"/>
              <a:t>, </a:t>
            </a:r>
            <a:r>
              <a:rPr lang="en-US" sz="2800" dirty="0" smtClean="0"/>
              <a:t>P.M. J</a:t>
            </a:r>
            <a:r>
              <a:rPr lang="en-US" sz="2800" dirty="0" smtClean="0"/>
              <a:t>. Dairy Sci. 91(11):4414-4423. 2008.</a:t>
            </a:r>
          </a:p>
          <a:p>
            <a:endParaRPr lang="en-US" sz="2800" dirty="0" smtClean="0"/>
          </a:p>
          <a:p>
            <a:r>
              <a:rPr lang="en-US" sz="2800" dirty="0" smtClean="0"/>
              <a:t>VanRaden, P.M., Olson, K.M., Null, D.J., and Hutchison, J.L. </a:t>
            </a:r>
            <a:r>
              <a:rPr lang="en-US" sz="2800" dirty="0" smtClean="0"/>
              <a:t>J</a:t>
            </a:r>
            <a:r>
              <a:rPr lang="en-US" sz="2800" dirty="0" smtClean="0"/>
              <a:t>. Dairy Sci. 94(12):6153–6161. 2011.</a:t>
            </a:r>
            <a:endParaRPr lang="en-US" sz="2800" dirty="0"/>
          </a:p>
        </p:txBody>
      </p:sp>
      <p:sp>
        <p:nvSpPr>
          <p:cNvPr id="31" name="Text Box 3135"/>
          <p:cNvSpPr txBox="1">
            <a:spLocks noChangeArrowheads="1"/>
          </p:cNvSpPr>
          <p:nvPr/>
        </p:nvSpPr>
        <p:spPr bwMode="auto">
          <a:xfrm>
            <a:off x="457200" y="9448800"/>
            <a:ext cx="10591800" cy="8186858"/>
          </a:xfrm>
          <a:prstGeom prst="rect">
            <a:avLst/>
          </a:prstGeom>
          <a:solidFill>
            <a:srgbClr val="CCECFF"/>
          </a:solidFill>
          <a:ln w="9525">
            <a:noFill/>
            <a:miter lim="800000"/>
            <a:headEnd/>
            <a:tailEnd/>
          </a:ln>
          <a:effectLst/>
        </p:spPr>
        <p:txBody>
          <a:bodyPr wrap="square" lIns="457200" tIns="457200" rIns="457200" bIns="457200">
            <a:spAutoFit/>
          </a:bodyPr>
          <a:lstStyle/>
          <a:p>
            <a:pPr algn="ctr">
              <a:spcBef>
                <a:spcPct val="50000"/>
              </a:spcBef>
            </a:pPr>
            <a:r>
              <a:rPr lang="en-US" sz="4000" dirty="0" smtClean="0">
                <a:solidFill>
                  <a:srgbClr val="0000FF"/>
                </a:solidFill>
                <a:latin typeface="VAGRounded BT" pitchFamily="34" charset="0"/>
              </a:rPr>
              <a:t>INTRODUCTION</a:t>
            </a:r>
            <a:endParaRPr lang="en-US" sz="4000" dirty="0">
              <a:solidFill>
                <a:srgbClr val="0000FF"/>
              </a:solidFill>
              <a:latin typeface="VAGRounded BT" pitchFamily="34" charset="0"/>
            </a:endParaRPr>
          </a:p>
          <a:p>
            <a:pPr marL="457200" indent="-457200">
              <a:spcBef>
                <a:spcPct val="50000"/>
              </a:spcBef>
              <a:buClr>
                <a:srgbClr val="0033CC"/>
              </a:buClr>
              <a:buFont typeface="Arial"/>
              <a:buChar char="•"/>
            </a:pPr>
            <a:r>
              <a:rPr lang="en-GB" sz="3600" dirty="0"/>
              <a:t>Genomic evaluations of dairy cattle in the United States have been available for Brown Swiss, Holsteins, and Jerseys since 2009 and for Ayrshires since 2013. </a:t>
            </a:r>
            <a:endParaRPr lang="en-GB" sz="3600" dirty="0" smtClean="0"/>
          </a:p>
          <a:p>
            <a:pPr marL="457200" indent="-457200">
              <a:spcBef>
                <a:spcPct val="50000"/>
              </a:spcBef>
              <a:buClr>
                <a:srgbClr val="0033CC"/>
              </a:buClr>
              <a:buFont typeface="Arial"/>
              <a:buChar char="•"/>
            </a:pPr>
            <a:r>
              <a:rPr lang="en-GB" sz="3600" dirty="0" smtClean="0"/>
              <a:t>As </a:t>
            </a:r>
            <a:r>
              <a:rPr lang="en-GB" sz="3600" dirty="0"/>
              <a:t>of February 2015, 2,281 Guernsey bulls and cows had genotypes from collaboration between the United States, Canada, England, and the island of Guernsey; contributions from England and the island of Guernsey were made possible by the European Commission’s Gene2Farm project.</a:t>
            </a:r>
            <a:r>
              <a:rPr lang="en-US" sz="3600" dirty="0"/>
              <a:t> </a:t>
            </a:r>
            <a:endParaRPr lang="en-US" sz="3600" dirty="0" smtClean="0"/>
          </a:p>
        </p:txBody>
      </p:sp>
      <p:sp>
        <p:nvSpPr>
          <p:cNvPr id="33" name="Rectangle 6052"/>
          <p:cNvSpPr>
            <a:spLocks noChangeArrowheads="1"/>
          </p:cNvSpPr>
          <p:nvPr/>
        </p:nvSpPr>
        <p:spPr bwMode="auto">
          <a:xfrm>
            <a:off x="33756600" y="27584400"/>
            <a:ext cx="16840200" cy="10125849"/>
          </a:xfrm>
          <a:prstGeom prst="rect">
            <a:avLst/>
          </a:prstGeom>
          <a:solidFill>
            <a:srgbClr val="CCECFF"/>
          </a:solidFill>
          <a:ln w="9525">
            <a:noFill/>
            <a:miter lim="800000"/>
            <a:headEnd/>
            <a:tailEnd/>
          </a:ln>
          <a:effectLst/>
        </p:spPr>
        <p:txBody>
          <a:bodyPr wrap="square" lIns="457200" tIns="457200" rIns="457200" bIns="457200">
            <a:spAutoFit/>
          </a:bodyPr>
          <a:lstStyle/>
          <a:p>
            <a:pPr algn="ctr">
              <a:spcBef>
                <a:spcPts val="2640"/>
              </a:spcBef>
            </a:pPr>
            <a:r>
              <a:rPr lang="en-US" sz="4000" dirty="0" smtClean="0">
                <a:solidFill>
                  <a:srgbClr val="0000FF"/>
                </a:solidFill>
                <a:latin typeface="VAGRounded BT" pitchFamily="34" charset="0"/>
              </a:rPr>
              <a:t>DISCUSSION and CONCLUSION</a:t>
            </a:r>
            <a:endParaRPr lang="en-US" sz="4000" i="1" dirty="0">
              <a:solidFill>
                <a:srgbClr val="0000FF"/>
              </a:solidFill>
              <a:latin typeface="VAGRounded BT" pitchFamily="34" charset="0"/>
            </a:endParaRPr>
          </a:p>
          <a:p>
            <a:pPr marL="571500" indent="-571500">
              <a:spcBef>
                <a:spcPct val="50000"/>
              </a:spcBef>
              <a:buClr>
                <a:srgbClr val="0000FF"/>
              </a:buClr>
              <a:buFont typeface="Arial"/>
              <a:buChar char="•"/>
            </a:pPr>
            <a:r>
              <a:rPr lang="en-GB" sz="3600" dirty="0"/>
              <a:t>Across all traits, mean gain in reliability over parent average was 14.4 percentage points; corresponding gains for Ayrshires, Brown Swiss, Holsteins, and Jerseys were 9, 24, 40, and 31 percentage points, </a:t>
            </a:r>
            <a:r>
              <a:rPr lang="en-GB" sz="3600" dirty="0" smtClean="0"/>
              <a:t>respectively calculated using traditional 4 year cut off studies. </a:t>
            </a:r>
            <a:endParaRPr lang="en-GB" sz="3600" dirty="0" smtClean="0"/>
          </a:p>
          <a:p>
            <a:pPr marL="571500" indent="-571500">
              <a:spcBef>
                <a:spcPct val="50000"/>
              </a:spcBef>
              <a:buClr>
                <a:srgbClr val="0000FF"/>
              </a:buClr>
              <a:buFont typeface="Arial"/>
              <a:buChar char="•"/>
            </a:pPr>
            <a:r>
              <a:rPr lang="en-GB" sz="3600" dirty="0"/>
              <a:t>For </a:t>
            </a:r>
            <a:r>
              <a:rPr lang="en-GB" sz="3600" dirty="0" smtClean="0"/>
              <a:t>Guernsey, </a:t>
            </a:r>
            <a:r>
              <a:rPr lang="en-GB" sz="3600" dirty="0"/>
              <a:t>the highest gains were for strength (25.1), rump width (24.8), and fat percentage (24.2), and the lowest gains were for somatic cell score (0.9), protein yield (1.0), and fat yield (1.6). </a:t>
            </a:r>
            <a:endParaRPr lang="en-GB" sz="3600" dirty="0" smtClean="0"/>
          </a:p>
          <a:p>
            <a:pPr marL="571500" indent="-571500">
              <a:spcBef>
                <a:spcPct val="50000"/>
              </a:spcBef>
              <a:buClr>
                <a:srgbClr val="0000FF"/>
              </a:buClr>
              <a:buFont typeface="Arial"/>
              <a:buChar char="•"/>
            </a:pPr>
            <a:r>
              <a:rPr lang="en-GB" sz="3600" dirty="0"/>
              <a:t>Twenty-one single nucleotide polymorphisms were useful for Guernsey breed determination and are used in routine genotype quality control to confirm breed and identify crossbreds.</a:t>
            </a:r>
            <a:r>
              <a:rPr lang="en-US" sz="3600" dirty="0"/>
              <a:t> </a:t>
            </a:r>
            <a:endParaRPr lang="en-US" sz="3600" dirty="0" smtClean="0"/>
          </a:p>
          <a:p>
            <a:pPr marL="571500" indent="-571500">
              <a:spcBef>
                <a:spcPct val="50000"/>
              </a:spcBef>
              <a:buClr>
                <a:srgbClr val="0000FF"/>
              </a:buClr>
              <a:buFont typeface="Arial"/>
              <a:buChar char="•"/>
            </a:pPr>
            <a:r>
              <a:rPr lang="en-US" sz="3600" dirty="0" smtClean="0"/>
              <a:t>No haplotypes affecting fertility were identified in Guernsey</a:t>
            </a:r>
          </a:p>
          <a:p>
            <a:pPr marL="571500" indent="-571500">
              <a:spcBef>
                <a:spcPct val="50000"/>
              </a:spcBef>
              <a:buClr>
                <a:srgbClr val="0000FF"/>
              </a:buClr>
              <a:buFont typeface="Arial"/>
              <a:buChar char="•"/>
            </a:pPr>
            <a:r>
              <a:rPr lang="en-US" sz="3600" dirty="0" smtClean="0"/>
              <a:t>PCA1 shows divergence of US and Island  </a:t>
            </a:r>
            <a:r>
              <a:rPr lang="en-US" sz="3600" dirty="0"/>
              <a:t>G</a:t>
            </a:r>
            <a:r>
              <a:rPr lang="en-US" sz="3600" dirty="0" smtClean="0"/>
              <a:t>uernsey populations. The overlap of populations indicates the presence of gene flow. </a:t>
            </a:r>
          </a:p>
        </p:txBody>
      </p:sp>
      <p:sp>
        <p:nvSpPr>
          <p:cNvPr id="36" name="Text Box 3135"/>
          <p:cNvSpPr txBox="1">
            <a:spLocks noChangeArrowheads="1"/>
          </p:cNvSpPr>
          <p:nvPr/>
        </p:nvSpPr>
        <p:spPr bwMode="auto">
          <a:xfrm>
            <a:off x="11963400" y="9525000"/>
            <a:ext cx="38785800" cy="1538883"/>
          </a:xfrm>
          <a:prstGeom prst="rect">
            <a:avLst/>
          </a:prstGeom>
          <a:solidFill>
            <a:srgbClr val="CCECFF"/>
          </a:solidFill>
          <a:ln w="9525">
            <a:noFill/>
            <a:miter lim="800000"/>
            <a:headEnd/>
            <a:tailEnd/>
          </a:ln>
          <a:effectLst/>
        </p:spPr>
        <p:txBody>
          <a:bodyPr wrap="square" lIns="457200" tIns="457200" rIns="457200" bIns="457200">
            <a:spAutoFit/>
          </a:bodyPr>
          <a:lstStyle/>
          <a:p>
            <a:pPr algn="ctr">
              <a:spcBef>
                <a:spcPct val="50000"/>
              </a:spcBef>
            </a:pPr>
            <a:r>
              <a:rPr lang="en-US" sz="4000" dirty="0" smtClean="0">
                <a:solidFill>
                  <a:srgbClr val="0033CC"/>
                </a:solidFill>
                <a:latin typeface="VAGRounded BT" pitchFamily="34" charset="0"/>
              </a:rPr>
              <a:t>RESULTS</a:t>
            </a:r>
            <a:endParaRPr lang="en-US" sz="4000" dirty="0">
              <a:solidFill>
                <a:srgbClr val="0033CC"/>
              </a:solidFill>
              <a:latin typeface="VAGRounded BT"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540563531"/>
              </p:ext>
            </p:extLst>
          </p:nvPr>
        </p:nvGraphicFramePr>
        <p:xfrm>
          <a:off x="12039600" y="26670000"/>
          <a:ext cx="20802600" cy="10937238"/>
        </p:xfrm>
        <a:graphic>
          <a:graphicData uri="http://schemas.openxmlformats.org/drawingml/2006/table">
            <a:tbl>
              <a:tblPr firstRow="1" bandRow="1">
                <a:tableStyleId>{5C22544A-7EE6-4342-B048-85BDC9FD1C3A}</a:tableStyleId>
              </a:tblPr>
              <a:tblGrid>
                <a:gridCol w="5158854"/>
                <a:gridCol w="1622946"/>
                <a:gridCol w="1676400"/>
                <a:gridCol w="1676400"/>
                <a:gridCol w="1524000"/>
                <a:gridCol w="1676400"/>
                <a:gridCol w="1752600"/>
                <a:gridCol w="1524000"/>
                <a:gridCol w="1371600"/>
                <a:gridCol w="1600200"/>
                <a:gridCol w="1219200"/>
              </a:tblGrid>
              <a:tr h="701039">
                <a:tc rowSpan="3">
                  <a:txBody>
                    <a:bodyPr/>
                    <a:lstStyle/>
                    <a:p>
                      <a:r>
                        <a:rPr lang="en-US" sz="3600" b="1" dirty="0" smtClean="0"/>
                        <a:t>SNP Name</a:t>
                      </a:r>
                      <a:endParaRPr lang="en-US" sz="3600" b="1" dirty="0"/>
                    </a:p>
                  </a:txBody>
                  <a:tcPr anchor="b"/>
                </a:tc>
                <a:tc gridSpan="10">
                  <a:txBody>
                    <a:bodyPr/>
                    <a:lstStyle/>
                    <a:p>
                      <a:pPr algn="ctr"/>
                      <a:r>
                        <a:rPr lang="en-US" sz="3600" dirty="0" smtClean="0"/>
                        <a:t>Homozygous genotype frequency (%)</a:t>
                      </a:r>
                      <a:endParaRPr lang="en-US" sz="3600" dirty="0"/>
                    </a:p>
                  </a:txBody>
                  <a:tcPr anchor="b"/>
                </a:tc>
                <a:tc hMerge="1">
                  <a:txBody>
                    <a:bodyPr/>
                    <a:lstStyle/>
                    <a:p>
                      <a:endParaRPr lang="en-US" sz="2800" dirty="0"/>
                    </a:p>
                  </a:txBody>
                  <a:tcPr/>
                </a:tc>
                <a:tc hMerge="1">
                  <a:txBody>
                    <a:bodyPr/>
                    <a:lstStyle/>
                    <a:p>
                      <a:endParaRPr lang="en-US" sz="2800" dirty="0"/>
                    </a:p>
                  </a:txBody>
                  <a:tcPr/>
                </a:tc>
                <a:tc hMerge="1">
                  <a:txBody>
                    <a:bodyPr/>
                    <a:lstStyle/>
                    <a:p>
                      <a:endParaRPr lang="en-US" sz="2800" dirty="0"/>
                    </a:p>
                  </a:txBody>
                  <a:tcPr/>
                </a:tc>
                <a:tc hMerge="1">
                  <a:txBody>
                    <a:bodyPr/>
                    <a:lstStyle/>
                    <a:p>
                      <a:endParaRPr lang="en-US" sz="2800"/>
                    </a:p>
                  </a:txBody>
                  <a:tcPr/>
                </a:tc>
                <a:tc hMerge="1">
                  <a:txBody>
                    <a:bodyPr/>
                    <a:lstStyle/>
                    <a:p>
                      <a:endParaRPr lang="en-US" sz="2800" dirty="0"/>
                    </a:p>
                  </a:txBody>
                  <a:tcPr/>
                </a:tc>
                <a:tc hMerge="1">
                  <a:txBody>
                    <a:bodyPr/>
                    <a:lstStyle/>
                    <a:p>
                      <a:endParaRPr lang="en-US" sz="2800" dirty="0"/>
                    </a:p>
                  </a:txBody>
                  <a:tcPr/>
                </a:tc>
                <a:tc hMerge="1">
                  <a:txBody>
                    <a:bodyPr/>
                    <a:lstStyle/>
                    <a:p>
                      <a:endParaRPr lang="en-US" sz="2800" dirty="0"/>
                    </a:p>
                  </a:txBody>
                  <a:tcPr/>
                </a:tc>
                <a:tc hMerge="1">
                  <a:txBody>
                    <a:bodyPr/>
                    <a:lstStyle/>
                    <a:p>
                      <a:endParaRPr lang="en-US" sz="2800" dirty="0"/>
                    </a:p>
                  </a:txBody>
                  <a:tcPr/>
                </a:tc>
                <a:tc hMerge="1">
                  <a:txBody>
                    <a:bodyPr/>
                    <a:lstStyle/>
                    <a:p>
                      <a:endParaRPr lang="en-US" sz="2800" dirty="0"/>
                    </a:p>
                  </a:txBody>
                  <a:tcPr/>
                </a:tc>
              </a:tr>
              <a:tr h="762000">
                <a:tc vMerge="1">
                  <a:txBody>
                    <a:bodyPr/>
                    <a:lstStyle/>
                    <a:p>
                      <a:endParaRPr lang="en-US"/>
                    </a:p>
                  </a:txBody>
                  <a:tcPr/>
                </a:tc>
                <a:tc gridSpan="2">
                  <a:txBody>
                    <a:bodyPr/>
                    <a:lstStyle/>
                    <a:p>
                      <a:pPr algn="ctr"/>
                      <a:r>
                        <a:rPr lang="en-US" sz="3600" b="1" dirty="0" smtClean="0"/>
                        <a:t>Holstein</a:t>
                      </a:r>
                      <a:endParaRPr lang="en-US" sz="3600" b="1" dirty="0"/>
                    </a:p>
                  </a:txBody>
                  <a:tcPr anchor="b"/>
                </a:tc>
                <a:tc hMerge="1">
                  <a:txBody>
                    <a:bodyPr/>
                    <a:lstStyle/>
                    <a:p>
                      <a:endParaRPr lang="en-US" sz="2800" dirty="0"/>
                    </a:p>
                  </a:txBody>
                  <a:tcPr/>
                </a:tc>
                <a:tc gridSpan="2">
                  <a:txBody>
                    <a:bodyPr/>
                    <a:lstStyle/>
                    <a:p>
                      <a:pPr algn="ctr"/>
                      <a:r>
                        <a:rPr lang="en-US" sz="3600" b="1" dirty="0" smtClean="0"/>
                        <a:t>Jersey</a:t>
                      </a:r>
                      <a:endParaRPr lang="en-US" sz="3600" b="1" dirty="0"/>
                    </a:p>
                  </a:txBody>
                  <a:tcPr anchor="b"/>
                </a:tc>
                <a:tc hMerge="1">
                  <a:txBody>
                    <a:bodyPr/>
                    <a:lstStyle/>
                    <a:p>
                      <a:endParaRPr lang="en-US" sz="2800" dirty="0"/>
                    </a:p>
                  </a:txBody>
                  <a:tcPr/>
                </a:tc>
                <a:tc gridSpan="2">
                  <a:txBody>
                    <a:bodyPr/>
                    <a:lstStyle/>
                    <a:p>
                      <a:pPr algn="ctr"/>
                      <a:r>
                        <a:rPr lang="en-US" sz="3600" b="1" dirty="0" smtClean="0"/>
                        <a:t>Brown Swiss</a:t>
                      </a:r>
                      <a:endParaRPr lang="en-US" sz="3600" b="1" dirty="0"/>
                    </a:p>
                  </a:txBody>
                  <a:tcPr anchor="b"/>
                </a:tc>
                <a:tc hMerge="1">
                  <a:txBody>
                    <a:bodyPr/>
                    <a:lstStyle/>
                    <a:p>
                      <a:endParaRPr lang="en-US" sz="2800" dirty="0"/>
                    </a:p>
                  </a:txBody>
                  <a:tcPr/>
                </a:tc>
                <a:tc gridSpan="2">
                  <a:txBody>
                    <a:bodyPr/>
                    <a:lstStyle/>
                    <a:p>
                      <a:pPr algn="ctr"/>
                      <a:r>
                        <a:rPr lang="en-US" sz="3600" b="1" dirty="0" smtClean="0"/>
                        <a:t>Ayrshire</a:t>
                      </a:r>
                      <a:endParaRPr lang="en-US" sz="3600" b="1" dirty="0"/>
                    </a:p>
                  </a:txBody>
                  <a:tcPr anchor="b"/>
                </a:tc>
                <a:tc hMerge="1">
                  <a:txBody>
                    <a:bodyPr/>
                    <a:lstStyle/>
                    <a:p>
                      <a:endParaRPr lang="en-US" sz="2800" dirty="0"/>
                    </a:p>
                  </a:txBody>
                  <a:tcPr/>
                </a:tc>
                <a:tc gridSpan="2">
                  <a:txBody>
                    <a:bodyPr/>
                    <a:lstStyle/>
                    <a:p>
                      <a:pPr algn="ctr"/>
                      <a:r>
                        <a:rPr lang="en-US" sz="3600" b="1" dirty="0" smtClean="0"/>
                        <a:t>Guernsey</a:t>
                      </a:r>
                      <a:endParaRPr lang="en-US" sz="3600" b="1" dirty="0"/>
                    </a:p>
                  </a:txBody>
                  <a:tcPr anchor="b"/>
                </a:tc>
                <a:tc hMerge="1">
                  <a:txBody>
                    <a:bodyPr/>
                    <a:lstStyle/>
                    <a:p>
                      <a:endParaRPr lang="en-US" sz="2800" dirty="0"/>
                    </a:p>
                  </a:txBody>
                  <a:tcPr/>
                </a:tc>
              </a:tr>
              <a:tr h="685800">
                <a:tc vMerge="1">
                  <a:txBody>
                    <a:bodyPr/>
                    <a:lstStyle/>
                    <a:p>
                      <a:endParaRPr lang="en-US"/>
                    </a:p>
                  </a:txBody>
                  <a:tcPr/>
                </a:tc>
                <a:tc>
                  <a:txBody>
                    <a:bodyPr/>
                    <a:lstStyle/>
                    <a:p>
                      <a:pPr algn="ctr"/>
                      <a:r>
                        <a:rPr lang="en-US" sz="3600" b="1" dirty="0" smtClean="0"/>
                        <a:t>AA</a:t>
                      </a:r>
                      <a:endParaRPr lang="en-US" sz="3600" b="1" dirty="0"/>
                    </a:p>
                  </a:txBody>
                  <a:tcPr anchor="b"/>
                </a:tc>
                <a:tc>
                  <a:txBody>
                    <a:bodyPr/>
                    <a:lstStyle/>
                    <a:p>
                      <a:pPr algn="ctr"/>
                      <a:r>
                        <a:rPr lang="en-US" sz="3600" b="1" dirty="0" smtClean="0"/>
                        <a:t>BB</a:t>
                      </a:r>
                      <a:endParaRPr lang="en-US" sz="3600" b="1" dirty="0"/>
                    </a:p>
                  </a:txBody>
                  <a:tcPr anchor="b"/>
                </a:tc>
                <a:tc>
                  <a:txBody>
                    <a:bodyPr/>
                    <a:lstStyle/>
                    <a:p>
                      <a:pPr algn="ctr"/>
                      <a:r>
                        <a:rPr lang="en-US" sz="3600" b="1" dirty="0" smtClean="0"/>
                        <a:t>AA</a:t>
                      </a:r>
                      <a:endParaRPr lang="en-US" sz="3600" b="1" dirty="0"/>
                    </a:p>
                  </a:txBody>
                  <a:tcPr anchor="b"/>
                </a:tc>
                <a:tc>
                  <a:txBody>
                    <a:bodyPr/>
                    <a:lstStyle/>
                    <a:p>
                      <a:pPr algn="ctr"/>
                      <a:r>
                        <a:rPr lang="en-US" sz="3600" b="1" dirty="0" smtClean="0"/>
                        <a:t>BB</a:t>
                      </a:r>
                      <a:endParaRPr lang="en-US" sz="3600" b="1" dirty="0"/>
                    </a:p>
                  </a:txBody>
                  <a:tcPr anchor="b"/>
                </a:tc>
                <a:tc>
                  <a:txBody>
                    <a:bodyPr/>
                    <a:lstStyle/>
                    <a:p>
                      <a:pPr algn="ctr"/>
                      <a:r>
                        <a:rPr lang="en-US" sz="3600" b="1" dirty="0" smtClean="0"/>
                        <a:t>AA</a:t>
                      </a:r>
                      <a:endParaRPr lang="en-US" sz="3600" b="1" dirty="0"/>
                    </a:p>
                  </a:txBody>
                  <a:tcPr anchor="b"/>
                </a:tc>
                <a:tc>
                  <a:txBody>
                    <a:bodyPr/>
                    <a:lstStyle/>
                    <a:p>
                      <a:pPr algn="ctr"/>
                      <a:r>
                        <a:rPr lang="en-US" sz="3600" b="1" dirty="0" smtClean="0"/>
                        <a:t>BB</a:t>
                      </a:r>
                      <a:endParaRPr lang="en-US" sz="3600" b="1" dirty="0"/>
                    </a:p>
                  </a:txBody>
                  <a:tcPr anchor="b"/>
                </a:tc>
                <a:tc>
                  <a:txBody>
                    <a:bodyPr/>
                    <a:lstStyle/>
                    <a:p>
                      <a:pPr algn="ctr"/>
                      <a:r>
                        <a:rPr lang="en-US" sz="3600" b="1" dirty="0" smtClean="0"/>
                        <a:t>AA</a:t>
                      </a:r>
                      <a:endParaRPr lang="en-US" sz="3600" b="1" dirty="0"/>
                    </a:p>
                  </a:txBody>
                  <a:tcPr anchor="b"/>
                </a:tc>
                <a:tc>
                  <a:txBody>
                    <a:bodyPr/>
                    <a:lstStyle/>
                    <a:p>
                      <a:pPr algn="ctr"/>
                      <a:r>
                        <a:rPr lang="en-US" sz="3600" b="1" dirty="0" smtClean="0"/>
                        <a:t>BB</a:t>
                      </a:r>
                      <a:endParaRPr lang="en-US" sz="3600" b="1" dirty="0"/>
                    </a:p>
                  </a:txBody>
                  <a:tcPr anchor="b"/>
                </a:tc>
                <a:tc>
                  <a:txBody>
                    <a:bodyPr/>
                    <a:lstStyle/>
                    <a:p>
                      <a:pPr algn="ctr"/>
                      <a:r>
                        <a:rPr lang="en-US" sz="3600" b="1" dirty="0" smtClean="0"/>
                        <a:t>AA</a:t>
                      </a:r>
                      <a:endParaRPr lang="en-US" sz="3600" b="1" dirty="0"/>
                    </a:p>
                  </a:txBody>
                  <a:tcPr anchor="b"/>
                </a:tc>
                <a:tc>
                  <a:txBody>
                    <a:bodyPr/>
                    <a:lstStyle/>
                    <a:p>
                      <a:pPr algn="ctr"/>
                      <a:r>
                        <a:rPr lang="en-US" sz="3600" b="1" dirty="0" smtClean="0"/>
                        <a:t>BB</a:t>
                      </a:r>
                      <a:endParaRPr lang="en-US" sz="3600" b="1" dirty="0"/>
                    </a:p>
                  </a:txBody>
                  <a:tcPr anchor="b"/>
                </a:tc>
              </a:tr>
              <a:tr h="0">
                <a:tc>
                  <a:txBody>
                    <a:bodyPr/>
                    <a:lstStyle/>
                    <a:p>
                      <a:pPr algn="l" fontAlgn="b"/>
                      <a:r>
                        <a:rPr lang="en-US" sz="2800" b="0" i="0" u="none" strike="noStrike" dirty="0">
                          <a:solidFill>
                            <a:srgbClr val="000000"/>
                          </a:solidFill>
                          <a:effectLst/>
                          <a:latin typeface="Calibri"/>
                        </a:rPr>
                        <a:t>BTB-00157833</a:t>
                      </a:r>
                    </a:p>
                  </a:txBody>
                  <a:tcPr marL="12700" marR="12700" marT="12700" marB="0" anchor="b"/>
                </a:tc>
                <a:tc>
                  <a:txBody>
                    <a:bodyPr/>
                    <a:lstStyle/>
                    <a:p>
                      <a:pPr algn="r" fontAlgn="b"/>
                      <a:r>
                        <a:rPr lang="en-US" sz="2800" b="0" i="0" u="none" strike="noStrike" dirty="0">
                          <a:solidFill>
                            <a:srgbClr val="000000"/>
                          </a:solidFill>
                          <a:effectLst/>
                          <a:latin typeface="Calibri"/>
                        </a:rPr>
                        <a:t>17</a:t>
                      </a:r>
                    </a:p>
                  </a:txBody>
                  <a:tcPr marL="12700" marR="12700" marT="12700" marB="0" anchor="b"/>
                </a:tc>
                <a:tc>
                  <a:txBody>
                    <a:bodyPr/>
                    <a:lstStyle/>
                    <a:p>
                      <a:pPr algn="r" fontAlgn="b"/>
                      <a:r>
                        <a:rPr lang="en-US" sz="2800" b="0" i="0" u="none" strike="noStrike" dirty="0">
                          <a:solidFill>
                            <a:srgbClr val="000000"/>
                          </a:solidFill>
                          <a:effectLst/>
                          <a:latin typeface="Calibri"/>
                        </a:rPr>
                        <a:t>34</a:t>
                      </a:r>
                    </a:p>
                  </a:txBody>
                  <a:tcPr marL="12700" marR="12700" marT="12700" marB="0" anchor="b"/>
                </a:tc>
                <a:tc>
                  <a:txBody>
                    <a:bodyPr/>
                    <a:lstStyle/>
                    <a:p>
                      <a:pPr algn="r" fontAlgn="b"/>
                      <a:r>
                        <a:rPr lang="en-US" sz="2800" b="0" i="0" u="none" strike="noStrike" dirty="0">
                          <a:solidFill>
                            <a:srgbClr val="000000"/>
                          </a:solidFill>
                          <a:effectLst/>
                          <a:latin typeface="Calibri"/>
                        </a:rPr>
                        <a:t>0</a:t>
                      </a:r>
                    </a:p>
                  </a:txBody>
                  <a:tcPr marL="12700" marR="12700" marT="12700" marB="0" anchor="b"/>
                </a:tc>
                <a:tc>
                  <a:txBody>
                    <a:bodyPr/>
                    <a:lstStyle/>
                    <a:p>
                      <a:pPr algn="r" fontAlgn="b"/>
                      <a:r>
                        <a:rPr lang="en-US" sz="2800" b="0" i="0" u="none" strike="noStrike" dirty="0">
                          <a:solidFill>
                            <a:srgbClr val="000000"/>
                          </a:solidFill>
                          <a:effectLst/>
                          <a:latin typeface="Calibri"/>
                        </a:rPr>
                        <a:t>85</a:t>
                      </a:r>
                    </a:p>
                  </a:txBody>
                  <a:tcPr marL="12700" marR="12700" marT="12700" marB="0" anchor="b"/>
                </a:tc>
                <a:tc>
                  <a:txBody>
                    <a:bodyPr/>
                    <a:lstStyle/>
                    <a:p>
                      <a:pPr algn="r" fontAlgn="b"/>
                      <a:r>
                        <a:rPr lang="en-US" sz="2800" b="0" i="0" u="none" strike="noStrike" dirty="0">
                          <a:solidFill>
                            <a:srgbClr val="000000"/>
                          </a:solidFill>
                          <a:effectLst/>
                          <a:latin typeface="Calibri"/>
                        </a:rPr>
                        <a:t>21</a:t>
                      </a:r>
                    </a:p>
                  </a:txBody>
                  <a:tcPr marL="12700" marR="12700" marT="12700" marB="0" anchor="b"/>
                </a:tc>
                <a:tc>
                  <a:txBody>
                    <a:bodyPr/>
                    <a:lstStyle/>
                    <a:p>
                      <a:pPr algn="r" fontAlgn="b"/>
                      <a:r>
                        <a:rPr lang="en-US" sz="2800" b="0" i="0" u="none" strike="noStrike" dirty="0">
                          <a:solidFill>
                            <a:srgbClr val="000000"/>
                          </a:solidFill>
                          <a:effectLst/>
                          <a:latin typeface="Calibri"/>
                        </a:rPr>
                        <a:t>29</a:t>
                      </a:r>
                    </a:p>
                  </a:txBody>
                  <a:tcPr marL="12700" marR="12700" marT="12700" marB="0" anchor="b"/>
                </a:tc>
                <a:tc>
                  <a:txBody>
                    <a:bodyPr/>
                    <a:lstStyle/>
                    <a:p>
                      <a:pPr algn="r" fontAlgn="b"/>
                      <a:r>
                        <a:rPr lang="en-US" sz="2800" b="0" i="0" u="none" strike="noStrike" dirty="0">
                          <a:solidFill>
                            <a:srgbClr val="000000"/>
                          </a:solidFill>
                          <a:effectLst/>
                          <a:latin typeface="Calibri"/>
                        </a:rPr>
                        <a:t>9</a:t>
                      </a:r>
                    </a:p>
                  </a:txBody>
                  <a:tcPr marL="12700" marR="12700" marT="12700" marB="0" anchor="b"/>
                </a:tc>
                <a:tc>
                  <a:txBody>
                    <a:bodyPr/>
                    <a:lstStyle/>
                    <a:p>
                      <a:pPr algn="r" fontAlgn="b"/>
                      <a:r>
                        <a:rPr lang="en-US" sz="2800" b="0" i="0" u="none" strike="noStrike" dirty="0">
                          <a:solidFill>
                            <a:srgbClr val="000000"/>
                          </a:solidFill>
                          <a:effectLst/>
                          <a:latin typeface="Calibri"/>
                        </a:rPr>
                        <a:t>50</a:t>
                      </a:r>
                    </a:p>
                  </a:txBody>
                  <a:tcPr marL="12700" marR="12700" marT="12700" marB="0" anchor="b"/>
                </a:tc>
                <a:tc>
                  <a:txBody>
                    <a:bodyPr/>
                    <a:lstStyle/>
                    <a:p>
                      <a:pPr algn="r" fontAlgn="b"/>
                      <a:r>
                        <a:rPr lang="en-US" sz="2800" b="0" i="0" u="none" strike="noStrike" dirty="0">
                          <a:solidFill>
                            <a:srgbClr val="000000"/>
                          </a:solidFill>
                          <a:effectLst/>
                          <a:latin typeface="Calibri"/>
                        </a:rPr>
                        <a:t>90</a:t>
                      </a:r>
                    </a:p>
                  </a:txBody>
                  <a:tcPr marL="12700" marR="12700" marT="12700" marB="0" anchor="b"/>
                </a:tc>
                <a:tc>
                  <a:txBody>
                    <a:bodyPr/>
                    <a:lstStyle/>
                    <a:p>
                      <a:pPr algn="r" fontAlgn="b"/>
                      <a:r>
                        <a:rPr lang="en-US" sz="2800" b="0" i="0" u="none" strike="noStrike" dirty="0">
                          <a:solidFill>
                            <a:srgbClr val="000000"/>
                          </a:solidFill>
                          <a:effectLst/>
                          <a:latin typeface="Calibri"/>
                        </a:rPr>
                        <a:t>1</a:t>
                      </a:r>
                    </a:p>
                  </a:txBody>
                  <a:tcPr marL="12700" marR="12700" marT="12700" marB="0" anchor="b"/>
                </a:tc>
              </a:tr>
              <a:tr h="43180">
                <a:tc>
                  <a:txBody>
                    <a:bodyPr/>
                    <a:lstStyle/>
                    <a:p>
                      <a:pPr algn="l" fontAlgn="b"/>
                      <a:r>
                        <a:rPr lang="en-US" sz="2800" b="0" i="0" u="none" strike="noStrike" dirty="0">
                          <a:solidFill>
                            <a:srgbClr val="000000"/>
                          </a:solidFill>
                          <a:effectLst/>
                          <a:latin typeface="Calibri"/>
                        </a:rPr>
                        <a:t>ARS-BFGL-NGS-119744</a:t>
                      </a:r>
                    </a:p>
                  </a:txBody>
                  <a:tcPr marL="12700" marR="12700" marT="12700" marB="0" anchor="b"/>
                </a:tc>
                <a:tc>
                  <a:txBody>
                    <a:bodyPr/>
                    <a:lstStyle/>
                    <a:p>
                      <a:pPr algn="r" fontAlgn="b"/>
                      <a:r>
                        <a:rPr lang="en-US" sz="2800" b="0" i="0" u="none" strike="noStrike" dirty="0">
                          <a:solidFill>
                            <a:srgbClr val="000000"/>
                          </a:solidFill>
                          <a:effectLst/>
                          <a:latin typeface="Calibri"/>
                        </a:rPr>
                        <a:t>18</a:t>
                      </a:r>
                    </a:p>
                  </a:txBody>
                  <a:tcPr marL="12700" marR="12700" marT="12700" marB="0" anchor="b"/>
                </a:tc>
                <a:tc>
                  <a:txBody>
                    <a:bodyPr/>
                    <a:lstStyle/>
                    <a:p>
                      <a:pPr algn="r" fontAlgn="b"/>
                      <a:r>
                        <a:rPr lang="en-US" sz="2800" b="0" i="0" u="none" strike="noStrike" dirty="0">
                          <a:solidFill>
                            <a:srgbClr val="000000"/>
                          </a:solidFill>
                          <a:effectLst/>
                          <a:latin typeface="Calibri"/>
                        </a:rPr>
                        <a:t>33</a:t>
                      </a:r>
                    </a:p>
                  </a:txBody>
                  <a:tcPr marL="12700" marR="12700" marT="12700" marB="0" anchor="b"/>
                </a:tc>
                <a:tc>
                  <a:txBody>
                    <a:bodyPr/>
                    <a:lstStyle/>
                    <a:p>
                      <a:pPr algn="r" fontAlgn="b"/>
                      <a:r>
                        <a:rPr lang="en-US" sz="2800" b="0" i="0" u="none" strike="noStrike" dirty="0">
                          <a:solidFill>
                            <a:srgbClr val="000000"/>
                          </a:solidFill>
                          <a:effectLst/>
                          <a:latin typeface="Calibri"/>
                        </a:rPr>
                        <a:t>2</a:t>
                      </a:r>
                    </a:p>
                  </a:txBody>
                  <a:tcPr marL="12700" marR="12700" marT="12700" marB="0" anchor="b"/>
                </a:tc>
                <a:tc>
                  <a:txBody>
                    <a:bodyPr/>
                    <a:lstStyle/>
                    <a:p>
                      <a:pPr algn="r" fontAlgn="b"/>
                      <a:r>
                        <a:rPr lang="en-US" sz="2800" b="0" i="0" u="none" strike="noStrike" dirty="0">
                          <a:solidFill>
                            <a:srgbClr val="000000"/>
                          </a:solidFill>
                          <a:effectLst/>
                          <a:latin typeface="Calibri"/>
                        </a:rPr>
                        <a:t>73</a:t>
                      </a:r>
                    </a:p>
                  </a:txBody>
                  <a:tcPr marL="12700" marR="12700" marT="12700" marB="0" anchor="b"/>
                </a:tc>
                <a:tc>
                  <a:txBody>
                    <a:bodyPr/>
                    <a:lstStyle/>
                    <a:p>
                      <a:pPr algn="r" fontAlgn="b"/>
                      <a:r>
                        <a:rPr lang="en-US" sz="2800" b="0" i="0" u="none" strike="noStrike" dirty="0">
                          <a:solidFill>
                            <a:srgbClr val="000000"/>
                          </a:solidFill>
                          <a:effectLst/>
                          <a:latin typeface="Calibri"/>
                        </a:rPr>
                        <a:t>15</a:t>
                      </a:r>
                    </a:p>
                  </a:txBody>
                  <a:tcPr marL="12700" marR="12700" marT="12700" marB="0" anchor="b"/>
                </a:tc>
                <a:tc>
                  <a:txBody>
                    <a:bodyPr/>
                    <a:lstStyle/>
                    <a:p>
                      <a:pPr algn="r" fontAlgn="b"/>
                      <a:r>
                        <a:rPr lang="en-US" sz="2800" b="0" i="0" u="none" strike="noStrike" dirty="0">
                          <a:solidFill>
                            <a:srgbClr val="000000"/>
                          </a:solidFill>
                          <a:effectLst/>
                          <a:latin typeface="Calibri"/>
                        </a:rPr>
                        <a:t>36</a:t>
                      </a:r>
                    </a:p>
                  </a:txBody>
                  <a:tcPr marL="12700" marR="12700" marT="12700" marB="0" anchor="b"/>
                </a:tc>
                <a:tc>
                  <a:txBody>
                    <a:bodyPr/>
                    <a:lstStyle/>
                    <a:p>
                      <a:pPr algn="r" fontAlgn="b"/>
                      <a:r>
                        <a:rPr lang="en-US" sz="2800" b="0" i="0" u="none" strike="noStrike" dirty="0">
                          <a:solidFill>
                            <a:srgbClr val="000000"/>
                          </a:solidFill>
                          <a:effectLst/>
                          <a:latin typeface="Calibri"/>
                        </a:rPr>
                        <a:t>21</a:t>
                      </a:r>
                    </a:p>
                  </a:txBody>
                  <a:tcPr marL="12700" marR="12700" marT="12700" marB="0" anchor="b"/>
                </a:tc>
                <a:tc>
                  <a:txBody>
                    <a:bodyPr/>
                    <a:lstStyle/>
                    <a:p>
                      <a:pPr algn="r" fontAlgn="b"/>
                      <a:r>
                        <a:rPr lang="en-US" sz="2800" b="0" i="0" u="none" strike="noStrike" dirty="0">
                          <a:solidFill>
                            <a:srgbClr val="000000"/>
                          </a:solidFill>
                          <a:effectLst/>
                          <a:latin typeface="Calibri"/>
                        </a:rPr>
                        <a:t>28</a:t>
                      </a:r>
                    </a:p>
                  </a:txBody>
                  <a:tcPr marL="12700" marR="12700" marT="12700" marB="0" anchor="b"/>
                </a:tc>
                <a:tc>
                  <a:txBody>
                    <a:bodyPr/>
                    <a:lstStyle/>
                    <a:p>
                      <a:pPr algn="r" fontAlgn="b"/>
                      <a:r>
                        <a:rPr lang="en-US" sz="2800" b="0" i="0" u="none" strike="noStrike" dirty="0">
                          <a:solidFill>
                            <a:srgbClr val="000000"/>
                          </a:solidFill>
                          <a:effectLst/>
                          <a:latin typeface="Calibri"/>
                        </a:rPr>
                        <a:t>93</a:t>
                      </a:r>
                    </a:p>
                  </a:txBody>
                  <a:tcPr marL="12700" marR="12700" marT="12700" marB="0" anchor="b"/>
                </a:tc>
                <a:tc>
                  <a:txBody>
                    <a:bodyPr/>
                    <a:lstStyle/>
                    <a:p>
                      <a:pPr algn="r" fontAlgn="b"/>
                      <a:r>
                        <a:rPr lang="en-US" sz="2800" b="0" i="0" u="none" strike="noStrike" dirty="0">
                          <a:solidFill>
                            <a:srgbClr val="000000"/>
                          </a:solidFill>
                          <a:effectLst/>
                          <a:latin typeface="Calibri"/>
                        </a:rPr>
                        <a:t>0</a:t>
                      </a:r>
                    </a:p>
                  </a:txBody>
                  <a:tcPr marL="12700" marR="12700" marT="12700" marB="0" anchor="b"/>
                </a:tc>
              </a:tr>
              <a:tr h="76200">
                <a:tc>
                  <a:txBody>
                    <a:bodyPr/>
                    <a:lstStyle/>
                    <a:p>
                      <a:pPr algn="l" fontAlgn="b"/>
                      <a:r>
                        <a:rPr lang="en-US" sz="2800" b="0" i="0" u="none" strike="noStrike" dirty="0">
                          <a:solidFill>
                            <a:srgbClr val="000000"/>
                          </a:solidFill>
                          <a:effectLst/>
                          <a:latin typeface="Calibri"/>
                        </a:rPr>
                        <a:t>BovineHD0500031803</a:t>
                      </a:r>
                    </a:p>
                  </a:txBody>
                  <a:tcPr marL="12700" marR="12700" marT="12700" marB="0" anchor="b"/>
                </a:tc>
                <a:tc>
                  <a:txBody>
                    <a:bodyPr/>
                    <a:lstStyle/>
                    <a:p>
                      <a:pPr algn="r" fontAlgn="b"/>
                      <a:r>
                        <a:rPr lang="en-US" sz="2800" b="0" i="0" u="none" strike="noStrike" dirty="0">
                          <a:solidFill>
                            <a:srgbClr val="000000"/>
                          </a:solidFill>
                          <a:effectLst/>
                          <a:latin typeface="Calibri"/>
                        </a:rPr>
                        <a:t>17</a:t>
                      </a:r>
                    </a:p>
                  </a:txBody>
                  <a:tcPr marL="12700" marR="12700" marT="12700" marB="0" anchor="b"/>
                </a:tc>
                <a:tc>
                  <a:txBody>
                    <a:bodyPr/>
                    <a:lstStyle/>
                    <a:p>
                      <a:pPr algn="r" fontAlgn="b"/>
                      <a:r>
                        <a:rPr lang="en-US" sz="2800" b="0" i="0" u="none" strike="noStrike" dirty="0">
                          <a:solidFill>
                            <a:srgbClr val="000000"/>
                          </a:solidFill>
                          <a:effectLst/>
                          <a:latin typeface="Calibri"/>
                        </a:rPr>
                        <a:t>34</a:t>
                      </a:r>
                    </a:p>
                  </a:txBody>
                  <a:tcPr marL="12700" marR="12700" marT="12700" marB="0" anchor="b"/>
                </a:tc>
                <a:tc>
                  <a:txBody>
                    <a:bodyPr/>
                    <a:lstStyle/>
                    <a:p>
                      <a:pPr algn="r" fontAlgn="b"/>
                      <a:r>
                        <a:rPr lang="en-US" sz="2800" b="0" i="0" u="none" strike="noStrike" dirty="0">
                          <a:solidFill>
                            <a:srgbClr val="000000"/>
                          </a:solidFill>
                          <a:effectLst/>
                          <a:latin typeface="Calibri"/>
                        </a:rPr>
                        <a:t>20</a:t>
                      </a:r>
                    </a:p>
                  </a:txBody>
                  <a:tcPr marL="12700" marR="12700" marT="12700" marB="0" anchor="b"/>
                </a:tc>
                <a:tc>
                  <a:txBody>
                    <a:bodyPr/>
                    <a:lstStyle/>
                    <a:p>
                      <a:pPr algn="r" fontAlgn="b"/>
                      <a:r>
                        <a:rPr lang="en-US" sz="2800" b="0" i="0" u="none" strike="noStrike" dirty="0">
                          <a:solidFill>
                            <a:srgbClr val="000000"/>
                          </a:solidFill>
                          <a:effectLst/>
                          <a:latin typeface="Calibri"/>
                        </a:rPr>
                        <a:t>30</a:t>
                      </a:r>
                    </a:p>
                  </a:txBody>
                  <a:tcPr marL="12700" marR="12700" marT="12700" marB="0" anchor="b"/>
                </a:tc>
                <a:tc>
                  <a:txBody>
                    <a:bodyPr/>
                    <a:lstStyle/>
                    <a:p>
                      <a:pPr algn="r" fontAlgn="b"/>
                      <a:r>
                        <a:rPr lang="en-US" sz="2800" b="0" i="0" u="none" strike="noStrike" dirty="0">
                          <a:solidFill>
                            <a:srgbClr val="000000"/>
                          </a:solidFill>
                          <a:effectLst/>
                          <a:latin typeface="Calibri"/>
                        </a:rPr>
                        <a:t>7</a:t>
                      </a:r>
                    </a:p>
                  </a:txBody>
                  <a:tcPr marL="12700" marR="12700" marT="12700" marB="0" anchor="b"/>
                </a:tc>
                <a:tc>
                  <a:txBody>
                    <a:bodyPr/>
                    <a:lstStyle/>
                    <a:p>
                      <a:pPr algn="r" fontAlgn="b"/>
                      <a:r>
                        <a:rPr lang="en-US" sz="2800" b="0" i="0" u="none" strike="noStrike" dirty="0">
                          <a:solidFill>
                            <a:srgbClr val="000000"/>
                          </a:solidFill>
                          <a:effectLst/>
                          <a:latin typeface="Calibri"/>
                        </a:rPr>
                        <a:t>53</a:t>
                      </a:r>
                    </a:p>
                  </a:txBody>
                  <a:tcPr marL="12700" marR="12700" marT="12700" marB="0" anchor="b"/>
                </a:tc>
                <a:tc>
                  <a:txBody>
                    <a:bodyPr/>
                    <a:lstStyle/>
                    <a:p>
                      <a:pPr algn="r" fontAlgn="b"/>
                      <a:r>
                        <a:rPr lang="en-US" sz="2800" b="0" i="0" u="none" strike="noStrike" dirty="0">
                          <a:solidFill>
                            <a:srgbClr val="000000"/>
                          </a:solidFill>
                          <a:effectLst/>
                          <a:latin typeface="Calibri"/>
                        </a:rPr>
                        <a:t>18</a:t>
                      </a:r>
                    </a:p>
                  </a:txBody>
                  <a:tcPr marL="12700" marR="12700" marT="12700" marB="0" anchor="b"/>
                </a:tc>
                <a:tc>
                  <a:txBody>
                    <a:bodyPr/>
                    <a:lstStyle/>
                    <a:p>
                      <a:pPr algn="r" fontAlgn="b"/>
                      <a:r>
                        <a:rPr lang="en-US" sz="2800" b="0" i="0" u="none" strike="noStrike" dirty="0">
                          <a:solidFill>
                            <a:srgbClr val="000000"/>
                          </a:solidFill>
                          <a:effectLst/>
                          <a:latin typeface="Calibri"/>
                        </a:rPr>
                        <a:t>36</a:t>
                      </a:r>
                    </a:p>
                  </a:txBody>
                  <a:tcPr marL="12700" marR="12700" marT="12700" marB="0" anchor="b"/>
                </a:tc>
                <a:tc>
                  <a:txBody>
                    <a:bodyPr/>
                    <a:lstStyle/>
                    <a:p>
                      <a:pPr algn="r" fontAlgn="b"/>
                      <a:r>
                        <a:rPr lang="en-US" sz="2800" b="0" i="0" u="none" strike="noStrike" dirty="0">
                          <a:solidFill>
                            <a:srgbClr val="000000"/>
                          </a:solidFill>
                          <a:effectLst/>
                          <a:latin typeface="Calibri"/>
                        </a:rPr>
                        <a:t>94</a:t>
                      </a:r>
                    </a:p>
                  </a:txBody>
                  <a:tcPr marL="12700" marR="12700" marT="12700" marB="0" anchor="b"/>
                </a:tc>
                <a:tc>
                  <a:txBody>
                    <a:bodyPr/>
                    <a:lstStyle/>
                    <a:p>
                      <a:pPr algn="r" fontAlgn="b"/>
                      <a:r>
                        <a:rPr lang="en-US" sz="2800" b="0" i="0" u="none" strike="noStrike" dirty="0">
                          <a:solidFill>
                            <a:srgbClr val="000000"/>
                          </a:solidFill>
                          <a:effectLst/>
                          <a:latin typeface="Calibri"/>
                        </a:rPr>
                        <a:t>0</a:t>
                      </a:r>
                    </a:p>
                  </a:txBody>
                  <a:tcPr marL="12700" marR="12700" marT="12700" marB="0" anchor="b"/>
                </a:tc>
              </a:tr>
              <a:tr h="0">
                <a:tc>
                  <a:txBody>
                    <a:bodyPr/>
                    <a:lstStyle/>
                    <a:p>
                      <a:pPr algn="l" fontAlgn="b"/>
                      <a:r>
                        <a:rPr lang="tr-TR" sz="2800" b="0" i="0" u="none" strike="noStrike" dirty="0">
                          <a:solidFill>
                            <a:srgbClr val="000000"/>
                          </a:solidFill>
                          <a:effectLst/>
                          <a:latin typeface="Calibri"/>
                        </a:rPr>
                        <a:t>Hapmap43470-BTA-114677</a:t>
                      </a:r>
                    </a:p>
                  </a:txBody>
                  <a:tcPr marL="12700" marR="12700" marT="12700" marB="0" anchor="b"/>
                </a:tc>
                <a:tc>
                  <a:txBody>
                    <a:bodyPr/>
                    <a:lstStyle/>
                    <a:p>
                      <a:pPr algn="r" fontAlgn="b"/>
                      <a:r>
                        <a:rPr lang="en-US" sz="2800" b="0" i="0" u="none" strike="noStrike" dirty="0">
                          <a:solidFill>
                            <a:srgbClr val="000000"/>
                          </a:solidFill>
                          <a:effectLst/>
                          <a:latin typeface="Calibri"/>
                        </a:rPr>
                        <a:t>6</a:t>
                      </a:r>
                    </a:p>
                  </a:txBody>
                  <a:tcPr marL="12700" marR="12700" marT="12700" marB="0" anchor="b"/>
                </a:tc>
                <a:tc>
                  <a:txBody>
                    <a:bodyPr/>
                    <a:lstStyle/>
                    <a:p>
                      <a:pPr algn="r" fontAlgn="b"/>
                      <a:r>
                        <a:rPr lang="en-US" sz="2800" b="0" i="0" u="none" strike="noStrike" dirty="0">
                          <a:solidFill>
                            <a:srgbClr val="000000"/>
                          </a:solidFill>
                          <a:effectLst/>
                          <a:latin typeface="Calibri"/>
                        </a:rPr>
                        <a:t>57</a:t>
                      </a:r>
                    </a:p>
                  </a:txBody>
                  <a:tcPr marL="12700" marR="12700" marT="12700" marB="0" anchor="b"/>
                </a:tc>
                <a:tc>
                  <a:txBody>
                    <a:bodyPr/>
                    <a:lstStyle/>
                    <a:p>
                      <a:pPr algn="r" fontAlgn="b"/>
                      <a:r>
                        <a:rPr lang="en-US" sz="2800" b="0" i="0" u="none" strike="noStrike" dirty="0">
                          <a:solidFill>
                            <a:srgbClr val="000000"/>
                          </a:solidFill>
                          <a:effectLst/>
                          <a:latin typeface="Calibri"/>
                        </a:rPr>
                        <a:t>3</a:t>
                      </a:r>
                    </a:p>
                  </a:txBody>
                  <a:tcPr marL="12700" marR="12700" marT="12700" marB="0" anchor="b"/>
                </a:tc>
                <a:tc>
                  <a:txBody>
                    <a:bodyPr/>
                    <a:lstStyle/>
                    <a:p>
                      <a:pPr algn="r" fontAlgn="b"/>
                      <a:r>
                        <a:rPr lang="en-US" sz="2800" b="0" i="0" u="none" strike="noStrike" dirty="0">
                          <a:solidFill>
                            <a:srgbClr val="000000"/>
                          </a:solidFill>
                          <a:effectLst/>
                          <a:latin typeface="Calibri"/>
                        </a:rPr>
                        <a:t>69</a:t>
                      </a:r>
                    </a:p>
                  </a:txBody>
                  <a:tcPr marL="12700" marR="12700" marT="12700" marB="0" anchor="b"/>
                </a:tc>
                <a:tc>
                  <a:txBody>
                    <a:bodyPr/>
                    <a:lstStyle/>
                    <a:p>
                      <a:pPr algn="r" fontAlgn="b"/>
                      <a:r>
                        <a:rPr lang="en-US" sz="2800" b="0" i="0" u="none" strike="noStrike" dirty="0">
                          <a:solidFill>
                            <a:srgbClr val="000000"/>
                          </a:solidFill>
                          <a:effectLst/>
                          <a:latin typeface="Calibri"/>
                        </a:rPr>
                        <a:t>0</a:t>
                      </a:r>
                    </a:p>
                  </a:txBody>
                  <a:tcPr marL="12700" marR="12700" marT="12700" marB="0" anchor="b"/>
                </a:tc>
                <a:tc>
                  <a:txBody>
                    <a:bodyPr/>
                    <a:lstStyle/>
                    <a:p>
                      <a:pPr algn="r" fontAlgn="b"/>
                      <a:r>
                        <a:rPr lang="en-US" sz="2800" b="0" i="0" u="none" strike="noStrike" dirty="0">
                          <a:solidFill>
                            <a:srgbClr val="000000"/>
                          </a:solidFill>
                          <a:effectLst/>
                          <a:latin typeface="Calibri"/>
                        </a:rPr>
                        <a:t>100</a:t>
                      </a:r>
                    </a:p>
                  </a:txBody>
                  <a:tcPr marL="12700" marR="12700" marT="12700" marB="0" anchor="b"/>
                </a:tc>
                <a:tc>
                  <a:txBody>
                    <a:bodyPr/>
                    <a:lstStyle/>
                    <a:p>
                      <a:pPr algn="r" fontAlgn="b"/>
                      <a:r>
                        <a:rPr lang="en-US" sz="2800" b="0" i="0" u="none" strike="noStrike" dirty="0">
                          <a:solidFill>
                            <a:srgbClr val="000000"/>
                          </a:solidFill>
                          <a:effectLst/>
                          <a:latin typeface="Calibri"/>
                        </a:rPr>
                        <a:t>3</a:t>
                      </a:r>
                    </a:p>
                  </a:txBody>
                  <a:tcPr marL="12700" marR="12700" marT="12700" marB="0" anchor="b"/>
                </a:tc>
                <a:tc>
                  <a:txBody>
                    <a:bodyPr/>
                    <a:lstStyle/>
                    <a:p>
                      <a:pPr algn="r" fontAlgn="b"/>
                      <a:r>
                        <a:rPr lang="en-US" sz="2800" b="0" i="0" u="none" strike="noStrike" dirty="0">
                          <a:solidFill>
                            <a:srgbClr val="000000"/>
                          </a:solidFill>
                          <a:effectLst/>
                          <a:latin typeface="Calibri"/>
                        </a:rPr>
                        <a:t>71</a:t>
                      </a:r>
                    </a:p>
                  </a:txBody>
                  <a:tcPr marL="12700" marR="12700" marT="12700" marB="0" anchor="b"/>
                </a:tc>
                <a:tc>
                  <a:txBody>
                    <a:bodyPr/>
                    <a:lstStyle/>
                    <a:p>
                      <a:pPr algn="r" fontAlgn="b"/>
                      <a:r>
                        <a:rPr lang="en-US" sz="2800" b="0" i="0" u="none" strike="noStrike" dirty="0">
                          <a:solidFill>
                            <a:srgbClr val="000000"/>
                          </a:solidFill>
                          <a:effectLst/>
                          <a:latin typeface="Calibri"/>
                        </a:rPr>
                        <a:t>91</a:t>
                      </a:r>
                    </a:p>
                  </a:txBody>
                  <a:tcPr marL="12700" marR="12700" marT="12700" marB="0" anchor="b"/>
                </a:tc>
                <a:tc>
                  <a:txBody>
                    <a:bodyPr/>
                    <a:lstStyle/>
                    <a:p>
                      <a:pPr algn="r" fontAlgn="b"/>
                      <a:r>
                        <a:rPr lang="en-US" sz="2800" b="0" i="0" u="none" strike="noStrike" dirty="0">
                          <a:solidFill>
                            <a:srgbClr val="000000"/>
                          </a:solidFill>
                          <a:effectLst/>
                          <a:latin typeface="Calibri"/>
                        </a:rPr>
                        <a:t>0</a:t>
                      </a:r>
                    </a:p>
                  </a:txBody>
                  <a:tcPr marL="12700" marR="12700" marT="12700" marB="0" anchor="b"/>
                </a:tc>
              </a:tr>
              <a:tr h="66040">
                <a:tc>
                  <a:txBody>
                    <a:bodyPr/>
                    <a:lstStyle/>
                    <a:p>
                      <a:pPr algn="l" fontAlgn="b"/>
                      <a:r>
                        <a:rPr lang="en-US" sz="2800" b="0" i="0" u="none" strike="noStrike" dirty="0">
                          <a:solidFill>
                            <a:srgbClr val="000000"/>
                          </a:solidFill>
                          <a:effectLst/>
                          <a:latin typeface="Calibri"/>
                        </a:rPr>
                        <a:t>BTA-26162-no-rs</a:t>
                      </a:r>
                    </a:p>
                  </a:txBody>
                  <a:tcPr marL="12700" marR="12700" marT="12700" marB="0" anchor="b"/>
                </a:tc>
                <a:tc>
                  <a:txBody>
                    <a:bodyPr/>
                    <a:lstStyle/>
                    <a:p>
                      <a:pPr algn="r" fontAlgn="b"/>
                      <a:r>
                        <a:rPr lang="en-US" sz="2800" b="0" i="0" u="none" strike="noStrike" dirty="0">
                          <a:solidFill>
                            <a:srgbClr val="000000"/>
                          </a:solidFill>
                          <a:effectLst/>
                          <a:latin typeface="Calibri"/>
                        </a:rPr>
                        <a:t>14</a:t>
                      </a:r>
                    </a:p>
                  </a:txBody>
                  <a:tcPr marL="12700" marR="12700" marT="12700" marB="0" anchor="b"/>
                </a:tc>
                <a:tc>
                  <a:txBody>
                    <a:bodyPr/>
                    <a:lstStyle/>
                    <a:p>
                      <a:pPr algn="r" fontAlgn="b"/>
                      <a:r>
                        <a:rPr lang="en-US" sz="2800" b="0" i="0" u="none" strike="noStrike" dirty="0">
                          <a:solidFill>
                            <a:srgbClr val="000000"/>
                          </a:solidFill>
                          <a:effectLst/>
                          <a:latin typeface="Calibri"/>
                        </a:rPr>
                        <a:t>39</a:t>
                      </a:r>
                    </a:p>
                  </a:txBody>
                  <a:tcPr marL="12700" marR="12700" marT="12700" marB="0" anchor="b"/>
                </a:tc>
                <a:tc>
                  <a:txBody>
                    <a:bodyPr/>
                    <a:lstStyle/>
                    <a:p>
                      <a:pPr algn="r" fontAlgn="b"/>
                      <a:r>
                        <a:rPr lang="en-US" sz="2800" b="0" i="0" u="none" strike="noStrike" dirty="0">
                          <a:solidFill>
                            <a:srgbClr val="000000"/>
                          </a:solidFill>
                          <a:effectLst/>
                          <a:latin typeface="Calibri"/>
                        </a:rPr>
                        <a:t>12</a:t>
                      </a:r>
                    </a:p>
                  </a:txBody>
                  <a:tcPr marL="12700" marR="12700" marT="12700" marB="0" anchor="b"/>
                </a:tc>
                <a:tc>
                  <a:txBody>
                    <a:bodyPr/>
                    <a:lstStyle/>
                    <a:p>
                      <a:pPr algn="r" fontAlgn="b"/>
                      <a:r>
                        <a:rPr lang="en-US" sz="2800" b="0" i="0" u="none" strike="noStrike" dirty="0">
                          <a:solidFill>
                            <a:srgbClr val="000000"/>
                          </a:solidFill>
                          <a:effectLst/>
                          <a:latin typeface="Calibri"/>
                        </a:rPr>
                        <a:t>44</a:t>
                      </a:r>
                    </a:p>
                  </a:txBody>
                  <a:tcPr marL="12700" marR="12700" marT="12700" marB="0" anchor="b"/>
                </a:tc>
                <a:tc>
                  <a:txBody>
                    <a:bodyPr/>
                    <a:lstStyle/>
                    <a:p>
                      <a:pPr algn="r" fontAlgn="b"/>
                      <a:r>
                        <a:rPr lang="en-US" sz="2800" b="0" i="0" u="none" strike="noStrike" dirty="0">
                          <a:solidFill>
                            <a:srgbClr val="000000"/>
                          </a:solidFill>
                          <a:effectLst/>
                          <a:latin typeface="Calibri"/>
                        </a:rPr>
                        <a:t>30</a:t>
                      </a:r>
                    </a:p>
                  </a:txBody>
                  <a:tcPr marL="12700" marR="12700" marT="12700" marB="0" anchor="b"/>
                </a:tc>
                <a:tc>
                  <a:txBody>
                    <a:bodyPr/>
                    <a:lstStyle/>
                    <a:p>
                      <a:pPr algn="r" fontAlgn="b"/>
                      <a:r>
                        <a:rPr lang="en-US" sz="2800" b="0" i="0" u="none" strike="noStrike" dirty="0">
                          <a:solidFill>
                            <a:srgbClr val="000000"/>
                          </a:solidFill>
                          <a:effectLst/>
                          <a:latin typeface="Calibri"/>
                        </a:rPr>
                        <a:t>20</a:t>
                      </a:r>
                    </a:p>
                  </a:txBody>
                  <a:tcPr marL="12700" marR="12700" marT="12700" marB="0" anchor="b"/>
                </a:tc>
                <a:tc>
                  <a:txBody>
                    <a:bodyPr/>
                    <a:lstStyle/>
                    <a:p>
                      <a:pPr algn="r" fontAlgn="b"/>
                      <a:r>
                        <a:rPr lang="en-US" sz="2800" b="0" i="0" u="none" strike="noStrike" dirty="0">
                          <a:solidFill>
                            <a:srgbClr val="000000"/>
                          </a:solidFill>
                          <a:effectLst/>
                          <a:latin typeface="Calibri"/>
                        </a:rPr>
                        <a:t>6</a:t>
                      </a:r>
                    </a:p>
                  </a:txBody>
                  <a:tcPr marL="12700" marR="12700" marT="12700" marB="0" anchor="b"/>
                </a:tc>
                <a:tc>
                  <a:txBody>
                    <a:bodyPr/>
                    <a:lstStyle/>
                    <a:p>
                      <a:pPr algn="r" fontAlgn="b"/>
                      <a:r>
                        <a:rPr lang="en-US" sz="2800" b="0" i="0" u="none" strike="noStrike" dirty="0">
                          <a:solidFill>
                            <a:srgbClr val="000000"/>
                          </a:solidFill>
                          <a:effectLst/>
                          <a:latin typeface="Calibri"/>
                        </a:rPr>
                        <a:t>54</a:t>
                      </a:r>
                    </a:p>
                  </a:txBody>
                  <a:tcPr marL="12700" marR="12700" marT="12700" marB="0" anchor="b"/>
                </a:tc>
                <a:tc>
                  <a:txBody>
                    <a:bodyPr/>
                    <a:lstStyle/>
                    <a:p>
                      <a:pPr algn="r" fontAlgn="b"/>
                      <a:r>
                        <a:rPr lang="en-US" sz="2800" b="0" i="0" u="none" strike="noStrike" dirty="0">
                          <a:solidFill>
                            <a:srgbClr val="000000"/>
                          </a:solidFill>
                          <a:effectLst/>
                          <a:latin typeface="Calibri"/>
                        </a:rPr>
                        <a:t>90</a:t>
                      </a:r>
                    </a:p>
                  </a:txBody>
                  <a:tcPr marL="12700" marR="12700" marT="12700" marB="0" anchor="b"/>
                </a:tc>
                <a:tc>
                  <a:txBody>
                    <a:bodyPr/>
                    <a:lstStyle/>
                    <a:p>
                      <a:pPr algn="r" fontAlgn="b"/>
                      <a:r>
                        <a:rPr lang="en-US" sz="2800" b="0" i="0" u="none" strike="noStrike" dirty="0">
                          <a:solidFill>
                            <a:srgbClr val="000000"/>
                          </a:solidFill>
                          <a:effectLst/>
                          <a:latin typeface="Calibri"/>
                        </a:rPr>
                        <a:t>0</a:t>
                      </a:r>
                    </a:p>
                  </a:txBody>
                  <a:tcPr marL="12700" marR="12700" marT="12700" marB="0" anchor="b"/>
                </a:tc>
              </a:tr>
              <a:tr h="0">
                <a:tc>
                  <a:txBody>
                    <a:bodyPr/>
                    <a:lstStyle/>
                    <a:p>
                      <a:pPr algn="l" fontAlgn="b"/>
                      <a:r>
                        <a:rPr lang="en-US" sz="2800" b="0" i="0" u="none" strike="noStrike" dirty="0">
                          <a:solidFill>
                            <a:srgbClr val="000000"/>
                          </a:solidFill>
                          <a:effectLst/>
                          <a:latin typeface="Calibri"/>
                        </a:rPr>
                        <a:t>BovineHD0600016649</a:t>
                      </a:r>
                    </a:p>
                  </a:txBody>
                  <a:tcPr marL="12700" marR="12700" marT="12700" marB="0" anchor="b"/>
                </a:tc>
                <a:tc>
                  <a:txBody>
                    <a:bodyPr/>
                    <a:lstStyle/>
                    <a:p>
                      <a:pPr algn="r" fontAlgn="b"/>
                      <a:r>
                        <a:rPr lang="en-US" sz="2800" b="0" i="0" u="none" strike="noStrike" dirty="0">
                          <a:solidFill>
                            <a:srgbClr val="000000"/>
                          </a:solidFill>
                          <a:effectLst/>
                          <a:latin typeface="Calibri"/>
                        </a:rPr>
                        <a:t>25</a:t>
                      </a:r>
                    </a:p>
                  </a:txBody>
                  <a:tcPr marL="12700" marR="12700" marT="12700" marB="0" anchor="b"/>
                </a:tc>
                <a:tc>
                  <a:txBody>
                    <a:bodyPr/>
                    <a:lstStyle/>
                    <a:p>
                      <a:pPr algn="r" fontAlgn="b"/>
                      <a:r>
                        <a:rPr lang="en-US" sz="2800" b="0" i="0" u="none" strike="noStrike" dirty="0">
                          <a:solidFill>
                            <a:srgbClr val="000000"/>
                          </a:solidFill>
                          <a:effectLst/>
                          <a:latin typeface="Calibri"/>
                        </a:rPr>
                        <a:t>25</a:t>
                      </a:r>
                    </a:p>
                  </a:txBody>
                  <a:tcPr marL="12700" marR="12700" marT="12700" marB="0" anchor="b"/>
                </a:tc>
                <a:tc>
                  <a:txBody>
                    <a:bodyPr/>
                    <a:lstStyle/>
                    <a:p>
                      <a:pPr algn="r" fontAlgn="b"/>
                      <a:r>
                        <a:rPr lang="en-US" sz="2800" b="0" i="0" u="none" strike="noStrike" dirty="0">
                          <a:solidFill>
                            <a:srgbClr val="000000"/>
                          </a:solidFill>
                          <a:effectLst/>
                          <a:latin typeface="Calibri"/>
                        </a:rPr>
                        <a:t>26</a:t>
                      </a:r>
                    </a:p>
                  </a:txBody>
                  <a:tcPr marL="12700" marR="12700" marT="12700" marB="0" anchor="b"/>
                </a:tc>
                <a:tc>
                  <a:txBody>
                    <a:bodyPr/>
                    <a:lstStyle/>
                    <a:p>
                      <a:pPr algn="r" fontAlgn="b"/>
                      <a:r>
                        <a:rPr lang="en-US" sz="2800" b="0" i="0" u="none" strike="noStrike" dirty="0">
                          <a:solidFill>
                            <a:srgbClr val="000000"/>
                          </a:solidFill>
                          <a:effectLst/>
                          <a:latin typeface="Calibri"/>
                        </a:rPr>
                        <a:t>25</a:t>
                      </a:r>
                    </a:p>
                  </a:txBody>
                  <a:tcPr marL="12700" marR="12700" marT="12700" marB="0" anchor="b"/>
                </a:tc>
                <a:tc>
                  <a:txBody>
                    <a:bodyPr/>
                    <a:lstStyle/>
                    <a:p>
                      <a:pPr algn="r" fontAlgn="b"/>
                      <a:r>
                        <a:rPr lang="en-US" sz="2800" b="0" i="0" u="none" strike="noStrike" dirty="0">
                          <a:solidFill>
                            <a:srgbClr val="000000"/>
                          </a:solidFill>
                          <a:effectLst/>
                          <a:latin typeface="Calibri"/>
                        </a:rPr>
                        <a:t>47</a:t>
                      </a:r>
                    </a:p>
                  </a:txBody>
                  <a:tcPr marL="12700" marR="12700" marT="12700" marB="0" anchor="b"/>
                </a:tc>
                <a:tc>
                  <a:txBody>
                    <a:bodyPr/>
                    <a:lstStyle/>
                    <a:p>
                      <a:pPr algn="r" fontAlgn="b"/>
                      <a:r>
                        <a:rPr lang="en-US" sz="2800" b="0" i="0" u="none" strike="noStrike" dirty="0">
                          <a:solidFill>
                            <a:srgbClr val="000000"/>
                          </a:solidFill>
                          <a:effectLst/>
                          <a:latin typeface="Calibri"/>
                        </a:rPr>
                        <a:t>9</a:t>
                      </a:r>
                    </a:p>
                  </a:txBody>
                  <a:tcPr marL="12700" marR="12700" marT="12700" marB="0" anchor="b"/>
                </a:tc>
                <a:tc>
                  <a:txBody>
                    <a:bodyPr/>
                    <a:lstStyle/>
                    <a:p>
                      <a:pPr algn="r" fontAlgn="b"/>
                      <a:r>
                        <a:rPr lang="en-US" sz="2800" b="0" i="0" u="none" strike="noStrike" dirty="0">
                          <a:solidFill>
                            <a:srgbClr val="000000"/>
                          </a:solidFill>
                          <a:effectLst/>
                          <a:latin typeface="Calibri"/>
                        </a:rPr>
                        <a:t>23</a:t>
                      </a:r>
                    </a:p>
                  </a:txBody>
                  <a:tcPr marL="12700" marR="12700" marT="12700" marB="0" anchor="b"/>
                </a:tc>
                <a:tc>
                  <a:txBody>
                    <a:bodyPr/>
                    <a:lstStyle/>
                    <a:p>
                      <a:pPr algn="r" fontAlgn="b"/>
                      <a:r>
                        <a:rPr lang="en-US" sz="2800" b="0" i="0" u="none" strike="noStrike" dirty="0">
                          <a:solidFill>
                            <a:srgbClr val="000000"/>
                          </a:solidFill>
                          <a:effectLst/>
                          <a:latin typeface="Calibri"/>
                        </a:rPr>
                        <a:t>29</a:t>
                      </a:r>
                    </a:p>
                  </a:txBody>
                  <a:tcPr marL="12700" marR="12700" marT="12700" marB="0" anchor="b"/>
                </a:tc>
                <a:tc>
                  <a:txBody>
                    <a:bodyPr/>
                    <a:lstStyle/>
                    <a:p>
                      <a:pPr algn="r" fontAlgn="b"/>
                      <a:r>
                        <a:rPr lang="en-US" sz="2800" b="0" i="0" u="none" strike="noStrike" dirty="0">
                          <a:solidFill>
                            <a:srgbClr val="000000"/>
                          </a:solidFill>
                          <a:effectLst/>
                          <a:latin typeface="Calibri"/>
                        </a:rPr>
                        <a:t>0</a:t>
                      </a:r>
                    </a:p>
                  </a:txBody>
                  <a:tcPr marL="12700" marR="12700" marT="12700" marB="0" anchor="b"/>
                </a:tc>
                <a:tc>
                  <a:txBody>
                    <a:bodyPr/>
                    <a:lstStyle/>
                    <a:p>
                      <a:pPr algn="r" fontAlgn="b"/>
                      <a:r>
                        <a:rPr lang="en-US" sz="2800" b="0" i="0" u="none" strike="noStrike" dirty="0">
                          <a:solidFill>
                            <a:srgbClr val="000000"/>
                          </a:solidFill>
                          <a:effectLst/>
                          <a:latin typeface="Calibri"/>
                        </a:rPr>
                        <a:t>95</a:t>
                      </a:r>
                    </a:p>
                  </a:txBody>
                  <a:tcPr marL="12700" marR="12700" marT="12700" marB="0" anchor="b"/>
                </a:tc>
              </a:tr>
              <a:tr h="0">
                <a:tc>
                  <a:txBody>
                    <a:bodyPr/>
                    <a:lstStyle/>
                    <a:p>
                      <a:pPr algn="l" fontAlgn="b"/>
                      <a:r>
                        <a:rPr lang="tr-TR" sz="2800" b="0" i="0" u="none" strike="noStrike" dirty="0">
                          <a:solidFill>
                            <a:srgbClr val="000000"/>
                          </a:solidFill>
                          <a:effectLst/>
                          <a:latin typeface="Calibri"/>
                        </a:rPr>
                        <a:t>Hapmap38986-BTA-80731</a:t>
                      </a:r>
                    </a:p>
                  </a:txBody>
                  <a:tcPr marL="12700" marR="12700" marT="12700" marB="0" anchor="b"/>
                </a:tc>
                <a:tc>
                  <a:txBody>
                    <a:bodyPr/>
                    <a:lstStyle/>
                    <a:p>
                      <a:pPr algn="r" fontAlgn="b"/>
                      <a:r>
                        <a:rPr lang="en-US" sz="2800" b="0" i="0" u="none" strike="noStrike" dirty="0">
                          <a:solidFill>
                            <a:srgbClr val="000000"/>
                          </a:solidFill>
                          <a:effectLst/>
                          <a:latin typeface="Calibri"/>
                        </a:rPr>
                        <a:t>42</a:t>
                      </a:r>
                    </a:p>
                  </a:txBody>
                  <a:tcPr marL="12700" marR="12700" marT="12700" marB="0" anchor="b"/>
                </a:tc>
                <a:tc>
                  <a:txBody>
                    <a:bodyPr/>
                    <a:lstStyle/>
                    <a:p>
                      <a:pPr algn="r" fontAlgn="b"/>
                      <a:r>
                        <a:rPr lang="en-US" sz="2800" b="0" i="0" u="none" strike="noStrike" dirty="0">
                          <a:solidFill>
                            <a:srgbClr val="000000"/>
                          </a:solidFill>
                          <a:effectLst/>
                          <a:latin typeface="Calibri"/>
                        </a:rPr>
                        <a:t>11</a:t>
                      </a:r>
                    </a:p>
                  </a:txBody>
                  <a:tcPr marL="12700" marR="12700" marT="12700" marB="0" anchor="b"/>
                </a:tc>
                <a:tc>
                  <a:txBody>
                    <a:bodyPr/>
                    <a:lstStyle/>
                    <a:p>
                      <a:pPr algn="r" fontAlgn="b"/>
                      <a:r>
                        <a:rPr lang="en-US" sz="2800" b="0" i="0" u="none" strike="noStrike" dirty="0">
                          <a:solidFill>
                            <a:srgbClr val="000000"/>
                          </a:solidFill>
                          <a:effectLst/>
                          <a:latin typeface="Calibri"/>
                        </a:rPr>
                        <a:t>32</a:t>
                      </a:r>
                    </a:p>
                  </a:txBody>
                  <a:tcPr marL="12700" marR="12700" marT="12700" marB="0" anchor="b"/>
                </a:tc>
                <a:tc>
                  <a:txBody>
                    <a:bodyPr/>
                    <a:lstStyle/>
                    <a:p>
                      <a:pPr algn="r" fontAlgn="b"/>
                      <a:r>
                        <a:rPr lang="en-US" sz="2800" b="0" i="0" u="none" strike="noStrike" dirty="0">
                          <a:solidFill>
                            <a:srgbClr val="000000"/>
                          </a:solidFill>
                          <a:effectLst/>
                          <a:latin typeface="Calibri"/>
                        </a:rPr>
                        <a:t>21</a:t>
                      </a:r>
                    </a:p>
                  </a:txBody>
                  <a:tcPr marL="12700" marR="12700" marT="12700" marB="0" anchor="b"/>
                </a:tc>
                <a:tc>
                  <a:txBody>
                    <a:bodyPr/>
                    <a:lstStyle/>
                    <a:p>
                      <a:pPr algn="r" fontAlgn="b"/>
                      <a:r>
                        <a:rPr lang="en-US" sz="2800" b="0" i="0" u="none" strike="noStrike" dirty="0">
                          <a:solidFill>
                            <a:srgbClr val="000000"/>
                          </a:solidFill>
                          <a:effectLst/>
                          <a:latin typeface="Calibri"/>
                        </a:rPr>
                        <a:t>43</a:t>
                      </a:r>
                    </a:p>
                  </a:txBody>
                  <a:tcPr marL="12700" marR="12700" marT="12700" marB="0" anchor="b"/>
                </a:tc>
                <a:tc>
                  <a:txBody>
                    <a:bodyPr/>
                    <a:lstStyle/>
                    <a:p>
                      <a:pPr algn="r" fontAlgn="b"/>
                      <a:r>
                        <a:rPr lang="en-US" sz="2800" b="0" i="0" u="none" strike="noStrike" dirty="0">
                          <a:solidFill>
                            <a:srgbClr val="000000"/>
                          </a:solidFill>
                          <a:effectLst/>
                          <a:latin typeface="Calibri"/>
                        </a:rPr>
                        <a:t>11</a:t>
                      </a:r>
                    </a:p>
                  </a:txBody>
                  <a:tcPr marL="12700" marR="12700" marT="12700" marB="0" anchor="b"/>
                </a:tc>
                <a:tc>
                  <a:txBody>
                    <a:bodyPr/>
                    <a:lstStyle/>
                    <a:p>
                      <a:pPr algn="r" fontAlgn="b"/>
                      <a:r>
                        <a:rPr lang="en-US" sz="2800" b="0" i="0" u="none" strike="noStrike" dirty="0">
                          <a:solidFill>
                            <a:srgbClr val="000000"/>
                          </a:solidFill>
                          <a:effectLst/>
                          <a:latin typeface="Calibri"/>
                        </a:rPr>
                        <a:t>23</a:t>
                      </a:r>
                    </a:p>
                  </a:txBody>
                  <a:tcPr marL="12700" marR="12700" marT="12700" marB="0" anchor="b"/>
                </a:tc>
                <a:tc>
                  <a:txBody>
                    <a:bodyPr/>
                    <a:lstStyle/>
                    <a:p>
                      <a:pPr algn="r" fontAlgn="b"/>
                      <a:r>
                        <a:rPr lang="en-US" sz="2800" b="0" i="0" u="none" strike="noStrike" dirty="0">
                          <a:solidFill>
                            <a:srgbClr val="000000"/>
                          </a:solidFill>
                          <a:effectLst/>
                          <a:latin typeface="Calibri"/>
                        </a:rPr>
                        <a:t>26</a:t>
                      </a:r>
                    </a:p>
                  </a:txBody>
                  <a:tcPr marL="12700" marR="12700" marT="12700" marB="0" anchor="b"/>
                </a:tc>
                <a:tc>
                  <a:txBody>
                    <a:bodyPr/>
                    <a:lstStyle/>
                    <a:p>
                      <a:pPr algn="r" fontAlgn="b"/>
                      <a:r>
                        <a:rPr lang="en-US" sz="2800" b="0" i="0" u="none" strike="noStrike" dirty="0">
                          <a:solidFill>
                            <a:srgbClr val="000000"/>
                          </a:solidFill>
                          <a:effectLst/>
                          <a:latin typeface="Calibri"/>
                        </a:rPr>
                        <a:t>0</a:t>
                      </a:r>
                    </a:p>
                  </a:txBody>
                  <a:tcPr marL="12700" marR="12700" marT="12700" marB="0" anchor="b"/>
                </a:tc>
                <a:tc>
                  <a:txBody>
                    <a:bodyPr/>
                    <a:lstStyle/>
                    <a:p>
                      <a:pPr algn="r" fontAlgn="b"/>
                      <a:r>
                        <a:rPr lang="en-US" sz="2800" b="0" i="0" u="none" strike="noStrike" dirty="0">
                          <a:solidFill>
                            <a:srgbClr val="000000"/>
                          </a:solidFill>
                          <a:effectLst/>
                          <a:latin typeface="Calibri"/>
                        </a:rPr>
                        <a:t>96</a:t>
                      </a:r>
                    </a:p>
                  </a:txBody>
                  <a:tcPr marL="12700" marR="12700" marT="12700" marB="0" anchor="b"/>
                </a:tc>
              </a:tr>
              <a:tr h="256540">
                <a:tc>
                  <a:txBody>
                    <a:bodyPr/>
                    <a:lstStyle/>
                    <a:p>
                      <a:pPr algn="l" fontAlgn="b"/>
                      <a:r>
                        <a:rPr lang="en-US" sz="2800" b="0" i="0" u="none" strike="noStrike" dirty="0">
                          <a:solidFill>
                            <a:srgbClr val="000000"/>
                          </a:solidFill>
                          <a:effectLst/>
                          <a:latin typeface="Calibri"/>
                        </a:rPr>
                        <a:t>ARS-BFGL-NGS-35201</a:t>
                      </a:r>
                    </a:p>
                  </a:txBody>
                  <a:tcPr marL="12700" marR="12700" marT="12700" marB="0" anchor="b"/>
                </a:tc>
                <a:tc>
                  <a:txBody>
                    <a:bodyPr/>
                    <a:lstStyle/>
                    <a:p>
                      <a:pPr algn="r" fontAlgn="b"/>
                      <a:r>
                        <a:rPr lang="en-US" sz="2800" b="0" i="0" u="none" strike="noStrike" dirty="0">
                          <a:solidFill>
                            <a:srgbClr val="000000"/>
                          </a:solidFill>
                          <a:effectLst/>
                          <a:latin typeface="Calibri"/>
                        </a:rPr>
                        <a:t>47</a:t>
                      </a:r>
                    </a:p>
                  </a:txBody>
                  <a:tcPr marL="12700" marR="12700" marT="12700" marB="0" anchor="b"/>
                </a:tc>
                <a:tc>
                  <a:txBody>
                    <a:bodyPr/>
                    <a:lstStyle/>
                    <a:p>
                      <a:pPr algn="r" fontAlgn="b"/>
                      <a:r>
                        <a:rPr lang="en-US" sz="2800" b="0" i="0" u="none" strike="noStrike" dirty="0">
                          <a:solidFill>
                            <a:srgbClr val="000000"/>
                          </a:solidFill>
                          <a:effectLst/>
                          <a:latin typeface="Calibri"/>
                        </a:rPr>
                        <a:t>9</a:t>
                      </a:r>
                    </a:p>
                  </a:txBody>
                  <a:tcPr marL="12700" marR="12700" marT="12700" marB="0" anchor="b"/>
                </a:tc>
                <a:tc>
                  <a:txBody>
                    <a:bodyPr/>
                    <a:lstStyle/>
                    <a:p>
                      <a:pPr algn="r" fontAlgn="b"/>
                      <a:r>
                        <a:rPr lang="en-US" sz="2800" b="0" i="0" u="none" strike="noStrike" dirty="0">
                          <a:solidFill>
                            <a:srgbClr val="000000"/>
                          </a:solidFill>
                          <a:effectLst/>
                          <a:latin typeface="Calibri"/>
                        </a:rPr>
                        <a:t>61</a:t>
                      </a:r>
                    </a:p>
                  </a:txBody>
                  <a:tcPr marL="12700" marR="12700" marT="12700" marB="0" anchor="b"/>
                </a:tc>
                <a:tc>
                  <a:txBody>
                    <a:bodyPr/>
                    <a:lstStyle/>
                    <a:p>
                      <a:pPr algn="r" fontAlgn="b"/>
                      <a:r>
                        <a:rPr lang="en-US" sz="2800" b="0" i="0" u="none" strike="noStrike" dirty="0">
                          <a:solidFill>
                            <a:srgbClr val="000000"/>
                          </a:solidFill>
                          <a:effectLst/>
                          <a:latin typeface="Calibri"/>
                        </a:rPr>
                        <a:t>5</a:t>
                      </a:r>
                    </a:p>
                  </a:txBody>
                  <a:tcPr marL="12700" marR="12700" marT="12700" marB="0" anchor="b"/>
                </a:tc>
                <a:tc>
                  <a:txBody>
                    <a:bodyPr/>
                    <a:lstStyle/>
                    <a:p>
                      <a:pPr algn="r" fontAlgn="b"/>
                      <a:r>
                        <a:rPr lang="en-US" sz="2800" b="0" i="0" u="none" strike="noStrike" dirty="0">
                          <a:solidFill>
                            <a:srgbClr val="000000"/>
                          </a:solidFill>
                          <a:effectLst/>
                          <a:latin typeface="Calibri"/>
                        </a:rPr>
                        <a:t>24</a:t>
                      </a:r>
                    </a:p>
                  </a:txBody>
                  <a:tcPr marL="12700" marR="12700" marT="12700" marB="0" anchor="b"/>
                </a:tc>
                <a:tc>
                  <a:txBody>
                    <a:bodyPr/>
                    <a:lstStyle/>
                    <a:p>
                      <a:pPr algn="r" fontAlgn="b"/>
                      <a:r>
                        <a:rPr lang="en-US" sz="2800" b="0" i="0" u="none" strike="noStrike" dirty="0">
                          <a:solidFill>
                            <a:srgbClr val="000000"/>
                          </a:solidFill>
                          <a:effectLst/>
                          <a:latin typeface="Calibri"/>
                        </a:rPr>
                        <a:t>26</a:t>
                      </a:r>
                    </a:p>
                  </a:txBody>
                  <a:tcPr marL="12700" marR="12700" marT="12700" marB="0" anchor="b"/>
                </a:tc>
                <a:tc>
                  <a:txBody>
                    <a:bodyPr/>
                    <a:lstStyle/>
                    <a:p>
                      <a:pPr algn="r" fontAlgn="b"/>
                      <a:r>
                        <a:rPr lang="en-US" sz="2800" b="0" i="0" u="none" strike="noStrike" dirty="0">
                          <a:solidFill>
                            <a:srgbClr val="000000"/>
                          </a:solidFill>
                          <a:effectLst/>
                          <a:latin typeface="Calibri"/>
                        </a:rPr>
                        <a:t>36</a:t>
                      </a:r>
                    </a:p>
                  </a:txBody>
                  <a:tcPr marL="12700" marR="12700" marT="12700" marB="0" anchor="b"/>
                </a:tc>
                <a:tc>
                  <a:txBody>
                    <a:bodyPr/>
                    <a:lstStyle/>
                    <a:p>
                      <a:pPr algn="r" fontAlgn="b"/>
                      <a:r>
                        <a:rPr lang="en-US" sz="2800" b="0" i="0" u="none" strike="noStrike" dirty="0">
                          <a:solidFill>
                            <a:srgbClr val="000000"/>
                          </a:solidFill>
                          <a:effectLst/>
                          <a:latin typeface="Calibri"/>
                        </a:rPr>
                        <a:t>17</a:t>
                      </a:r>
                    </a:p>
                  </a:txBody>
                  <a:tcPr marL="12700" marR="12700" marT="12700" marB="0" anchor="b"/>
                </a:tc>
                <a:tc>
                  <a:txBody>
                    <a:bodyPr/>
                    <a:lstStyle/>
                    <a:p>
                      <a:pPr algn="r" fontAlgn="b"/>
                      <a:r>
                        <a:rPr lang="en-US" sz="2800" b="0" i="0" u="none" strike="noStrike" dirty="0">
                          <a:solidFill>
                            <a:srgbClr val="000000"/>
                          </a:solidFill>
                          <a:effectLst/>
                          <a:latin typeface="Calibri"/>
                        </a:rPr>
                        <a:t>1</a:t>
                      </a:r>
                    </a:p>
                  </a:txBody>
                  <a:tcPr marL="12700" marR="12700" marT="12700" marB="0" anchor="b"/>
                </a:tc>
                <a:tc>
                  <a:txBody>
                    <a:bodyPr/>
                    <a:lstStyle/>
                    <a:p>
                      <a:pPr algn="r" fontAlgn="b"/>
                      <a:r>
                        <a:rPr lang="en-US" sz="2800" b="0" i="0" u="none" strike="noStrike" dirty="0">
                          <a:solidFill>
                            <a:srgbClr val="000000"/>
                          </a:solidFill>
                          <a:effectLst/>
                          <a:latin typeface="Calibri"/>
                        </a:rPr>
                        <a:t>92</a:t>
                      </a:r>
                    </a:p>
                  </a:txBody>
                  <a:tcPr marL="12700" marR="12700" marT="12700" marB="0" anchor="b"/>
                </a:tc>
              </a:tr>
              <a:tr h="76200">
                <a:tc>
                  <a:txBody>
                    <a:bodyPr/>
                    <a:lstStyle/>
                    <a:p>
                      <a:pPr algn="l" fontAlgn="b"/>
                      <a:r>
                        <a:rPr lang="en-US" sz="2800" b="0" i="0" u="none" strike="noStrike" dirty="0">
                          <a:solidFill>
                            <a:srgbClr val="000000"/>
                          </a:solidFill>
                          <a:effectLst/>
                          <a:latin typeface="Calibri"/>
                        </a:rPr>
                        <a:t>BovineHD0800006578</a:t>
                      </a:r>
                    </a:p>
                  </a:txBody>
                  <a:tcPr marL="12700" marR="12700" marT="12700" marB="0" anchor="b"/>
                </a:tc>
                <a:tc>
                  <a:txBody>
                    <a:bodyPr/>
                    <a:lstStyle/>
                    <a:p>
                      <a:pPr algn="r" fontAlgn="b"/>
                      <a:r>
                        <a:rPr lang="en-US" sz="2800" b="0" i="0" u="none" strike="noStrike" dirty="0">
                          <a:solidFill>
                            <a:srgbClr val="000000"/>
                          </a:solidFill>
                          <a:effectLst/>
                          <a:latin typeface="Calibri"/>
                        </a:rPr>
                        <a:t>50</a:t>
                      </a:r>
                    </a:p>
                  </a:txBody>
                  <a:tcPr marL="12700" marR="12700" marT="12700" marB="0" anchor="b"/>
                </a:tc>
                <a:tc>
                  <a:txBody>
                    <a:bodyPr/>
                    <a:lstStyle/>
                    <a:p>
                      <a:pPr algn="r" fontAlgn="b"/>
                      <a:r>
                        <a:rPr lang="en-US" sz="2800" b="0" i="0" u="none" strike="noStrike" dirty="0">
                          <a:solidFill>
                            <a:srgbClr val="000000"/>
                          </a:solidFill>
                          <a:effectLst/>
                          <a:latin typeface="Calibri"/>
                        </a:rPr>
                        <a:t>9</a:t>
                      </a:r>
                    </a:p>
                  </a:txBody>
                  <a:tcPr marL="12700" marR="12700" marT="12700" marB="0" anchor="b"/>
                </a:tc>
                <a:tc>
                  <a:txBody>
                    <a:bodyPr/>
                    <a:lstStyle/>
                    <a:p>
                      <a:pPr algn="r" fontAlgn="b"/>
                      <a:r>
                        <a:rPr lang="en-US" sz="2800" b="0" i="0" u="none" strike="noStrike" dirty="0">
                          <a:solidFill>
                            <a:srgbClr val="000000"/>
                          </a:solidFill>
                          <a:effectLst/>
                          <a:latin typeface="Calibri"/>
                        </a:rPr>
                        <a:t>21</a:t>
                      </a:r>
                    </a:p>
                  </a:txBody>
                  <a:tcPr marL="12700" marR="12700" marT="12700" marB="0" anchor="b"/>
                </a:tc>
                <a:tc>
                  <a:txBody>
                    <a:bodyPr/>
                    <a:lstStyle/>
                    <a:p>
                      <a:pPr algn="r" fontAlgn="b"/>
                      <a:r>
                        <a:rPr lang="en-US" sz="2800" b="0" i="0" u="none" strike="noStrike" dirty="0">
                          <a:solidFill>
                            <a:srgbClr val="000000"/>
                          </a:solidFill>
                          <a:effectLst/>
                          <a:latin typeface="Calibri"/>
                        </a:rPr>
                        <a:t>28</a:t>
                      </a:r>
                    </a:p>
                  </a:txBody>
                  <a:tcPr marL="12700" marR="12700" marT="12700" marB="0" anchor="b"/>
                </a:tc>
                <a:tc>
                  <a:txBody>
                    <a:bodyPr/>
                    <a:lstStyle/>
                    <a:p>
                      <a:pPr algn="r" fontAlgn="b"/>
                      <a:r>
                        <a:rPr lang="en-US" sz="2800" b="0" i="0" u="none" strike="noStrike" dirty="0">
                          <a:solidFill>
                            <a:srgbClr val="000000"/>
                          </a:solidFill>
                          <a:effectLst/>
                          <a:latin typeface="Calibri"/>
                        </a:rPr>
                        <a:t>46</a:t>
                      </a:r>
                    </a:p>
                  </a:txBody>
                  <a:tcPr marL="12700" marR="12700" marT="12700" marB="0" anchor="b"/>
                </a:tc>
                <a:tc>
                  <a:txBody>
                    <a:bodyPr/>
                    <a:lstStyle/>
                    <a:p>
                      <a:pPr algn="r" fontAlgn="b"/>
                      <a:r>
                        <a:rPr lang="en-US" sz="2800" b="0" i="0" u="none" strike="noStrike" dirty="0">
                          <a:solidFill>
                            <a:srgbClr val="000000"/>
                          </a:solidFill>
                          <a:effectLst/>
                          <a:latin typeface="Calibri"/>
                        </a:rPr>
                        <a:t>10</a:t>
                      </a:r>
                    </a:p>
                  </a:txBody>
                  <a:tcPr marL="12700" marR="12700" marT="12700" marB="0" anchor="b"/>
                </a:tc>
                <a:tc>
                  <a:txBody>
                    <a:bodyPr/>
                    <a:lstStyle/>
                    <a:p>
                      <a:pPr algn="r" fontAlgn="b"/>
                      <a:r>
                        <a:rPr lang="en-US" sz="2800" b="0" i="0" u="none" strike="noStrike" dirty="0">
                          <a:solidFill>
                            <a:srgbClr val="000000"/>
                          </a:solidFill>
                          <a:effectLst/>
                          <a:latin typeface="Calibri"/>
                        </a:rPr>
                        <a:t>46</a:t>
                      </a:r>
                    </a:p>
                  </a:txBody>
                  <a:tcPr marL="12700" marR="12700" marT="12700" marB="0" anchor="b"/>
                </a:tc>
                <a:tc>
                  <a:txBody>
                    <a:bodyPr/>
                    <a:lstStyle/>
                    <a:p>
                      <a:pPr algn="r" fontAlgn="b"/>
                      <a:r>
                        <a:rPr lang="en-US" sz="2800" b="0" i="0" u="none" strike="noStrike" dirty="0">
                          <a:solidFill>
                            <a:srgbClr val="000000"/>
                          </a:solidFill>
                          <a:effectLst/>
                          <a:latin typeface="Calibri"/>
                        </a:rPr>
                        <a:t>11</a:t>
                      </a:r>
                    </a:p>
                  </a:txBody>
                  <a:tcPr marL="12700" marR="12700" marT="12700" marB="0" anchor="b"/>
                </a:tc>
                <a:tc>
                  <a:txBody>
                    <a:bodyPr/>
                    <a:lstStyle/>
                    <a:p>
                      <a:pPr algn="r" fontAlgn="b"/>
                      <a:r>
                        <a:rPr lang="en-US" sz="2800" b="0" i="0" u="none" strike="noStrike" dirty="0">
                          <a:solidFill>
                            <a:srgbClr val="000000"/>
                          </a:solidFill>
                          <a:effectLst/>
                          <a:latin typeface="Calibri"/>
                        </a:rPr>
                        <a:t>0</a:t>
                      </a:r>
                    </a:p>
                  </a:txBody>
                  <a:tcPr marL="12700" marR="12700" marT="12700" marB="0" anchor="b"/>
                </a:tc>
                <a:tc>
                  <a:txBody>
                    <a:bodyPr/>
                    <a:lstStyle/>
                    <a:p>
                      <a:pPr algn="r" fontAlgn="b"/>
                      <a:r>
                        <a:rPr lang="en-US" sz="2800" b="0" i="0" u="none" strike="noStrike" dirty="0">
                          <a:solidFill>
                            <a:srgbClr val="000000"/>
                          </a:solidFill>
                          <a:effectLst/>
                          <a:latin typeface="Calibri"/>
                        </a:rPr>
                        <a:t>97</a:t>
                      </a:r>
                    </a:p>
                  </a:txBody>
                  <a:tcPr marL="12700" marR="12700" marT="12700" marB="0" anchor="b"/>
                </a:tc>
              </a:tr>
              <a:tr h="0">
                <a:tc>
                  <a:txBody>
                    <a:bodyPr/>
                    <a:lstStyle/>
                    <a:p>
                      <a:pPr algn="l" fontAlgn="b"/>
                      <a:r>
                        <a:rPr lang="en-US" sz="2800" b="0" i="0" u="none" strike="noStrike" dirty="0">
                          <a:solidFill>
                            <a:srgbClr val="000000"/>
                          </a:solidFill>
                          <a:effectLst/>
                          <a:latin typeface="Calibri"/>
                        </a:rPr>
                        <a:t>ARS-BFGL-NGS-113446</a:t>
                      </a:r>
                    </a:p>
                  </a:txBody>
                  <a:tcPr marL="12700" marR="12700" marT="12700" marB="0" anchor="b"/>
                </a:tc>
                <a:tc>
                  <a:txBody>
                    <a:bodyPr/>
                    <a:lstStyle/>
                    <a:p>
                      <a:pPr algn="r" fontAlgn="b"/>
                      <a:r>
                        <a:rPr lang="en-US" sz="2800" b="0" i="0" u="none" strike="noStrike" dirty="0">
                          <a:solidFill>
                            <a:srgbClr val="000000"/>
                          </a:solidFill>
                          <a:effectLst/>
                          <a:latin typeface="Calibri"/>
                        </a:rPr>
                        <a:t>35</a:t>
                      </a:r>
                    </a:p>
                  </a:txBody>
                  <a:tcPr marL="12700" marR="12700" marT="12700" marB="0" anchor="b"/>
                </a:tc>
                <a:tc>
                  <a:txBody>
                    <a:bodyPr/>
                    <a:lstStyle/>
                    <a:p>
                      <a:pPr algn="r" fontAlgn="b"/>
                      <a:r>
                        <a:rPr lang="en-US" sz="2800" b="0" i="0" u="none" strike="noStrike" dirty="0">
                          <a:solidFill>
                            <a:srgbClr val="000000"/>
                          </a:solidFill>
                          <a:effectLst/>
                          <a:latin typeface="Calibri"/>
                        </a:rPr>
                        <a:t>17</a:t>
                      </a:r>
                    </a:p>
                  </a:txBody>
                  <a:tcPr marL="12700" marR="12700" marT="12700" marB="0" anchor="b"/>
                </a:tc>
                <a:tc>
                  <a:txBody>
                    <a:bodyPr/>
                    <a:lstStyle/>
                    <a:p>
                      <a:pPr algn="r" fontAlgn="b"/>
                      <a:r>
                        <a:rPr lang="en-US" sz="2800" b="0" i="0" u="none" strike="noStrike" dirty="0">
                          <a:solidFill>
                            <a:srgbClr val="000000"/>
                          </a:solidFill>
                          <a:effectLst/>
                          <a:latin typeface="Calibri"/>
                        </a:rPr>
                        <a:t>42</a:t>
                      </a:r>
                    </a:p>
                  </a:txBody>
                  <a:tcPr marL="12700" marR="12700" marT="12700" marB="0" anchor="b"/>
                </a:tc>
                <a:tc>
                  <a:txBody>
                    <a:bodyPr/>
                    <a:lstStyle/>
                    <a:p>
                      <a:pPr algn="r" fontAlgn="b"/>
                      <a:r>
                        <a:rPr lang="en-US" sz="2800" b="0" i="0" u="none" strike="noStrike" dirty="0">
                          <a:solidFill>
                            <a:srgbClr val="000000"/>
                          </a:solidFill>
                          <a:effectLst/>
                          <a:latin typeface="Calibri"/>
                        </a:rPr>
                        <a:t>12</a:t>
                      </a:r>
                    </a:p>
                  </a:txBody>
                  <a:tcPr marL="12700" marR="12700" marT="12700" marB="0" anchor="b"/>
                </a:tc>
                <a:tc>
                  <a:txBody>
                    <a:bodyPr/>
                    <a:lstStyle/>
                    <a:p>
                      <a:pPr algn="r" fontAlgn="b"/>
                      <a:r>
                        <a:rPr lang="en-US" sz="2800" b="0" i="0" u="none" strike="noStrike" dirty="0">
                          <a:solidFill>
                            <a:srgbClr val="000000"/>
                          </a:solidFill>
                          <a:effectLst/>
                          <a:latin typeface="Calibri"/>
                        </a:rPr>
                        <a:t>68</a:t>
                      </a:r>
                    </a:p>
                  </a:txBody>
                  <a:tcPr marL="12700" marR="12700" marT="12700" marB="0" anchor="b"/>
                </a:tc>
                <a:tc>
                  <a:txBody>
                    <a:bodyPr/>
                    <a:lstStyle/>
                    <a:p>
                      <a:pPr algn="r" fontAlgn="b"/>
                      <a:r>
                        <a:rPr lang="en-US" sz="2800" b="0" i="0" u="none" strike="noStrike" dirty="0">
                          <a:solidFill>
                            <a:srgbClr val="000000"/>
                          </a:solidFill>
                          <a:effectLst/>
                          <a:latin typeface="Calibri"/>
                        </a:rPr>
                        <a:t>2</a:t>
                      </a:r>
                    </a:p>
                  </a:txBody>
                  <a:tcPr marL="12700" marR="12700" marT="12700" marB="0" anchor="b"/>
                </a:tc>
                <a:tc>
                  <a:txBody>
                    <a:bodyPr/>
                    <a:lstStyle/>
                    <a:p>
                      <a:pPr algn="r" fontAlgn="b"/>
                      <a:r>
                        <a:rPr lang="en-US" sz="2800" b="0" i="0" u="none" strike="noStrike" dirty="0">
                          <a:solidFill>
                            <a:srgbClr val="000000"/>
                          </a:solidFill>
                          <a:effectLst/>
                          <a:latin typeface="Calibri"/>
                        </a:rPr>
                        <a:t>37</a:t>
                      </a:r>
                    </a:p>
                  </a:txBody>
                  <a:tcPr marL="12700" marR="12700" marT="12700" marB="0" anchor="b"/>
                </a:tc>
                <a:tc>
                  <a:txBody>
                    <a:bodyPr/>
                    <a:lstStyle/>
                    <a:p>
                      <a:pPr algn="r" fontAlgn="b"/>
                      <a:r>
                        <a:rPr lang="en-US" sz="2800" b="0" i="0" u="none" strike="noStrike" dirty="0">
                          <a:solidFill>
                            <a:srgbClr val="000000"/>
                          </a:solidFill>
                          <a:effectLst/>
                          <a:latin typeface="Calibri"/>
                        </a:rPr>
                        <a:t>14</a:t>
                      </a:r>
                    </a:p>
                  </a:txBody>
                  <a:tcPr marL="12700" marR="12700" marT="12700" marB="0" anchor="b"/>
                </a:tc>
                <a:tc>
                  <a:txBody>
                    <a:bodyPr/>
                    <a:lstStyle/>
                    <a:p>
                      <a:pPr algn="r" fontAlgn="b"/>
                      <a:r>
                        <a:rPr lang="en-US" sz="2800" b="0" i="0" u="none" strike="noStrike" dirty="0">
                          <a:solidFill>
                            <a:srgbClr val="000000"/>
                          </a:solidFill>
                          <a:effectLst/>
                          <a:latin typeface="Calibri"/>
                        </a:rPr>
                        <a:t>0</a:t>
                      </a:r>
                    </a:p>
                  </a:txBody>
                  <a:tcPr marL="12700" marR="12700" marT="12700" marB="0" anchor="b"/>
                </a:tc>
                <a:tc>
                  <a:txBody>
                    <a:bodyPr/>
                    <a:lstStyle/>
                    <a:p>
                      <a:pPr algn="r" fontAlgn="b"/>
                      <a:r>
                        <a:rPr lang="en-US" sz="2800" b="0" i="0" u="none" strike="noStrike" dirty="0">
                          <a:solidFill>
                            <a:srgbClr val="000000"/>
                          </a:solidFill>
                          <a:effectLst/>
                          <a:latin typeface="Calibri"/>
                        </a:rPr>
                        <a:t>95</a:t>
                      </a:r>
                    </a:p>
                  </a:txBody>
                  <a:tcPr marL="12700" marR="12700" marT="12700" marB="0" anchor="b"/>
                </a:tc>
              </a:tr>
              <a:tr h="66040">
                <a:tc>
                  <a:txBody>
                    <a:bodyPr/>
                    <a:lstStyle/>
                    <a:p>
                      <a:pPr algn="l" fontAlgn="b"/>
                      <a:r>
                        <a:rPr lang="en-US" sz="2800" b="0" i="0" u="none" strike="noStrike" dirty="0">
                          <a:solidFill>
                            <a:srgbClr val="000000"/>
                          </a:solidFill>
                          <a:effectLst/>
                          <a:latin typeface="Calibri"/>
                        </a:rPr>
                        <a:t>ARS-BFGL-NGS-115008</a:t>
                      </a:r>
                    </a:p>
                  </a:txBody>
                  <a:tcPr marL="12700" marR="12700" marT="12700" marB="0" anchor="b"/>
                </a:tc>
                <a:tc>
                  <a:txBody>
                    <a:bodyPr/>
                    <a:lstStyle/>
                    <a:p>
                      <a:pPr algn="r" fontAlgn="b"/>
                      <a:r>
                        <a:rPr lang="en-US" sz="2800" b="0" i="0" u="none" strike="noStrike" dirty="0">
                          <a:solidFill>
                            <a:srgbClr val="000000"/>
                          </a:solidFill>
                          <a:effectLst/>
                          <a:latin typeface="Calibri"/>
                        </a:rPr>
                        <a:t>28</a:t>
                      </a:r>
                    </a:p>
                  </a:txBody>
                  <a:tcPr marL="12700" marR="12700" marT="12700" marB="0" anchor="b"/>
                </a:tc>
                <a:tc>
                  <a:txBody>
                    <a:bodyPr/>
                    <a:lstStyle/>
                    <a:p>
                      <a:pPr algn="r" fontAlgn="b"/>
                      <a:r>
                        <a:rPr lang="en-US" sz="2800" b="0" i="0" u="none" strike="noStrike" dirty="0">
                          <a:solidFill>
                            <a:srgbClr val="000000"/>
                          </a:solidFill>
                          <a:effectLst/>
                          <a:latin typeface="Calibri"/>
                        </a:rPr>
                        <a:t>21</a:t>
                      </a:r>
                    </a:p>
                  </a:txBody>
                  <a:tcPr marL="12700" marR="12700" marT="12700" marB="0" anchor="b"/>
                </a:tc>
                <a:tc>
                  <a:txBody>
                    <a:bodyPr/>
                    <a:lstStyle/>
                    <a:p>
                      <a:pPr algn="r" fontAlgn="b"/>
                      <a:r>
                        <a:rPr lang="en-US" sz="2800" b="0" i="0" u="none" strike="noStrike" dirty="0">
                          <a:solidFill>
                            <a:srgbClr val="000000"/>
                          </a:solidFill>
                          <a:effectLst/>
                          <a:latin typeface="Calibri"/>
                        </a:rPr>
                        <a:t>39</a:t>
                      </a:r>
                    </a:p>
                  </a:txBody>
                  <a:tcPr marL="12700" marR="12700" marT="12700" marB="0" anchor="b"/>
                </a:tc>
                <a:tc>
                  <a:txBody>
                    <a:bodyPr/>
                    <a:lstStyle/>
                    <a:p>
                      <a:pPr algn="r" fontAlgn="b"/>
                      <a:r>
                        <a:rPr lang="en-US" sz="2800" b="0" i="0" u="none" strike="noStrike" dirty="0">
                          <a:solidFill>
                            <a:srgbClr val="000000"/>
                          </a:solidFill>
                          <a:effectLst/>
                          <a:latin typeface="Calibri"/>
                        </a:rPr>
                        <a:t>13</a:t>
                      </a:r>
                    </a:p>
                  </a:txBody>
                  <a:tcPr marL="12700" marR="12700" marT="12700" marB="0" anchor="b"/>
                </a:tc>
                <a:tc>
                  <a:txBody>
                    <a:bodyPr/>
                    <a:lstStyle/>
                    <a:p>
                      <a:pPr algn="r" fontAlgn="b"/>
                      <a:r>
                        <a:rPr lang="en-US" sz="2800" b="0" i="0" u="none" strike="noStrike" dirty="0">
                          <a:solidFill>
                            <a:srgbClr val="000000"/>
                          </a:solidFill>
                          <a:effectLst/>
                          <a:latin typeface="Calibri"/>
                        </a:rPr>
                        <a:t>40</a:t>
                      </a:r>
                    </a:p>
                  </a:txBody>
                  <a:tcPr marL="12700" marR="12700" marT="12700" marB="0" anchor="b"/>
                </a:tc>
                <a:tc>
                  <a:txBody>
                    <a:bodyPr/>
                    <a:lstStyle/>
                    <a:p>
                      <a:pPr algn="r" fontAlgn="b"/>
                      <a:r>
                        <a:rPr lang="en-US" sz="2800" b="0" i="0" u="none" strike="noStrike" dirty="0">
                          <a:solidFill>
                            <a:srgbClr val="000000"/>
                          </a:solidFill>
                          <a:effectLst/>
                          <a:latin typeface="Calibri"/>
                        </a:rPr>
                        <a:t>15</a:t>
                      </a:r>
                    </a:p>
                  </a:txBody>
                  <a:tcPr marL="12700" marR="12700" marT="12700" marB="0" anchor="b"/>
                </a:tc>
                <a:tc>
                  <a:txBody>
                    <a:bodyPr/>
                    <a:lstStyle/>
                    <a:p>
                      <a:pPr algn="r" fontAlgn="b"/>
                      <a:r>
                        <a:rPr lang="en-US" sz="2800" b="0" i="0" u="none" strike="noStrike" dirty="0">
                          <a:solidFill>
                            <a:srgbClr val="000000"/>
                          </a:solidFill>
                          <a:effectLst/>
                          <a:latin typeface="Calibri"/>
                        </a:rPr>
                        <a:t>81</a:t>
                      </a:r>
                    </a:p>
                  </a:txBody>
                  <a:tcPr marL="12700" marR="12700" marT="12700" marB="0" anchor="b"/>
                </a:tc>
                <a:tc>
                  <a:txBody>
                    <a:bodyPr/>
                    <a:lstStyle/>
                    <a:p>
                      <a:pPr algn="r" fontAlgn="b"/>
                      <a:r>
                        <a:rPr lang="en-US" sz="2800" b="0" i="0" u="none" strike="noStrike" dirty="0">
                          <a:solidFill>
                            <a:srgbClr val="000000"/>
                          </a:solidFill>
                          <a:effectLst/>
                          <a:latin typeface="Calibri"/>
                        </a:rPr>
                        <a:t>1</a:t>
                      </a:r>
                    </a:p>
                  </a:txBody>
                  <a:tcPr marL="12700" marR="12700" marT="12700" marB="0" anchor="b"/>
                </a:tc>
                <a:tc>
                  <a:txBody>
                    <a:bodyPr/>
                    <a:lstStyle/>
                    <a:p>
                      <a:pPr algn="r" fontAlgn="b"/>
                      <a:r>
                        <a:rPr lang="en-US" sz="2800" b="0" i="0" u="none" strike="noStrike" dirty="0">
                          <a:solidFill>
                            <a:srgbClr val="000000"/>
                          </a:solidFill>
                          <a:effectLst/>
                          <a:latin typeface="Calibri"/>
                        </a:rPr>
                        <a:t>2</a:t>
                      </a:r>
                    </a:p>
                  </a:txBody>
                  <a:tcPr marL="12700" marR="12700" marT="12700" marB="0" anchor="b"/>
                </a:tc>
                <a:tc>
                  <a:txBody>
                    <a:bodyPr/>
                    <a:lstStyle/>
                    <a:p>
                      <a:pPr algn="r" fontAlgn="b"/>
                      <a:r>
                        <a:rPr lang="en-US" sz="2800" b="0" i="0" u="none" strike="noStrike" dirty="0">
                          <a:solidFill>
                            <a:srgbClr val="000000"/>
                          </a:solidFill>
                          <a:effectLst/>
                          <a:latin typeface="Calibri"/>
                        </a:rPr>
                        <a:t>93</a:t>
                      </a:r>
                    </a:p>
                  </a:txBody>
                  <a:tcPr marL="12700" marR="12700" marT="12700" marB="0" anchor="b"/>
                </a:tc>
              </a:tr>
              <a:tr h="0">
                <a:tc>
                  <a:txBody>
                    <a:bodyPr/>
                    <a:lstStyle/>
                    <a:p>
                      <a:pPr algn="l" fontAlgn="b"/>
                      <a:r>
                        <a:rPr lang="en-US" sz="2800" b="0" i="0" u="none" strike="noStrike" dirty="0">
                          <a:solidFill>
                            <a:srgbClr val="000000"/>
                          </a:solidFill>
                          <a:effectLst/>
                          <a:latin typeface="Calibri"/>
                        </a:rPr>
                        <a:t>ARS-BFGL-NGS-10428</a:t>
                      </a:r>
                    </a:p>
                  </a:txBody>
                  <a:tcPr marL="12700" marR="12700" marT="12700" marB="0" anchor="b"/>
                </a:tc>
                <a:tc>
                  <a:txBody>
                    <a:bodyPr/>
                    <a:lstStyle/>
                    <a:p>
                      <a:pPr algn="r" fontAlgn="b"/>
                      <a:r>
                        <a:rPr lang="en-US" sz="2800" b="0" i="0" u="none" strike="noStrike" dirty="0">
                          <a:solidFill>
                            <a:srgbClr val="000000"/>
                          </a:solidFill>
                          <a:effectLst/>
                          <a:latin typeface="Calibri"/>
                        </a:rPr>
                        <a:t>39</a:t>
                      </a:r>
                    </a:p>
                  </a:txBody>
                  <a:tcPr marL="12700" marR="12700" marT="12700" marB="0" anchor="b"/>
                </a:tc>
                <a:tc>
                  <a:txBody>
                    <a:bodyPr/>
                    <a:lstStyle/>
                    <a:p>
                      <a:pPr algn="r" fontAlgn="b"/>
                      <a:r>
                        <a:rPr lang="en-US" sz="2800" b="0" i="0" u="none" strike="noStrike" dirty="0">
                          <a:solidFill>
                            <a:srgbClr val="000000"/>
                          </a:solidFill>
                          <a:effectLst/>
                          <a:latin typeface="Calibri"/>
                        </a:rPr>
                        <a:t>14</a:t>
                      </a:r>
                    </a:p>
                  </a:txBody>
                  <a:tcPr marL="12700" marR="12700" marT="12700" marB="0" anchor="b"/>
                </a:tc>
                <a:tc>
                  <a:txBody>
                    <a:bodyPr/>
                    <a:lstStyle/>
                    <a:p>
                      <a:pPr algn="r" fontAlgn="b"/>
                      <a:r>
                        <a:rPr lang="en-US" sz="2800" b="0" i="0" u="none" strike="noStrike" dirty="0">
                          <a:solidFill>
                            <a:srgbClr val="000000"/>
                          </a:solidFill>
                          <a:effectLst/>
                          <a:latin typeface="Calibri"/>
                        </a:rPr>
                        <a:t>25</a:t>
                      </a:r>
                    </a:p>
                  </a:txBody>
                  <a:tcPr marL="12700" marR="12700" marT="12700" marB="0" anchor="b"/>
                </a:tc>
                <a:tc>
                  <a:txBody>
                    <a:bodyPr/>
                    <a:lstStyle/>
                    <a:p>
                      <a:pPr algn="r" fontAlgn="b"/>
                      <a:r>
                        <a:rPr lang="en-US" sz="2800" b="0" i="0" u="none" strike="noStrike" dirty="0">
                          <a:solidFill>
                            <a:srgbClr val="000000"/>
                          </a:solidFill>
                          <a:effectLst/>
                          <a:latin typeface="Calibri"/>
                        </a:rPr>
                        <a:t>24</a:t>
                      </a:r>
                    </a:p>
                  </a:txBody>
                  <a:tcPr marL="12700" marR="12700" marT="12700" marB="0" anchor="b"/>
                </a:tc>
                <a:tc>
                  <a:txBody>
                    <a:bodyPr/>
                    <a:lstStyle/>
                    <a:p>
                      <a:pPr algn="r" fontAlgn="b"/>
                      <a:r>
                        <a:rPr lang="en-US" sz="2800" b="0" i="0" u="none" strike="noStrike" dirty="0">
                          <a:solidFill>
                            <a:srgbClr val="000000"/>
                          </a:solidFill>
                          <a:effectLst/>
                          <a:latin typeface="Calibri"/>
                        </a:rPr>
                        <a:t>21</a:t>
                      </a:r>
                    </a:p>
                  </a:txBody>
                  <a:tcPr marL="12700" marR="12700" marT="12700" marB="0" anchor="b"/>
                </a:tc>
                <a:tc>
                  <a:txBody>
                    <a:bodyPr/>
                    <a:lstStyle/>
                    <a:p>
                      <a:pPr algn="r" fontAlgn="b"/>
                      <a:r>
                        <a:rPr lang="en-US" sz="2800" b="0" i="0" u="none" strike="noStrike" dirty="0">
                          <a:solidFill>
                            <a:srgbClr val="000000"/>
                          </a:solidFill>
                          <a:effectLst/>
                          <a:latin typeface="Calibri"/>
                        </a:rPr>
                        <a:t>29</a:t>
                      </a:r>
                    </a:p>
                  </a:txBody>
                  <a:tcPr marL="12700" marR="12700" marT="12700" marB="0" anchor="b"/>
                </a:tc>
                <a:tc>
                  <a:txBody>
                    <a:bodyPr/>
                    <a:lstStyle/>
                    <a:p>
                      <a:pPr algn="r" fontAlgn="b"/>
                      <a:r>
                        <a:rPr lang="en-US" sz="2800" b="0" i="0" u="none" strike="noStrike" dirty="0">
                          <a:solidFill>
                            <a:srgbClr val="000000"/>
                          </a:solidFill>
                          <a:effectLst/>
                          <a:latin typeface="Calibri"/>
                        </a:rPr>
                        <a:t>45</a:t>
                      </a:r>
                    </a:p>
                  </a:txBody>
                  <a:tcPr marL="12700" marR="12700" marT="12700" marB="0" anchor="b"/>
                </a:tc>
                <a:tc>
                  <a:txBody>
                    <a:bodyPr/>
                    <a:lstStyle/>
                    <a:p>
                      <a:pPr algn="r" fontAlgn="b"/>
                      <a:r>
                        <a:rPr lang="en-US" sz="2800" b="0" i="0" u="none" strike="noStrike" dirty="0">
                          <a:solidFill>
                            <a:srgbClr val="000000"/>
                          </a:solidFill>
                          <a:effectLst/>
                          <a:latin typeface="Calibri"/>
                        </a:rPr>
                        <a:t>12</a:t>
                      </a:r>
                    </a:p>
                  </a:txBody>
                  <a:tcPr marL="12700" marR="12700" marT="12700" marB="0" anchor="b"/>
                </a:tc>
                <a:tc>
                  <a:txBody>
                    <a:bodyPr/>
                    <a:lstStyle/>
                    <a:p>
                      <a:pPr algn="r" fontAlgn="b"/>
                      <a:r>
                        <a:rPr lang="en-US" sz="2800" b="0" i="0" u="none" strike="noStrike" dirty="0">
                          <a:solidFill>
                            <a:srgbClr val="000000"/>
                          </a:solidFill>
                          <a:effectLst/>
                          <a:latin typeface="Calibri"/>
                        </a:rPr>
                        <a:t>0</a:t>
                      </a:r>
                    </a:p>
                  </a:txBody>
                  <a:tcPr marL="12700" marR="12700" marT="12700" marB="0" anchor="b"/>
                </a:tc>
                <a:tc>
                  <a:txBody>
                    <a:bodyPr/>
                    <a:lstStyle/>
                    <a:p>
                      <a:pPr algn="r" fontAlgn="b"/>
                      <a:r>
                        <a:rPr lang="en-US" sz="2800" b="0" i="0" u="none" strike="noStrike" dirty="0">
                          <a:solidFill>
                            <a:srgbClr val="000000"/>
                          </a:solidFill>
                          <a:effectLst/>
                          <a:latin typeface="Calibri"/>
                        </a:rPr>
                        <a:t>97</a:t>
                      </a:r>
                    </a:p>
                  </a:txBody>
                  <a:tcPr marL="12700" marR="12700" marT="12700" marB="0" anchor="b"/>
                </a:tc>
              </a:tr>
              <a:tr h="55880">
                <a:tc>
                  <a:txBody>
                    <a:bodyPr/>
                    <a:lstStyle/>
                    <a:p>
                      <a:pPr algn="l" fontAlgn="b"/>
                      <a:r>
                        <a:rPr lang="en-US" sz="2800" b="0" i="0" u="none" strike="noStrike" dirty="0">
                          <a:solidFill>
                            <a:srgbClr val="000000"/>
                          </a:solidFill>
                          <a:effectLst/>
                          <a:latin typeface="Calibri"/>
                        </a:rPr>
                        <a:t>UA-IFASA-6619</a:t>
                      </a:r>
                    </a:p>
                  </a:txBody>
                  <a:tcPr marL="12700" marR="12700" marT="12700" marB="0" anchor="b"/>
                </a:tc>
                <a:tc>
                  <a:txBody>
                    <a:bodyPr/>
                    <a:lstStyle/>
                    <a:p>
                      <a:pPr algn="r" fontAlgn="b"/>
                      <a:r>
                        <a:rPr lang="en-US" sz="2800" b="0" i="0" u="none" strike="noStrike" dirty="0">
                          <a:solidFill>
                            <a:srgbClr val="000000"/>
                          </a:solidFill>
                          <a:effectLst/>
                          <a:latin typeface="Calibri"/>
                        </a:rPr>
                        <a:t>3</a:t>
                      </a:r>
                    </a:p>
                  </a:txBody>
                  <a:tcPr marL="12700" marR="12700" marT="12700" marB="0" anchor="b"/>
                </a:tc>
                <a:tc>
                  <a:txBody>
                    <a:bodyPr/>
                    <a:lstStyle/>
                    <a:p>
                      <a:pPr algn="r" fontAlgn="b"/>
                      <a:r>
                        <a:rPr lang="en-US" sz="2800" b="0" i="0" u="none" strike="noStrike" dirty="0">
                          <a:solidFill>
                            <a:srgbClr val="000000"/>
                          </a:solidFill>
                          <a:effectLst/>
                          <a:latin typeface="Calibri"/>
                        </a:rPr>
                        <a:t>69</a:t>
                      </a:r>
                    </a:p>
                  </a:txBody>
                  <a:tcPr marL="12700" marR="12700" marT="12700" marB="0" anchor="b"/>
                </a:tc>
                <a:tc>
                  <a:txBody>
                    <a:bodyPr/>
                    <a:lstStyle/>
                    <a:p>
                      <a:pPr algn="r" fontAlgn="b"/>
                      <a:r>
                        <a:rPr lang="en-US" sz="2800" b="0" i="0" u="none" strike="noStrike" dirty="0">
                          <a:solidFill>
                            <a:srgbClr val="000000"/>
                          </a:solidFill>
                          <a:effectLst/>
                          <a:latin typeface="Calibri"/>
                        </a:rPr>
                        <a:t>23</a:t>
                      </a:r>
                    </a:p>
                  </a:txBody>
                  <a:tcPr marL="12700" marR="12700" marT="12700" marB="0" anchor="b"/>
                </a:tc>
                <a:tc>
                  <a:txBody>
                    <a:bodyPr/>
                    <a:lstStyle/>
                    <a:p>
                      <a:pPr algn="r" fontAlgn="b"/>
                      <a:r>
                        <a:rPr lang="en-US" sz="2800" b="0" i="0" u="none" strike="noStrike" dirty="0">
                          <a:solidFill>
                            <a:srgbClr val="000000"/>
                          </a:solidFill>
                          <a:effectLst/>
                          <a:latin typeface="Calibri"/>
                        </a:rPr>
                        <a:t>26</a:t>
                      </a:r>
                    </a:p>
                  </a:txBody>
                  <a:tcPr marL="12700" marR="12700" marT="12700" marB="0" anchor="b"/>
                </a:tc>
                <a:tc>
                  <a:txBody>
                    <a:bodyPr/>
                    <a:lstStyle/>
                    <a:p>
                      <a:pPr algn="r" fontAlgn="b"/>
                      <a:r>
                        <a:rPr lang="en-US" sz="2800" b="0" i="0" u="none" strike="noStrike" dirty="0">
                          <a:solidFill>
                            <a:srgbClr val="000000"/>
                          </a:solidFill>
                          <a:effectLst/>
                          <a:latin typeface="Calibri"/>
                        </a:rPr>
                        <a:t>19</a:t>
                      </a:r>
                    </a:p>
                  </a:txBody>
                  <a:tcPr marL="12700" marR="12700" marT="12700" marB="0" anchor="b"/>
                </a:tc>
                <a:tc>
                  <a:txBody>
                    <a:bodyPr/>
                    <a:lstStyle/>
                    <a:p>
                      <a:pPr algn="r" fontAlgn="b"/>
                      <a:r>
                        <a:rPr lang="en-US" sz="2800" b="0" i="0" u="none" strike="noStrike" dirty="0">
                          <a:solidFill>
                            <a:srgbClr val="000000"/>
                          </a:solidFill>
                          <a:effectLst/>
                          <a:latin typeface="Calibri"/>
                        </a:rPr>
                        <a:t>48</a:t>
                      </a:r>
                    </a:p>
                  </a:txBody>
                  <a:tcPr marL="12700" marR="12700" marT="12700" marB="0" anchor="b"/>
                </a:tc>
                <a:tc>
                  <a:txBody>
                    <a:bodyPr/>
                    <a:lstStyle/>
                    <a:p>
                      <a:pPr algn="r" fontAlgn="b"/>
                      <a:r>
                        <a:rPr lang="en-US" sz="2800" b="0" i="0" u="none" strike="noStrike" dirty="0">
                          <a:solidFill>
                            <a:srgbClr val="000000"/>
                          </a:solidFill>
                          <a:effectLst/>
                          <a:latin typeface="Calibri"/>
                        </a:rPr>
                        <a:t>5</a:t>
                      </a:r>
                    </a:p>
                  </a:txBody>
                  <a:tcPr marL="12700" marR="12700" marT="12700" marB="0" anchor="b"/>
                </a:tc>
                <a:tc>
                  <a:txBody>
                    <a:bodyPr/>
                    <a:lstStyle/>
                    <a:p>
                      <a:pPr algn="r" fontAlgn="b"/>
                      <a:r>
                        <a:rPr lang="en-US" sz="2800" b="0" i="0" u="none" strike="noStrike" dirty="0">
                          <a:solidFill>
                            <a:srgbClr val="000000"/>
                          </a:solidFill>
                          <a:effectLst/>
                          <a:latin typeface="Calibri"/>
                        </a:rPr>
                        <a:t>61</a:t>
                      </a:r>
                    </a:p>
                  </a:txBody>
                  <a:tcPr marL="12700" marR="12700" marT="12700" marB="0" anchor="b"/>
                </a:tc>
                <a:tc>
                  <a:txBody>
                    <a:bodyPr/>
                    <a:lstStyle/>
                    <a:p>
                      <a:pPr algn="r" fontAlgn="b"/>
                      <a:r>
                        <a:rPr lang="en-US" sz="2800" b="0" i="0" u="none" strike="noStrike" dirty="0">
                          <a:solidFill>
                            <a:srgbClr val="000000"/>
                          </a:solidFill>
                          <a:effectLst/>
                          <a:latin typeface="Calibri"/>
                        </a:rPr>
                        <a:t>94</a:t>
                      </a:r>
                    </a:p>
                  </a:txBody>
                  <a:tcPr marL="12700" marR="12700" marT="12700" marB="0" anchor="b"/>
                </a:tc>
                <a:tc>
                  <a:txBody>
                    <a:bodyPr/>
                    <a:lstStyle/>
                    <a:p>
                      <a:pPr algn="r" fontAlgn="b"/>
                      <a:r>
                        <a:rPr lang="en-US" sz="2800" b="0" i="0" u="none" strike="noStrike" dirty="0">
                          <a:solidFill>
                            <a:srgbClr val="000000"/>
                          </a:solidFill>
                          <a:effectLst/>
                          <a:latin typeface="Calibri"/>
                        </a:rPr>
                        <a:t>0</a:t>
                      </a:r>
                    </a:p>
                  </a:txBody>
                  <a:tcPr marL="12700" marR="12700" marT="12700" marB="0" anchor="b"/>
                </a:tc>
              </a:tr>
              <a:tr h="0">
                <a:tc>
                  <a:txBody>
                    <a:bodyPr/>
                    <a:lstStyle/>
                    <a:p>
                      <a:pPr algn="l" fontAlgn="b"/>
                      <a:r>
                        <a:rPr lang="en-US" sz="2800" b="0" i="0" u="none" strike="noStrike" dirty="0">
                          <a:solidFill>
                            <a:srgbClr val="000000"/>
                          </a:solidFill>
                          <a:effectLst/>
                          <a:latin typeface="Calibri"/>
                        </a:rPr>
                        <a:t>ARS-BFGL-NGS-114087</a:t>
                      </a:r>
                    </a:p>
                  </a:txBody>
                  <a:tcPr marL="12700" marR="12700" marT="12700" marB="0" anchor="b"/>
                </a:tc>
                <a:tc>
                  <a:txBody>
                    <a:bodyPr/>
                    <a:lstStyle/>
                    <a:p>
                      <a:pPr algn="r" fontAlgn="b"/>
                      <a:r>
                        <a:rPr lang="en-US" sz="2800" b="0" i="0" u="none" strike="noStrike" dirty="0">
                          <a:solidFill>
                            <a:srgbClr val="000000"/>
                          </a:solidFill>
                          <a:effectLst/>
                          <a:latin typeface="Calibri"/>
                        </a:rPr>
                        <a:t>26</a:t>
                      </a:r>
                    </a:p>
                  </a:txBody>
                  <a:tcPr marL="12700" marR="12700" marT="12700" marB="0" anchor="b"/>
                </a:tc>
                <a:tc>
                  <a:txBody>
                    <a:bodyPr/>
                    <a:lstStyle/>
                    <a:p>
                      <a:pPr algn="r" fontAlgn="b"/>
                      <a:r>
                        <a:rPr lang="en-US" sz="2800" b="0" i="0" u="none" strike="noStrike" dirty="0">
                          <a:solidFill>
                            <a:srgbClr val="000000"/>
                          </a:solidFill>
                          <a:effectLst/>
                          <a:latin typeface="Calibri"/>
                        </a:rPr>
                        <a:t>24</a:t>
                      </a:r>
                    </a:p>
                  </a:txBody>
                  <a:tcPr marL="12700" marR="12700" marT="12700" marB="0" anchor="b"/>
                </a:tc>
                <a:tc>
                  <a:txBody>
                    <a:bodyPr/>
                    <a:lstStyle/>
                    <a:p>
                      <a:pPr algn="r" fontAlgn="b"/>
                      <a:r>
                        <a:rPr lang="en-US" sz="2800" b="0" i="0" u="none" strike="noStrike" dirty="0">
                          <a:solidFill>
                            <a:srgbClr val="000000"/>
                          </a:solidFill>
                          <a:effectLst/>
                          <a:latin typeface="Calibri"/>
                        </a:rPr>
                        <a:t>38</a:t>
                      </a:r>
                    </a:p>
                  </a:txBody>
                  <a:tcPr marL="12700" marR="12700" marT="12700" marB="0" anchor="b"/>
                </a:tc>
                <a:tc>
                  <a:txBody>
                    <a:bodyPr/>
                    <a:lstStyle/>
                    <a:p>
                      <a:pPr algn="r" fontAlgn="b"/>
                      <a:r>
                        <a:rPr lang="en-US" sz="2800" b="0" i="0" u="none" strike="noStrike" dirty="0">
                          <a:solidFill>
                            <a:srgbClr val="000000"/>
                          </a:solidFill>
                          <a:effectLst/>
                          <a:latin typeface="Calibri"/>
                        </a:rPr>
                        <a:t>14</a:t>
                      </a:r>
                    </a:p>
                  </a:txBody>
                  <a:tcPr marL="12700" marR="12700" marT="12700" marB="0" anchor="b"/>
                </a:tc>
                <a:tc>
                  <a:txBody>
                    <a:bodyPr/>
                    <a:lstStyle/>
                    <a:p>
                      <a:pPr algn="r" fontAlgn="b"/>
                      <a:r>
                        <a:rPr lang="en-US" sz="2800" b="0" i="0" u="none" strike="noStrike" dirty="0">
                          <a:solidFill>
                            <a:srgbClr val="000000"/>
                          </a:solidFill>
                          <a:effectLst/>
                          <a:latin typeface="Calibri"/>
                        </a:rPr>
                        <a:t>58</a:t>
                      </a:r>
                    </a:p>
                  </a:txBody>
                  <a:tcPr marL="12700" marR="12700" marT="12700" marB="0" anchor="b"/>
                </a:tc>
                <a:tc>
                  <a:txBody>
                    <a:bodyPr/>
                    <a:lstStyle/>
                    <a:p>
                      <a:pPr algn="r" fontAlgn="b"/>
                      <a:r>
                        <a:rPr lang="en-US" sz="2800" b="0" i="0" u="none" strike="noStrike" dirty="0">
                          <a:solidFill>
                            <a:srgbClr val="000000"/>
                          </a:solidFill>
                          <a:effectLst/>
                          <a:latin typeface="Calibri"/>
                        </a:rPr>
                        <a:t>5</a:t>
                      </a:r>
                    </a:p>
                  </a:txBody>
                  <a:tcPr marL="12700" marR="12700" marT="12700" marB="0" anchor="b"/>
                </a:tc>
                <a:tc>
                  <a:txBody>
                    <a:bodyPr/>
                    <a:lstStyle/>
                    <a:p>
                      <a:pPr algn="r" fontAlgn="b"/>
                      <a:r>
                        <a:rPr lang="en-US" sz="2800" b="0" i="0" u="none" strike="noStrike" dirty="0">
                          <a:solidFill>
                            <a:srgbClr val="000000"/>
                          </a:solidFill>
                          <a:effectLst/>
                          <a:latin typeface="Calibri"/>
                        </a:rPr>
                        <a:t>54</a:t>
                      </a:r>
                    </a:p>
                  </a:txBody>
                  <a:tcPr marL="12700" marR="12700" marT="12700" marB="0" anchor="b"/>
                </a:tc>
                <a:tc>
                  <a:txBody>
                    <a:bodyPr/>
                    <a:lstStyle/>
                    <a:p>
                      <a:pPr algn="r" fontAlgn="b"/>
                      <a:r>
                        <a:rPr lang="en-US" sz="2800" b="0" i="0" u="none" strike="noStrike" dirty="0">
                          <a:solidFill>
                            <a:srgbClr val="000000"/>
                          </a:solidFill>
                          <a:effectLst/>
                          <a:latin typeface="Calibri"/>
                        </a:rPr>
                        <a:t>7</a:t>
                      </a:r>
                    </a:p>
                  </a:txBody>
                  <a:tcPr marL="12700" marR="12700" marT="12700" marB="0" anchor="b"/>
                </a:tc>
                <a:tc>
                  <a:txBody>
                    <a:bodyPr/>
                    <a:lstStyle/>
                    <a:p>
                      <a:pPr algn="r" fontAlgn="b"/>
                      <a:r>
                        <a:rPr lang="en-US" sz="2800" b="0" i="0" u="none" strike="noStrike" dirty="0">
                          <a:solidFill>
                            <a:srgbClr val="000000"/>
                          </a:solidFill>
                          <a:effectLst/>
                          <a:latin typeface="Calibri"/>
                        </a:rPr>
                        <a:t>0</a:t>
                      </a:r>
                    </a:p>
                  </a:txBody>
                  <a:tcPr marL="12700" marR="12700" marT="12700" marB="0" anchor="b"/>
                </a:tc>
                <a:tc>
                  <a:txBody>
                    <a:bodyPr/>
                    <a:lstStyle/>
                    <a:p>
                      <a:pPr algn="r" fontAlgn="b"/>
                      <a:r>
                        <a:rPr lang="en-US" sz="2800" b="0" i="0" u="none" strike="noStrike" dirty="0">
                          <a:solidFill>
                            <a:srgbClr val="000000"/>
                          </a:solidFill>
                          <a:effectLst/>
                          <a:latin typeface="Calibri"/>
                        </a:rPr>
                        <a:t>91</a:t>
                      </a:r>
                    </a:p>
                  </a:txBody>
                  <a:tcPr marL="12700" marR="12700" marT="12700" marB="0" anchor="b"/>
                </a:tc>
              </a:tr>
              <a:tr h="45720">
                <a:tc>
                  <a:txBody>
                    <a:bodyPr/>
                    <a:lstStyle/>
                    <a:p>
                      <a:pPr algn="l" fontAlgn="b"/>
                      <a:r>
                        <a:rPr lang="en-US" sz="2800" b="0" i="0" u="none" strike="noStrike" dirty="0">
                          <a:solidFill>
                            <a:srgbClr val="000000"/>
                          </a:solidFill>
                          <a:effectLst/>
                          <a:latin typeface="Calibri"/>
                        </a:rPr>
                        <a:t>BovineHD1300024905</a:t>
                      </a:r>
                    </a:p>
                  </a:txBody>
                  <a:tcPr marL="12700" marR="12700" marT="12700" marB="0" anchor="b"/>
                </a:tc>
                <a:tc>
                  <a:txBody>
                    <a:bodyPr/>
                    <a:lstStyle/>
                    <a:p>
                      <a:pPr algn="r" fontAlgn="b"/>
                      <a:r>
                        <a:rPr lang="en-US" sz="2800" b="0" i="0" u="none" strike="noStrike" dirty="0">
                          <a:solidFill>
                            <a:srgbClr val="000000"/>
                          </a:solidFill>
                          <a:effectLst/>
                          <a:latin typeface="Calibri"/>
                        </a:rPr>
                        <a:t>26</a:t>
                      </a:r>
                    </a:p>
                  </a:txBody>
                  <a:tcPr marL="12700" marR="12700" marT="12700" marB="0" anchor="b"/>
                </a:tc>
                <a:tc>
                  <a:txBody>
                    <a:bodyPr/>
                    <a:lstStyle/>
                    <a:p>
                      <a:pPr algn="r" fontAlgn="b"/>
                      <a:r>
                        <a:rPr lang="en-US" sz="2800" b="0" i="0" u="none" strike="noStrike" dirty="0">
                          <a:solidFill>
                            <a:srgbClr val="000000"/>
                          </a:solidFill>
                          <a:effectLst/>
                          <a:latin typeface="Calibri"/>
                        </a:rPr>
                        <a:t>23</a:t>
                      </a:r>
                    </a:p>
                  </a:txBody>
                  <a:tcPr marL="12700" marR="12700" marT="12700" marB="0" anchor="b"/>
                </a:tc>
                <a:tc>
                  <a:txBody>
                    <a:bodyPr/>
                    <a:lstStyle/>
                    <a:p>
                      <a:pPr algn="r" fontAlgn="b"/>
                      <a:r>
                        <a:rPr lang="en-US" sz="2800" b="0" i="0" u="none" strike="noStrike" dirty="0">
                          <a:solidFill>
                            <a:srgbClr val="000000"/>
                          </a:solidFill>
                          <a:effectLst/>
                          <a:latin typeface="Calibri"/>
                        </a:rPr>
                        <a:t>19</a:t>
                      </a:r>
                    </a:p>
                  </a:txBody>
                  <a:tcPr marL="12700" marR="12700" marT="12700" marB="0" anchor="b"/>
                </a:tc>
                <a:tc>
                  <a:txBody>
                    <a:bodyPr/>
                    <a:lstStyle/>
                    <a:p>
                      <a:pPr algn="r" fontAlgn="b"/>
                      <a:r>
                        <a:rPr lang="en-US" sz="2800" b="0" i="0" u="none" strike="noStrike" dirty="0">
                          <a:solidFill>
                            <a:srgbClr val="000000"/>
                          </a:solidFill>
                          <a:effectLst/>
                          <a:latin typeface="Calibri"/>
                        </a:rPr>
                        <a:t>32</a:t>
                      </a:r>
                    </a:p>
                  </a:txBody>
                  <a:tcPr marL="12700" marR="12700" marT="12700" marB="0" anchor="b"/>
                </a:tc>
                <a:tc>
                  <a:txBody>
                    <a:bodyPr/>
                    <a:lstStyle/>
                    <a:p>
                      <a:pPr algn="r" fontAlgn="b"/>
                      <a:r>
                        <a:rPr lang="en-US" sz="2800" b="0" i="0" u="none" strike="noStrike" dirty="0">
                          <a:solidFill>
                            <a:srgbClr val="000000"/>
                          </a:solidFill>
                          <a:effectLst/>
                          <a:latin typeface="Calibri"/>
                        </a:rPr>
                        <a:t>17</a:t>
                      </a:r>
                    </a:p>
                  </a:txBody>
                  <a:tcPr marL="12700" marR="12700" marT="12700" marB="0" anchor="b"/>
                </a:tc>
                <a:tc>
                  <a:txBody>
                    <a:bodyPr/>
                    <a:lstStyle/>
                    <a:p>
                      <a:pPr algn="r" fontAlgn="b"/>
                      <a:r>
                        <a:rPr lang="en-US" sz="2800" b="0" i="0" u="none" strike="noStrike" dirty="0">
                          <a:solidFill>
                            <a:srgbClr val="000000"/>
                          </a:solidFill>
                          <a:effectLst/>
                          <a:latin typeface="Calibri"/>
                        </a:rPr>
                        <a:t>34</a:t>
                      </a:r>
                    </a:p>
                  </a:txBody>
                  <a:tcPr marL="12700" marR="12700" marT="12700" marB="0" anchor="b"/>
                </a:tc>
                <a:tc>
                  <a:txBody>
                    <a:bodyPr/>
                    <a:lstStyle/>
                    <a:p>
                      <a:pPr algn="r" fontAlgn="b"/>
                      <a:r>
                        <a:rPr lang="en-US" sz="2800" b="0" i="0" u="none" strike="noStrike" dirty="0">
                          <a:solidFill>
                            <a:srgbClr val="000000"/>
                          </a:solidFill>
                          <a:effectLst/>
                          <a:latin typeface="Calibri"/>
                        </a:rPr>
                        <a:t>16</a:t>
                      </a:r>
                    </a:p>
                  </a:txBody>
                  <a:tcPr marL="12700" marR="12700" marT="12700" marB="0" anchor="b"/>
                </a:tc>
                <a:tc>
                  <a:txBody>
                    <a:bodyPr/>
                    <a:lstStyle/>
                    <a:p>
                      <a:pPr algn="r" fontAlgn="b"/>
                      <a:r>
                        <a:rPr lang="en-US" sz="2800" b="0" i="0" u="none" strike="noStrike" dirty="0">
                          <a:solidFill>
                            <a:srgbClr val="000000"/>
                          </a:solidFill>
                          <a:effectLst/>
                          <a:latin typeface="Calibri"/>
                        </a:rPr>
                        <a:t>39</a:t>
                      </a:r>
                    </a:p>
                  </a:txBody>
                  <a:tcPr marL="12700" marR="12700" marT="12700" marB="0" anchor="b"/>
                </a:tc>
                <a:tc>
                  <a:txBody>
                    <a:bodyPr/>
                    <a:lstStyle/>
                    <a:p>
                      <a:pPr algn="r" fontAlgn="b"/>
                      <a:r>
                        <a:rPr lang="en-US" sz="2800" b="0" i="0" u="none" strike="noStrike" dirty="0">
                          <a:solidFill>
                            <a:srgbClr val="000000"/>
                          </a:solidFill>
                          <a:effectLst/>
                          <a:latin typeface="Calibri"/>
                        </a:rPr>
                        <a:t>94</a:t>
                      </a:r>
                    </a:p>
                  </a:txBody>
                  <a:tcPr marL="12700" marR="12700" marT="12700" marB="0" anchor="b"/>
                </a:tc>
                <a:tc>
                  <a:txBody>
                    <a:bodyPr/>
                    <a:lstStyle/>
                    <a:p>
                      <a:pPr algn="r" fontAlgn="b"/>
                      <a:r>
                        <a:rPr lang="en-US" sz="2800" b="0" i="0" u="none" strike="noStrike" dirty="0">
                          <a:solidFill>
                            <a:srgbClr val="000000"/>
                          </a:solidFill>
                          <a:effectLst/>
                          <a:latin typeface="Calibri"/>
                        </a:rPr>
                        <a:t>1</a:t>
                      </a:r>
                    </a:p>
                  </a:txBody>
                  <a:tcPr marL="12700" marR="12700" marT="12700" marB="0" anchor="b"/>
                </a:tc>
              </a:tr>
              <a:tr h="0">
                <a:tc>
                  <a:txBody>
                    <a:bodyPr/>
                    <a:lstStyle/>
                    <a:p>
                      <a:pPr algn="l" fontAlgn="b"/>
                      <a:r>
                        <a:rPr lang="en-US" sz="2800" b="0" i="0" u="none" strike="noStrike" dirty="0">
                          <a:solidFill>
                            <a:srgbClr val="000000"/>
                          </a:solidFill>
                          <a:effectLst/>
                          <a:latin typeface="Calibri"/>
                        </a:rPr>
                        <a:t>ARS-BFGL-NGS-27072</a:t>
                      </a:r>
                    </a:p>
                  </a:txBody>
                  <a:tcPr marL="12700" marR="12700" marT="12700" marB="0" anchor="b"/>
                </a:tc>
                <a:tc>
                  <a:txBody>
                    <a:bodyPr/>
                    <a:lstStyle/>
                    <a:p>
                      <a:pPr algn="r" fontAlgn="b"/>
                      <a:r>
                        <a:rPr lang="en-US" sz="2800" b="0" i="0" u="none" strike="noStrike" dirty="0">
                          <a:solidFill>
                            <a:srgbClr val="000000"/>
                          </a:solidFill>
                          <a:effectLst/>
                          <a:latin typeface="Calibri"/>
                        </a:rPr>
                        <a:t>9</a:t>
                      </a:r>
                    </a:p>
                  </a:txBody>
                  <a:tcPr marL="12700" marR="12700" marT="12700" marB="0" anchor="b"/>
                </a:tc>
                <a:tc>
                  <a:txBody>
                    <a:bodyPr/>
                    <a:lstStyle/>
                    <a:p>
                      <a:pPr algn="r" fontAlgn="b"/>
                      <a:r>
                        <a:rPr lang="en-US" sz="2800" b="0" i="0" u="none" strike="noStrike" dirty="0">
                          <a:solidFill>
                            <a:srgbClr val="000000"/>
                          </a:solidFill>
                          <a:effectLst/>
                          <a:latin typeface="Calibri"/>
                        </a:rPr>
                        <a:t>48</a:t>
                      </a:r>
                    </a:p>
                  </a:txBody>
                  <a:tcPr marL="12700" marR="12700" marT="12700" marB="0" anchor="b"/>
                </a:tc>
                <a:tc>
                  <a:txBody>
                    <a:bodyPr/>
                    <a:lstStyle/>
                    <a:p>
                      <a:pPr algn="r" fontAlgn="b"/>
                      <a:r>
                        <a:rPr lang="en-US" sz="2800" b="0" i="0" u="none" strike="noStrike" dirty="0">
                          <a:solidFill>
                            <a:srgbClr val="000000"/>
                          </a:solidFill>
                          <a:effectLst/>
                          <a:latin typeface="Calibri"/>
                        </a:rPr>
                        <a:t>30</a:t>
                      </a:r>
                    </a:p>
                  </a:txBody>
                  <a:tcPr marL="12700" marR="12700" marT="12700" marB="0" anchor="b"/>
                </a:tc>
                <a:tc>
                  <a:txBody>
                    <a:bodyPr/>
                    <a:lstStyle/>
                    <a:p>
                      <a:pPr algn="r" fontAlgn="b"/>
                      <a:r>
                        <a:rPr lang="en-US" sz="2800" b="0" i="0" u="none" strike="noStrike" dirty="0">
                          <a:solidFill>
                            <a:srgbClr val="000000"/>
                          </a:solidFill>
                          <a:effectLst/>
                          <a:latin typeface="Calibri"/>
                        </a:rPr>
                        <a:t>21</a:t>
                      </a:r>
                    </a:p>
                  </a:txBody>
                  <a:tcPr marL="12700" marR="12700" marT="12700" marB="0" anchor="b"/>
                </a:tc>
                <a:tc>
                  <a:txBody>
                    <a:bodyPr/>
                    <a:lstStyle/>
                    <a:p>
                      <a:pPr algn="r" fontAlgn="b"/>
                      <a:r>
                        <a:rPr lang="en-US" sz="2800" b="0" i="0" u="none" strike="noStrike" dirty="0">
                          <a:solidFill>
                            <a:srgbClr val="000000"/>
                          </a:solidFill>
                          <a:effectLst/>
                          <a:latin typeface="Calibri"/>
                        </a:rPr>
                        <a:t>7</a:t>
                      </a:r>
                    </a:p>
                  </a:txBody>
                  <a:tcPr marL="12700" marR="12700" marT="12700" marB="0" anchor="b"/>
                </a:tc>
                <a:tc>
                  <a:txBody>
                    <a:bodyPr/>
                    <a:lstStyle/>
                    <a:p>
                      <a:pPr algn="r" fontAlgn="b"/>
                      <a:r>
                        <a:rPr lang="en-US" sz="2800" b="0" i="0" u="none" strike="noStrike" dirty="0">
                          <a:solidFill>
                            <a:srgbClr val="000000"/>
                          </a:solidFill>
                          <a:effectLst/>
                          <a:latin typeface="Calibri"/>
                        </a:rPr>
                        <a:t>56</a:t>
                      </a:r>
                    </a:p>
                  </a:txBody>
                  <a:tcPr marL="12700" marR="12700" marT="12700" marB="0" anchor="b"/>
                </a:tc>
                <a:tc>
                  <a:txBody>
                    <a:bodyPr/>
                    <a:lstStyle/>
                    <a:p>
                      <a:pPr algn="r" fontAlgn="b"/>
                      <a:r>
                        <a:rPr lang="en-US" sz="2800" b="0" i="0" u="none" strike="noStrike" dirty="0">
                          <a:solidFill>
                            <a:srgbClr val="000000"/>
                          </a:solidFill>
                          <a:effectLst/>
                          <a:latin typeface="Calibri"/>
                        </a:rPr>
                        <a:t>29</a:t>
                      </a:r>
                    </a:p>
                  </a:txBody>
                  <a:tcPr marL="12700" marR="12700" marT="12700" marB="0" anchor="b"/>
                </a:tc>
                <a:tc>
                  <a:txBody>
                    <a:bodyPr/>
                    <a:lstStyle/>
                    <a:p>
                      <a:pPr algn="r" fontAlgn="b"/>
                      <a:r>
                        <a:rPr lang="en-US" sz="2800" b="0" i="0" u="none" strike="noStrike" dirty="0">
                          <a:solidFill>
                            <a:srgbClr val="000000"/>
                          </a:solidFill>
                          <a:effectLst/>
                          <a:latin typeface="Calibri"/>
                        </a:rPr>
                        <a:t>23</a:t>
                      </a:r>
                    </a:p>
                  </a:txBody>
                  <a:tcPr marL="12700" marR="12700" marT="12700" marB="0" anchor="b"/>
                </a:tc>
                <a:tc>
                  <a:txBody>
                    <a:bodyPr/>
                    <a:lstStyle/>
                    <a:p>
                      <a:pPr algn="r" fontAlgn="b"/>
                      <a:r>
                        <a:rPr lang="en-US" sz="2800" b="0" i="0" u="none" strike="noStrike" dirty="0">
                          <a:solidFill>
                            <a:srgbClr val="000000"/>
                          </a:solidFill>
                          <a:effectLst/>
                          <a:latin typeface="Calibri"/>
                        </a:rPr>
                        <a:t>96</a:t>
                      </a:r>
                    </a:p>
                  </a:txBody>
                  <a:tcPr marL="12700" marR="12700" marT="12700" marB="0" anchor="b"/>
                </a:tc>
                <a:tc>
                  <a:txBody>
                    <a:bodyPr/>
                    <a:lstStyle/>
                    <a:p>
                      <a:pPr algn="r" fontAlgn="b"/>
                      <a:r>
                        <a:rPr lang="en-US" sz="2800" b="0" i="0" u="none" strike="noStrike" dirty="0">
                          <a:solidFill>
                            <a:srgbClr val="000000"/>
                          </a:solidFill>
                          <a:effectLst/>
                          <a:latin typeface="Calibri"/>
                        </a:rPr>
                        <a:t>0</a:t>
                      </a:r>
                    </a:p>
                  </a:txBody>
                  <a:tcPr marL="12700" marR="12700" marT="12700" marB="0" anchor="b"/>
                </a:tc>
              </a:tr>
              <a:tr h="0">
                <a:tc>
                  <a:txBody>
                    <a:bodyPr/>
                    <a:lstStyle/>
                    <a:p>
                      <a:pPr algn="l" fontAlgn="b"/>
                      <a:r>
                        <a:rPr lang="en-US" sz="2800" b="0" i="0" u="none" strike="noStrike" dirty="0">
                          <a:solidFill>
                            <a:srgbClr val="000000"/>
                          </a:solidFill>
                          <a:effectLst/>
                          <a:latin typeface="Calibri"/>
                        </a:rPr>
                        <a:t>BovineHD1600011268</a:t>
                      </a:r>
                    </a:p>
                  </a:txBody>
                  <a:tcPr marL="12700" marR="12700" marT="12700" marB="0" anchor="b"/>
                </a:tc>
                <a:tc>
                  <a:txBody>
                    <a:bodyPr/>
                    <a:lstStyle/>
                    <a:p>
                      <a:pPr algn="r" fontAlgn="b"/>
                      <a:r>
                        <a:rPr lang="en-US" sz="2800" b="0" i="0" u="none" strike="noStrike" dirty="0">
                          <a:solidFill>
                            <a:srgbClr val="000000"/>
                          </a:solidFill>
                          <a:effectLst/>
                          <a:latin typeface="Calibri"/>
                        </a:rPr>
                        <a:t>17</a:t>
                      </a:r>
                    </a:p>
                  </a:txBody>
                  <a:tcPr marL="12700" marR="12700" marT="12700" marB="0" anchor="b"/>
                </a:tc>
                <a:tc>
                  <a:txBody>
                    <a:bodyPr/>
                    <a:lstStyle/>
                    <a:p>
                      <a:pPr algn="r" fontAlgn="b"/>
                      <a:r>
                        <a:rPr lang="en-US" sz="2800" b="0" i="0" u="none" strike="noStrike" dirty="0">
                          <a:solidFill>
                            <a:srgbClr val="000000"/>
                          </a:solidFill>
                          <a:effectLst/>
                          <a:latin typeface="Calibri"/>
                        </a:rPr>
                        <a:t>36</a:t>
                      </a:r>
                    </a:p>
                  </a:txBody>
                  <a:tcPr marL="12700" marR="12700" marT="12700" marB="0" anchor="b"/>
                </a:tc>
                <a:tc>
                  <a:txBody>
                    <a:bodyPr/>
                    <a:lstStyle/>
                    <a:p>
                      <a:pPr algn="r" fontAlgn="b"/>
                      <a:r>
                        <a:rPr lang="en-US" sz="2800" b="0" i="0" u="none" strike="noStrike" dirty="0">
                          <a:solidFill>
                            <a:srgbClr val="000000"/>
                          </a:solidFill>
                          <a:effectLst/>
                          <a:latin typeface="Calibri"/>
                        </a:rPr>
                        <a:t>24</a:t>
                      </a:r>
                    </a:p>
                  </a:txBody>
                  <a:tcPr marL="12700" marR="12700" marT="12700" marB="0" anchor="b"/>
                </a:tc>
                <a:tc>
                  <a:txBody>
                    <a:bodyPr/>
                    <a:lstStyle/>
                    <a:p>
                      <a:pPr algn="r" fontAlgn="b"/>
                      <a:r>
                        <a:rPr lang="en-US" sz="2800" b="0" i="0" u="none" strike="noStrike" dirty="0">
                          <a:solidFill>
                            <a:srgbClr val="000000"/>
                          </a:solidFill>
                          <a:effectLst/>
                          <a:latin typeface="Calibri"/>
                        </a:rPr>
                        <a:t>25</a:t>
                      </a:r>
                    </a:p>
                  </a:txBody>
                  <a:tcPr marL="12700" marR="12700" marT="12700" marB="0" anchor="b"/>
                </a:tc>
                <a:tc>
                  <a:txBody>
                    <a:bodyPr/>
                    <a:lstStyle/>
                    <a:p>
                      <a:pPr algn="r" fontAlgn="b"/>
                      <a:r>
                        <a:rPr lang="en-US" sz="2800" b="0" i="0" u="none" strike="noStrike" dirty="0">
                          <a:solidFill>
                            <a:srgbClr val="000000"/>
                          </a:solidFill>
                          <a:effectLst/>
                          <a:latin typeface="Calibri"/>
                        </a:rPr>
                        <a:t>22</a:t>
                      </a:r>
                    </a:p>
                  </a:txBody>
                  <a:tcPr marL="12700" marR="12700" marT="12700" marB="0" anchor="b"/>
                </a:tc>
                <a:tc>
                  <a:txBody>
                    <a:bodyPr/>
                    <a:lstStyle/>
                    <a:p>
                      <a:pPr algn="r" fontAlgn="b"/>
                      <a:r>
                        <a:rPr lang="en-US" sz="2800" b="0" i="0" u="none" strike="noStrike" dirty="0">
                          <a:solidFill>
                            <a:srgbClr val="000000"/>
                          </a:solidFill>
                          <a:effectLst/>
                          <a:latin typeface="Calibri"/>
                        </a:rPr>
                        <a:t>27</a:t>
                      </a:r>
                    </a:p>
                  </a:txBody>
                  <a:tcPr marL="12700" marR="12700" marT="12700" marB="0" anchor="b"/>
                </a:tc>
                <a:tc>
                  <a:txBody>
                    <a:bodyPr/>
                    <a:lstStyle/>
                    <a:p>
                      <a:pPr algn="r" fontAlgn="b"/>
                      <a:r>
                        <a:rPr lang="en-US" sz="2800" b="0" i="0" u="none" strike="noStrike" dirty="0">
                          <a:solidFill>
                            <a:srgbClr val="000000"/>
                          </a:solidFill>
                          <a:effectLst/>
                          <a:latin typeface="Calibri"/>
                        </a:rPr>
                        <a:t>29</a:t>
                      </a:r>
                    </a:p>
                  </a:txBody>
                  <a:tcPr marL="12700" marR="12700" marT="12700" marB="0" anchor="b"/>
                </a:tc>
                <a:tc>
                  <a:txBody>
                    <a:bodyPr/>
                    <a:lstStyle/>
                    <a:p>
                      <a:pPr algn="r" fontAlgn="b"/>
                      <a:r>
                        <a:rPr lang="en-US" sz="2800" b="0" i="0" u="none" strike="noStrike" dirty="0">
                          <a:solidFill>
                            <a:srgbClr val="000000"/>
                          </a:solidFill>
                          <a:effectLst/>
                          <a:latin typeface="Calibri"/>
                        </a:rPr>
                        <a:t>21</a:t>
                      </a:r>
                    </a:p>
                  </a:txBody>
                  <a:tcPr marL="12700" marR="12700" marT="12700" marB="0" anchor="b"/>
                </a:tc>
                <a:tc>
                  <a:txBody>
                    <a:bodyPr/>
                    <a:lstStyle/>
                    <a:p>
                      <a:pPr algn="r" fontAlgn="b"/>
                      <a:r>
                        <a:rPr lang="en-US" sz="2800" b="0" i="0" u="none" strike="noStrike" dirty="0">
                          <a:solidFill>
                            <a:srgbClr val="000000"/>
                          </a:solidFill>
                          <a:effectLst/>
                          <a:latin typeface="Calibri"/>
                        </a:rPr>
                        <a:t>95</a:t>
                      </a:r>
                    </a:p>
                  </a:txBody>
                  <a:tcPr marL="12700" marR="12700" marT="12700" marB="0" anchor="b"/>
                </a:tc>
                <a:tc>
                  <a:txBody>
                    <a:bodyPr/>
                    <a:lstStyle/>
                    <a:p>
                      <a:pPr algn="r" fontAlgn="b"/>
                      <a:r>
                        <a:rPr lang="en-US" sz="2800" b="0" i="0" u="none" strike="noStrike" dirty="0">
                          <a:solidFill>
                            <a:srgbClr val="000000"/>
                          </a:solidFill>
                          <a:effectLst/>
                          <a:latin typeface="Calibri"/>
                        </a:rPr>
                        <a:t>0</a:t>
                      </a:r>
                    </a:p>
                  </a:txBody>
                  <a:tcPr marL="12700" marR="12700" marT="12700" marB="0" anchor="b"/>
                </a:tc>
              </a:tr>
              <a:tr h="68580">
                <a:tc>
                  <a:txBody>
                    <a:bodyPr/>
                    <a:lstStyle/>
                    <a:p>
                      <a:pPr algn="l" fontAlgn="b"/>
                      <a:r>
                        <a:rPr lang="en-US" sz="2800" b="0" i="0" u="none" strike="noStrike" dirty="0">
                          <a:solidFill>
                            <a:srgbClr val="000000"/>
                          </a:solidFill>
                          <a:effectLst/>
                          <a:latin typeface="Calibri"/>
                        </a:rPr>
                        <a:t>ARS-BFGL-NGS-116491</a:t>
                      </a:r>
                    </a:p>
                  </a:txBody>
                  <a:tcPr marL="12700" marR="12700" marT="12700" marB="0" anchor="b"/>
                </a:tc>
                <a:tc>
                  <a:txBody>
                    <a:bodyPr/>
                    <a:lstStyle/>
                    <a:p>
                      <a:pPr algn="r" fontAlgn="b"/>
                      <a:r>
                        <a:rPr lang="en-US" sz="2800" b="0" i="0" u="none" strike="noStrike" dirty="0">
                          <a:solidFill>
                            <a:srgbClr val="000000"/>
                          </a:solidFill>
                          <a:effectLst/>
                          <a:latin typeface="Calibri"/>
                        </a:rPr>
                        <a:t>2</a:t>
                      </a:r>
                    </a:p>
                  </a:txBody>
                  <a:tcPr marL="12700" marR="12700" marT="12700" marB="0" anchor="b"/>
                </a:tc>
                <a:tc>
                  <a:txBody>
                    <a:bodyPr/>
                    <a:lstStyle/>
                    <a:p>
                      <a:pPr algn="r" fontAlgn="b"/>
                      <a:r>
                        <a:rPr lang="en-US" sz="2800" b="0" i="0" u="none" strike="noStrike" dirty="0">
                          <a:solidFill>
                            <a:srgbClr val="000000"/>
                          </a:solidFill>
                          <a:effectLst/>
                          <a:latin typeface="Calibri"/>
                        </a:rPr>
                        <a:t>72</a:t>
                      </a:r>
                    </a:p>
                  </a:txBody>
                  <a:tcPr marL="12700" marR="12700" marT="12700" marB="0" anchor="b"/>
                </a:tc>
                <a:tc>
                  <a:txBody>
                    <a:bodyPr/>
                    <a:lstStyle/>
                    <a:p>
                      <a:pPr algn="r" fontAlgn="b"/>
                      <a:r>
                        <a:rPr lang="en-US" sz="2800" b="0" i="0" u="none" strike="noStrike" dirty="0">
                          <a:solidFill>
                            <a:srgbClr val="000000"/>
                          </a:solidFill>
                          <a:effectLst/>
                          <a:latin typeface="Calibri"/>
                        </a:rPr>
                        <a:t>24</a:t>
                      </a:r>
                    </a:p>
                  </a:txBody>
                  <a:tcPr marL="12700" marR="12700" marT="12700" marB="0" anchor="b"/>
                </a:tc>
                <a:tc>
                  <a:txBody>
                    <a:bodyPr/>
                    <a:lstStyle/>
                    <a:p>
                      <a:pPr algn="r" fontAlgn="b"/>
                      <a:r>
                        <a:rPr lang="en-US" sz="2800" b="0" i="0" u="none" strike="noStrike" dirty="0">
                          <a:solidFill>
                            <a:srgbClr val="000000"/>
                          </a:solidFill>
                          <a:effectLst/>
                          <a:latin typeface="Calibri"/>
                        </a:rPr>
                        <a:t>27</a:t>
                      </a:r>
                    </a:p>
                  </a:txBody>
                  <a:tcPr marL="12700" marR="12700" marT="12700" marB="0" anchor="b"/>
                </a:tc>
                <a:tc>
                  <a:txBody>
                    <a:bodyPr/>
                    <a:lstStyle/>
                    <a:p>
                      <a:pPr algn="r" fontAlgn="b"/>
                      <a:r>
                        <a:rPr lang="en-US" sz="2800" b="0" i="0" u="none" strike="noStrike" dirty="0">
                          <a:solidFill>
                            <a:srgbClr val="000000"/>
                          </a:solidFill>
                          <a:effectLst/>
                          <a:latin typeface="Calibri"/>
                        </a:rPr>
                        <a:t>10</a:t>
                      </a:r>
                    </a:p>
                  </a:txBody>
                  <a:tcPr marL="12700" marR="12700" marT="12700" marB="0" anchor="b"/>
                </a:tc>
                <a:tc>
                  <a:txBody>
                    <a:bodyPr/>
                    <a:lstStyle/>
                    <a:p>
                      <a:pPr algn="r" fontAlgn="b"/>
                      <a:r>
                        <a:rPr lang="en-US" sz="2800" b="0" i="0" u="none" strike="noStrike" dirty="0">
                          <a:solidFill>
                            <a:srgbClr val="000000"/>
                          </a:solidFill>
                          <a:effectLst/>
                          <a:latin typeface="Calibri"/>
                        </a:rPr>
                        <a:t>47</a:t>
                      </a:r>
                    </a:p>
                  </a:txBody>
                  <a:tcPr marL="12700" marR="12700" marT="12700" marB="0" anchor="b"/>
                </a:tc>
                <a:tc>
                  <a:txBody>
                    <a:bodyPr/>
                    <a:lstStyle/>
                    <a:p>
                      <a:pPr algn="r" fontAlgn="b"/>
                      <a:r>
                        <a:rPr lang="en-US" sz="2800" b="0" i="0" u="none" strike="noStrike" dirty="0">
                          <a:solidFill>
                            <a:srgbClr val="000000"/>
                          </a:solidFill>
                          <a:effectLst/>
                          <a:latin typeface="Calibri"/>
                        </a:rPr>
                        <a:t>7</a:t>
                      </a:r>
                    </a:p>
                  </a:txBody>
                  <a:tcPr marL="12700" marR="12700" marT="12700" marB="0" anchor="b"/>
                </a:tc>
                <a:tc>
                  <a:txBody>
                    <a:bodyPr/>
                    <a:lstStyle/>
                    <a:p>
                      <a:pPr algn="r" fontAlgn="b"/>
                      <a:r>
                        <a:rPr lang="en-US" sz="2800" b="0" i="0" u="none" strike="noStrike" dirty="0">
                          <a:solidFill>
                            <a:srgbClr val="000000"/>
                          </a:solidFill>
                          <a:effectLst/>
                          <a:latin typeface="Calibri"/>
                        </a:rPr>
                        <a:t>54</a:t>
                      </a:r>
                    </a:p>
                  </a:txBody>
                  <a:tcPr marL="12700" marR="12700" marT="12700" marB="0" anchor="b"/>
                </a:tc>
                <a:tc>
                  <a:txBody>
                    <a:bodyPr/>
                    <a:lstStyle/>
                    <a:p>
                      <a:pPr algn="r" fontAlgn="b"/>
                      <a:r>
                        <a:rPr lang="en-US" sz="2800" b="0" i="0" u="none" strike="noStrike" dirty="0">
                          <a:solidFill>
                            <a:srgbClr val="000000"/>
                          </a:solidFill>
                          <a:effectLst/>
                          <a:latin typeface="Calibri"/>
                        </a:rPr>
                        <a:t>93</a:t>
                      </a:r>
                    </a:p>
                  </a:txBody>
                  <a:tcPr marL="12700" marR="12700" marT="12700" marB="0" anchor="b"/>
                </a:tc>
                <a:tc>
                  <a:txBody>
                    <a:bodyPr/>
                    <a:lstStyle/>
                    <a:p>
                      <a:pPr algn="r" fontAlgn="b"/>
                      <a:r>
                        <a:rPr lang="en-US" sz="2800" b="0" i="0" u="none" strike="noStrike" dirty="0">
                          <a:solidFill>
                            <a:srgbClr val="000000"/>
                          </a:solidFill>
                          <a:effectLst/>
                          <a:latin typeface="Calibri"/>
                        </a:rPr>
                        <a:t>0</a:t>
                      </a:r>
                    </a:p>
                  </a:txBody>
                  <a:tcPr marL="12700" marR="12700" marT="12700" marB="0" anchor="b"/>
                </a:tc>
              </a:tr>
              <a:tr h="101600">
                <a:tc>
                  <a:txBody>
                    <a:bodyPr/>
                    <a:lstStyle/>
                    <a:p>
                      <a:pPr algn="l" fontAlgn="b"/>
                      <a:r>
                        <a:rPr lang="en-US" sz="2800" b="0" i="0" u="none" strike="noStrike" dirty="0">
                          <a:solidFill>
                            <a:srgbClr val="000000"/>
                          </a:solidFill>
                          <a:effectLst/>
                          <a:latin typeface="Calibri"/>
                        </a:rPr>
                        <a:t>BovineHD2200010169</a:t>
                      </a:r>
                    </a:p>
                  </a:txBody>
                  <a:tcPr marL="12700" marR="12700" marT="12700" marB="0" anchor="b"/>
                </a:tc>
                <a:tc>
                  <a:txBody>
                    <a:bodyPr/>
                    <a:lstStyle/>
                    <a:p>
                      <a:pPr algn="r" fontAlgn="b"/>
                      <a:r>
                        <a:rPr lang="en-US" sz="2800" b="0" i="0" u="none" strike="noStrike" dirty="0">
                          <a:solidFill>
                            <a:srgbClr val="000000"/>
                          </a:solidFill>
                          <a:effectLst/>
                          <a:latin typeface="Calibri"/>
                        </a:rPr>
                        <a:t>61</a:t>
                      </a:r>
                    </a:p>
                  </a:txBody>
                  <a:tcPr marL="12700" marR="12700" marT="12700" marB="0" anchor="b"/>
                </a:tc>
                <a:tc>
                  <a:txBody>
                    <a:bodyPr/>
                    <a:lstStyle/>
                    <a:p>
                      <a:pPr algn="r" fontAlgn="b"/>
                      <a:r>
                        <a:rPr lang="en-US" sz="2800" b="0" i="0" u="none" strike="noStrike" dirty="0">
                          <a:solidFill>
                            <a:srgbClr val="000000"/>
                          </a:solidFill>
                          <a:effectLst/>
                          <a:latin typeface="Calibri"/>
                        </a:rPr>
                        <a:t>5</a:t>
                      </a:r>
                    </a:p>
                  </a:txBody>
                  <a:tcPr marL="12700" marR="12700" marT="12700" marB="0" anchor="b"/>
                </a:tc>
                <a:tc>
                  <a:txBody>
                    <a:bodyPr/>
                    <a:lstStyle/>
                    <a:p>
                      <a:pPr algn="r" fontAlgn="b"/>
                      <a:r>
                        <a:rPr lang="en-US" sz="2800" b="0" i="0" u="none" strike="noStrike" dirty="0">
                          <a:solidFill>
                            <a:srgbClr val="000000"/>
                          </a:solidFill>
                          <a:effectLst/>
                          <a:latin typeface="Calibri"/>
                        </a:rPr>
                        <a:t>29</a:t>
                      </a:r>
                    </a:p>
                  </a:txBody>
                  <a:tcPr marL="12700" marR="12700" marT="12700" marB="0" anchor="b"/>
                </a:tc>
                <a:tc>
                  <a:txBody>
                    <a:bodyPr/>
                    <a:lstStyle/>
                    <a:p>
                      <a:pPr algn="r" fontAlgn="b"/>
                      <a:r>
                        <a:rPr lang="en-US" sz="2800" b="0" i="0" u="none" strike="noStrike" dirty="0">
                          <a:solidFill>
                            <a:srgbClr val="000000"/>
                          </a:solidFill>
                          <a:effectLst/>
                          <a:latin typeface="Calibri"/>
                        </a:rPr>
                        <a:t>20</a:t>
                      </a:r>
                    </a:p>
                  </a:txBody>
                  <a:tcPr marL="12700" marR="12700" marT="12700" marB="0" anchor="b"/>
                </a:tc>
                <a:tc>
                  <a:txBody>
                    <a:bodyPr/>
                    <a:lstStyle/>
                    <a:p>
                      <a:pPr algn="r" fontAlgn="b"/>
                      <a:r>
                        <a:rPr lang="en-US" sz="2800" b="0" i="0" u="none" strike="noStrike" dirty="0">
                          <a:solidFill>
                            <a:srgbClr val="000000"/>
                          </a:solidFill>
                          <a:effectLst/>
                          <a:latin typeface="Calibri"/>
                        </a:rPr>
                        <a:t>19</a:t>
                      </a:r>
                    </a:p>
                  </a:txBody>
                  <a:tcPr marL="12700" marR="12700" marT="12700" marB="0" anchor="b"/>
                </a:tc>
                <a:tc>
                  <a:txBody>
                    <a:bodyPr/>
                    <a:lstStyle/>
                    <a:p>
                      <a:pPr algn="r" fontAlgn="b"/>
                      <a:r>
                        <a:rPr lang="en-US" sz="2800" b="0" i="0" u="none" strike="noStrike" dirty="0">
                          <a:solidFill>
                            <a:srgbClr val="000000"/>
                          </a:solidFill>
                          <a:effectLst/>
                          <a:latin typeface="Calibri"/>
                        </a:rPr>
                        <a:t>29</a:t>
                      </a:r>
                    </a:p>
                  </a:txBody>
                  <a:tcPr marL="12700" marR="12700" marT="12700" marB="0" anchor="b"/>
                </a:tc>
                <a:tc>
                  <a:txBody>
                    <a:bodyPr/>
                    <a:lstStyle/>
                    <a:p>
                      <a:pPr algn="r" fontAlgn="b"/>
                      <a:r>
                        <a:rPr lang="en-US" sz="2800" b="0" i="0" u="none" strike="noStrike" dirty="0">
                          <a:solidFill>
                            <a:srgbClr val="000000"/>
                          </a:solidFill>
                          <a:effectLst/>
                          <a:latin typeface="Calibri"/>
                        </a:rPr>
                        <a:t>23</a:t>
                      </a:r>
                    </a:p>
                  </a:txBody>
                  <a:tcPr marL="12700" marR="12700" marT="12700" marB="0" anchor="b"/>
                </a:tc>
                <a:tc>
                  <a:txBody>
                    <a:bodyPr/>
                    <a:lstStyle/>
                    <a:p>
                      <a:pPr algn="r" fontAlgn="b"/>
                      <a:r>
                        <a:rPr lang="en-US" sz="2800" b="0" i="0" u="none" strike="noStrike" dirty="0">
                          <a:solidFill>
                            <a:srgbClr val="000000"/>
                          </a:solidFill>
                          <a:effectLst/>
                          <a:latin typeface="Calibri"/>
                        </a:rPr>
                        <a:t>27</a:t>
                      </a:r>
                    </a:p>
                  </a:txBody>
                  <a:tcPr marL="12700" marR="12700" marT="12700" marB="0" anchor="b"/>
                </a:tc>
                <a:tc>
                  <a:txBody>
                    <a:bodyPr/>
                    <a:lstStyle/>
                    <a:p>
                      <a:pPr algn="r" fontAlgn="b"/>
                      <a:r>
                        <a:rPr lang="en-US" sz="2800" b="0" i="0" u="none" strike="noStrike" dirty="0">
                          <a:solidFill>
                            <a:srgbClr val="000000"/>
                          </a:solidFill>
                          <a:effectLst/>
                          <a:latin typeface="Calibri"/>
                        </a:rPr>
                        <a:t>0</a:t>
                      </a:r>
                    </a:p>
                  </a:txBody>
                  <a:tcPr marL="12700" marR="12700" marT="12700" marB="0" anchor="b"/>
                </a:tc>
                <a:tc>
                  <a:txBody>
                    <a:bodyPr/>
                    <a:lstStyle/>
                    <a:p>
                      <a:pPr algn="r" fontAlgn="b"/>
                      <a:r>
                        <a:rPr lang="en-US" sz="2800" b="0" i="0" u="none" strike="noStrike" dirty="0">
                          <a:solidFill>
                            <a:srgbClr val="000000"/>
                          </a:solidFill>
                          <a:effectLst/>
                          <a:latin typeface="Calibri"/>
                        </a:rPr>
                        <a:t>92</a:t>
                      </a:r>
                    </a:p>
                  </a:txBody>
                  <a:tcPr marL="12700" marR="12700" marT="12700" marB="0" anchor="b"/>
                </a:tc>
              </a:tr>
              <a:tr h="58420">
                <a:tc>
                  <a:txBody>
                    <a:bodyPr/>
                    <a:lstStyle/>
                    <a:p>
                      <a:pPr algn="l" fontAlgn="b"/>
                      <a:r>
                        <a:rPr lang="en-US" sz="2800" b="0" i="0" u="none" strike="noStrike" dirty="0">
                          <a:solidFill>
                            <a:srgbClr val="000000"/>
                          </a:solidFill>
                          <a:effectLst/>
                          <a:latin typeface="Calibri"/>
                        </a:rPr>
                        <a:t>BTB-00869068</a:t>
                      </a:r>
                    </a:p>
                  </a:txBody>
                  <a:tcPr marL="12700" marR="12700" marT="12700" marB="0" anchor="b"/>
                </a:tc>
                <a:tc>
                  <a:txBody>
                    <a:bodyPr/>
                    <a:lstStyle/>
                    <a:p>
                      <a:pPr algn="r" fontAlgn="b"/>
                      <a:r>
                        <a:rPr lang="en-US" sz="2800" b="0" i="0" u="none" strike="noStrike" dirty="0">
                          <a:solidFill>
                            <a:srgbClr val="000000"/>
                          </a:solidFill>
                          <a:effectLst/>
                          <a:latin typeface="Calibri"/>
                        </a:rPr>
                        <a:t>29</a:t>
                      </a:r>
                    </a:p>
                  </a:txBody>
                  <a:tcPr marL="12700" marR="12700" marT="12700" marB="0" anchor="b"/>
                </a:tc>
                <a:tc>
                  <a:txBody>
                    <a:bodyPr/>
                    <a:lstStyle/>
                    <a:p>
                      <a:pPr algn="r" fontAlgn="b"/>
                      <a:r>
                        <a:rPr lang="en-US" sz="2800" b="0" i="0" u="none" strike="noStrike" dirty="0">
                          <a:solidFill>
                            <a:srgbClr val="000000"/>
                          </a:solidFill>
                          <a:effectLst/>
                          <a:latin typeface="Calibri"/>
                        </a:rPr>
                        <a:t>21</a:t>
                      </a:r>
                    </a:p>
                  </a:txBody>
                  <a:tcPr marL="12700" marR="12700" marT="12700" marB="0" anchor="b"/>
                </a:tc>
                <a:tc>
                  <a:txBody>
                    <a:bodyPr/>
                    <a:lstStyle/>
                    <a:p>
                      <a:pPr algn="r" fontAlgn="b"/>
                      <a:r>
                        <a:rPr lang="en-US" sz="2800" b="0" i="0" u="none" strike="noStrike" dirty="0">
                          <a:solidFill>
                            <a:srgbClr val="000000"/>
                          </a:solidFill>
                          <a:effectLst/>
                          <a:latin typeface="Calibri"/>
                        </a:rPr>
                        <a:t>17</a:t>
                      </a:r>
                    </a:p>
                  </a:txBody>
                  <a:tcPr marL="12700" marR="12700" marT="12700" marB="0" anchor="b"/>
                </a:tc>
                <a:tc>
                  <a:txBody>
                    <a:bodyPr/>
                    <a:lstStyle/>
                    <a:p>
                      <a:pPr algn="r" fontAlgn="b"/>
                      <a:r>
                        <a:rPr lang="en-US" sz="2800" b="0" i="0" u="none" strike="noStrike" dirty="0">
                          <a:solidFill>
                            <a:srgbClr val="000000"/>
                          </a:solidFill>
                          <a:effectLst/>
                          <a:latin typeface="Calibri"/>
                        </a:rPr>
                        <a:t>34</a:t>
                      </a:r>
                    </a:p>
                  </a:txBody>
                  <a:tcPr marL="12700" marR="12700" marT="12700" marB="0" anchor="b"/>
                </a:tc>
                <a:tc>
                  <a:txBody>
                    <a:bodyPr/>
                    <a:lstStyle/>
                    <a:p>
                      <a:pPr algn="r" fontAlgn="b"/>
                      <a:r>
                        <a:rPr lang="en-US" sz="2800" b="0" i="0" u="none" strike="noStrike" dirty="0">
                          <a:solidFill>
                            <a:srgbClr val="000000"/>
                          </a:solidFill>
                          <a:effectLst/>
                          <a:latin typeface="Calibri"/>
                        </a:rPr>
                        <a:t>3</a:t>
                      </a:r>
                    </a:p>
                  </a:txBody>
                  <a:tcPr marL="12700" marR="12700" marT="12700" marB="0" anchor="b"/>
                </a:tc>
                <a:tc>
                  <a:txBody>
                    <a:bodyPr/>
                    <a:lstStyle/>
                    <a:p>
                      <a:pPr algn="r" fontAlgn="b"/>
                      <a:r>
                        <a:rPr lang="en-US" sz="2800" b="0" i="0" u="none" strike="noStrike" dirty="0">
                          <a:solidFill>
                            <a:srgbClr val="000000"/>
                          </a:solidFill>
                          <a:effectLst/>
                          <a:latin typeface="Calibri"/>
                        </a:rPr>
                        <a:t>69</a:t>
                      </a:r>
                    </a:p>
                  </a:txBody>
                  <a:tcPr marL="12700" marR="12700" marT="12700" marB="0" anchor="b"/>
                </a:tc>
                <a:tc>
                  <a:txBody>
                    <a:bodyPr/>
                    <a:lstStyle/>
                    <a:p>
                      <a:pPr algn="r" fontAlgn="b"/>
                      <a:r>
                        <a:rPr lang="en-US" sz="2800" b="0" i="0" u="none" strike="noStrike" dirty="0">
                          <a:solidFill>
                            <a:srgbClr val="000000"/>
                          </a:solidFill>
                          <a:effectLst/>
                          <a:latin typeface="Calibri"/>
                        </a:rPr>
                        <a:t>28</a:t>
                      </a:r>
                    </a:p>
                  </a:txBody>
                  <a:tcPr marL="12700" marR="12700" marT="12700" marB="0" anchor="b"/>
                </a:tc>
                <a:tc>
                  <a:txBody>
                    <a:bodyPr/>
                    <a:lstStyle/>
                    <a:p>
                      <a:pPr algn="r" fontAlgn="b"/>
                      <a:r>
                        <a:rPr lang="en-US" sz="2800" b="0" i="0" u="none" strike="noStrike" dirty="0">
                          <a:solidFill>
                            <a:srgbClr val="000000"/>
                          </a:solidFill>
                          <a:effectLst/>
                          <a:latin typeface="Calibri"/>
                        </a:rPr>
                        <a:t>21</a:t>
                      </a:r>
                    </a:p>
                  </a:txBody>
                  <a:tcPr marL="12700" marR="12700" marT="12700" marB="0" anchor="b"/>
                </a:tc>
                <a:tc>
                  <a:txBody>
                    <a:bodyPr/>
                    <a:lstStyle/>
                    <a:p>
                      <a:pPr algn="r" fontAlgn="b"/>
                      <a:r>
                        <a:rPr lang="en-US" sz="2800" b="0" i="0" u="none" strike="noStrike" dirty="0">
                          <a:solidFill>
                            <a:srgbClr val="000000"/>
                          </a:solidFill>
                          <a:effectLst/>
                          <a:latin typeface="Calibri"/>
                        </a:rPr>
                        <a:t>93</a:t>
                      </a:r>
                    </a:p>
                  </a:txBody>
                  <a:tcPr marL="12700" marR="12700" marT="12700" marB="0" anchor="b"/>
                </a:tc>
                <a:tc>
                  <a:txBody>
                    <a:bodyPr/>
                    <a:lstStyle/>
                    <a:p>
                      <a:pPr algn="r" fontAlgn="b"/>
                      <a:r>
                        <a:rPr lang="en-US" sz="2800" b="0" i="0" u="none" strike="noStrike" dirty="0">
                          <a:solidFill>
                            <a:srgbClr val="000000"/>
                          </a:solidFill>
                          <a:effectLst/>
                          <a:latin typeface="Calibri"/>
                        </a:rPr>
                        <a:t>0</a:t>
                      </a:r>
                    </a:p>
                  </a:txBody>
                  <a:tcPr marL="12700" marR="12700" marT="12700" marB="0" anchor="b"/>
                </a:tc>
              </a:tr>
            </a:tbl>
          </a:graphicData>
        </a:graphic>
      </p:graphicFrame>
      <p:sp>
        <p:nvSpPr>
          <p:cNvPr id="37" name="TextBox 36"/>
          <p:cNvSpPr txBox="1"/>
          <p:nvPr/>
        </p:nvSpPr>
        <p:spPr>
          <a:xfrm>
            <a:off x="11963400" y="25241071"/>
            <a:ext cx="20726400" cy="1200329"/>
          </a:xfrm>
          <a:prstGeom prst="rect">
            <a:avLst/>
          </a:prstGeom>
          <a:noFill/>
        </p:spPr>
        <p:txBody>
          <a:bodyPr wrap="square" rtlCol="0">
            <a:spAutoFit/>
          </a:bodyPr>
          <a:lstStyle/>
          <a:p>
            <a:pPr algn="ctr"/>
            <a:r>
              <a:rPr lang="en-US" sz="3600" b="1" dirty="0" smtClean="0"/>
              <a:t>Single nucleotide polymorphisms used for Guernsey breed and their homozygous genotype frequencies for Holstein, Jersey, Brown Swiss, Ayrshire and Guernsey</a:t>
            </a:r>
            <a:endParaRPr lang="en-US" sz="3600" dirty="0"/>
          </a:p>
        </p:txBody>
      </p:sp>
      <p:graphicFrame>
        <p:nvGraphicFramePr>
          <p:cNvPr id="12" name="Table 11"/>
          <p:cNvGraphicFramePr>
            <a:graphicFrameLocks noGrp="1"/>
          </p:cNvGraphicFramePr>
          <p:nvPr>
            <p:extLst>
              <p:ext uri="{D42A27DB-BD31-4B8C-83A1-F6EECF244321}">
                <p14:modId xmlns:p14="http://schemas.microsoft.com/office/powerpoint/2010/main" val="2767553475"/>
              </p:ext>
            </p:extLst>
          </p:nvPr>
        </p:nvGraphicFramePr>
        <p:xfrm>
          <a:off x="11963400" y="12547601"/>
          <a:ext cx="20878800" cy="12064999"/>
        </p:xfrm>
        <a:graphic>
          <a:graphicData uri="http://schemas.openxmlformats.org/drawingml/2006/table">
            <a:tbl>
              <a:tblPr firstRow="1" bandRow="1">
                <a:tableStyleId>{5C22544A-7EE6-4342-B048-85BDC9FD1C3A}</a:tableStyleId>
              </a:tblPr>
              <a:tblGrid>
                <a:gridCol w="4191000"/>
                <a:gridCol w="5791200"/>
                <a:gridCol w="5257800"/>
                <a:gridCol w="5638800"/>
              </a:tblGrid>
              <a:tr h="152400">
                <a:tc>
                  <a:txBody>
                    <a:bodyPr/>
                    <a:lstStyle/>
                    <a:p>
                      <a:r>
                        <a:rPr lang="en-US" sz="3600" b="1" dirty="0" smtClean="0"/>
                        <a:t>Traits</a:t>
                      </a:r>
                      <a:endParaRPr lang="en-US" sz="3600" b="1" dirty="0"/>
                    </a:p>
                  </a:txBody>
                  <a:tcPr anchor="b"/>
                </a:tc>
                <a:tc>
                  <a:txBody>
                    <a:bodyPr/>
                    <a:lstStyle/>
                    <a:p>
                      <a:pPr algn="ctr"/>
                      <a:r>
                        <a:rPr lang="en-US" sz="3600" b="1" dirty="0" smtClean="0"/>
                        <a:t>Parent Average</a:t>
                      </a:r>
                      <a:endParaRPr lang="en-US" sz="3600" b="1" dirty="0"/>
                    </a:p>
                  </a:txBody>
                  <a:tcPr anchor="b"/>
                </a:tc>
                <a:tc>
                  <a:txBody>
                    <a:bodyPr/>
                    <a:lstStyle/>
                    <a:p>
                      <a:pPr algn="ctr"/>
                      <a:r>
                        <a:rPr lang="en-US" sz="3600" b="1" dirty="0" smtClean="0"/>
                        <a:t>Gain</a:t>
                      </a:r>
                      <a:r>
                        <a:rPr lang="en-US" sz="3600" b="1" baseline="0" dirty="0" smtClean="0"/>
                        <a:t> in Reliability</a:t>
                      </a:r>
                      <a:endParaRPr lang="en-US" sz="3600" b="1" dirty="0"/>
                    </a:p>
                  </a:txBody>
                  <a:tcPr anchor="b"/>
                </a:tc>
                <a:tc>
                  <a:txBody>
                    <a:bodyPr/>
                    <a:lstStyle/>
                    <a:p>
                      <a:pPr algn="ctr"/>
                      <a:r>
                        <a:rPr lang="en-US" sz="3600" b="1" dirty="0" smtClean="0"/>
                        <a:t>Standard Deviation</a:t>
                      </a:r>
                      <a:endParaRPr lang="en-US" sz="3600" b="1" dirty="0"/>
                    </a:p>
                  </a:txBody>
                  <a:tcPr anchor="b"/>
                </a:tc>
              </a:tr>
              <a:tr h="370840">
                <a:tc>
                  <a:txBody>
                    <a:bodyPr/>
                    <a:lstStyle/>
                    <a:p>
                      <a:pPr algn="l" fontAlgn="b"/>
                      <a:r>
                        <a:rPr lang="en-US" sz="2800" b="0" i="0" u="none" strike="noStrike" dirty="0">
                          <a:solidFill>
                            <a:srgbClr val="000000"/>
                          </a:solidFill>
                          <a:effectLst/>
                          <a:latin typeface="Calibri"/>
                        </a:rPr>
                        <a:t>Milk</a:t>
                      </a:r>
                    </a:p>
                  </a:txBody>
                  <a:tcPr marL="12700" marR="12700" marT="12700" marB="0" anchor="b"/>
                </a:tc>
                <a:tc>
                  <a:txBody>
                    <a:bodyPr/>
                    <a:lstStyle/>
                    <a:p>
                      <a:pPr algn="ctr" fontAlgn="b"/>
                      <a:r>
                        <a:rPr lang="en-US" sz="2800" b="0" i="0" u="none" strike="noStrike" dirty="0" smtClean="0">
                          <a:solidFill>
                            <a:srgbClr val="000000"/>
                          </a:solidFill>
                          <a:effectLst/>
                          <a:latin typeface="Calibri"/>
                        </a:rPr>
                        <a:t>32.4</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a:solidFill>
                            <a:srgbClr val="000000"/>
                          </a:solidFill>
                          <a:effectLst/>
                          <a:latin typeface="Calibri"/>
                        </a:rPr>
                        <a:t>4.3</a:t>
                      </a:r>
                    </a:p>
                  </a:txBody>
                  <a:tcPr marL="12700" marR="12700" marT="12700" marB="0" anchor="b"/>
                </a:tc>
                <a:tc>
                  <a:txBody>
                    <a:bodyPr/>
                    <a:lstStyle/>
                    <a:p>
                      <a:pPr algn="ctr" fontAlgn="b"/>
                      <a:r>
                        <a:rPr lang="en-US" sz="2800" b="0" i="0" u="none" strike="noStrike" dirty="0">
                          <a:solidFill>
                            <a:srgbClr val="000000"/>
                          </a:solidFill>
                          <a:effectLst/>
                          <a:latin typeface="Calibri"/>
                        </a:rPr>
                        <a:t>7.1</a:t>
                      </a:r>
                    </a:p>
                  </a:txBody>
                  <a:tcPr marL="12700" marR="12700" marT="12700" marB="0" anchor="b"/>
                </a:tc>
              </a:tr>
              <a:tr h="370840">
                <a:tc>
                  <a:txBody>
                    <a:bodyPr/>
                    <a:lstStyle/>
                    <a:p>
                      <a:pPr algn="l" fontAlgn="b"/>
                      <a:r>
                        <a:rPr lang="en-US" sz="2800" b="0" i="0" u="none" strike="noStrike" dirty="0">
                          <a:solidFill>
                            <a:srgbClr val="000000"/>
                          </a:solidFill>
                          <a:effectLst/>
                          <a:latin typeface="Calibri"/>
                        </a:rPr>
                        <a:t>Fat </a:t>
                      </a:r>
                    </a:p>
                  </a:txBody>
                  <a:tcPr marL="12700" marR="12700" marT="12700" marB="0" anchor="b"/>
                </a:tc>
                <a:tc>
                  <a:txBody>
                    <a:bodyPr/>
                    <a:lstStyle/>
                    <a:p>
                      <a:pPr algn="ctr" fontAlgn="b"/>
                      <a:r>
                        <a:rPr lang="en-US" sz="2800" b="0" i="0" u="none" strike="noStrike" dirty="0" smtClean="0">
                          <a:solidFill>
                            <a:srgbClr val="000000"/>
                          </a:solidFill>
                          <a:effectLst/>
                          <a:latin typeface="Calibri"/>
                        </a:rPr>
                        <a:t>36.6</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a:solidFill>
                            <a:srgbClr val="000000"/>
                          </a:solidFill>
                          <a:effectLst/>
                          <a:latin typeface="Calibri"/>
                        </a:rPr>
                        <a:t>1.6</a:t>
                      </a:r>
                    </a:p>
                  </a:txBody>
                  <a:tcPr marL="12700" marR="12700" marT="12700" marB="0" anchor="b"/>
                </a:tc>
                <a:tc>
                  <a:txBody>
                    <a:bodyPr/>
                    <a:lstStyle/>
                    <a:p>
                      <a:pPr algn="ctr" fontAlgn="b"/>
                      <a:r>
                        <a:rPr lang="en-US" sz="2800" b="0" i="0" u="none" strike="noStrike" dirty="0">
                          <a:solidFill>
                            <a:srgbClr val="000000"/>
                          </a:solidFill>
                          <a:effectLst/>
                          <a:latin typeface="Calibri"/>
                        </a:rPr>
                        <a:t>6.3</a:t>
                      </a:r>
                    </a:p>
                  </a:txBody>
                  <a:tcPr marL="12700" marR="12700" marT="12700" marB="0" anchor="b"/>
                </a:tc>
              </a:tr>
              <a:tr h="370840">
                <a:tc>
                  <a:txBody>
                    <a:bodyPr/>
                    <a:lstStyle/>
                    <a:p>
                      <a:pPr algn="l" fontAlgn="b"/>
                      <a:r>
                        <a:rPr lang="en-US" sz="2800" b="0" i="0" u="none" strike="noStrike" dirty="0">
                          <a:solidFill>
                            <a:srgbClr val="000000"/>
                          </a:solidFill>
                          <a:effectLst/>
                          <a:latin typeface="Calibri"/>
                        </a:rPr>
                        <a:t>Protein</a:t>
                      </a:r>
                    </a:p>
                  </a:txBody>
                  <a:tcPr marL="12700" marR="12700" marT="12700" marB="0" anchor="b"/>
                </a:tc>
                <a:tc>
                  <a:txBody>
                    <a:bodyPr/>
                    <a:lstStyle/>
                    <a:p>
                      <a:pPr algn="ctr" fontAlgn="b"/>
                      <a:r>
                        <a:rPr lang="en-US" sz="2800" b="0" i="0" u="none" strike="noStrike" dirty="0" smtClean="0">
                          <a:solidFill>
                            <a:srgbClr val="000000"/>
                          </a:solidFill>
                          <a:effectLst/>
                          <a:latin typeface="Calibri"/>
                        </a:rPr>
                        <a:t>32.9</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a:solidFill>
                            <a:srgbClr val="000000"/>
                          </a:solidFill>
                          <a:effectLst/>
                          <a:latin typeface="Calibri"/>
                        </a:rPr>
                        <a:t>1.0</a:t>
                      </a:r>
                    </a:p>
                  </a:txBody>
                  <a:tcPr marL="12700" marR="12700" marT="12700" marB="0" anchor="b"/>
                </a:tc>
                <a:tc>
                  <a:txBody>
                    <a:bodyPr/>
                    <a:lstStyle/>
                    <a:p>
                      <a:pPr algn="ctr" fontAlgn="b"/>
                      <a:r>
                        <a:rPr lang="en-US" sz="2800" b="0" i="0" u="none" strike="noStrike" dirty="0">
                          <a:solidFill>
                            <a:srgbClr val="000000"/>
                          </a:solidFill>
                          <a:effectLst/>
                          <a:latin typeface="Calibri"/>
                        </a:rPr>
                        <a:t>6.7</a:t>
                      </a:r>
                    </a:p>
                  </a:txBody>
                  <a:tcPr marL="12700" marR="12700" marT="12700" marB="0" anchor="b"/>
                </a:tc>
              </a:tr>
              <a:tr h="370840">
                <a:tc>
                  <a:txBody>
                    <a:bodyPr/>
                    <a:lstStyle/>
                    <a:p>
                      <a:pPr algn="l" fontAlgn="b"/>
                      <a:r>
                        <a:rPr lang="en-US" sz="2800" b="0" i="0" u="none" strike="noStrike" dirty="0">
                          <a:solidFill>
                            <a:srgbClr val="000000"/>
                          </a:solidFill>
                          <a:effectLst/>
                          <a:latin typeface="Calibri"/>
                        </a:rPr>
                        <a:t>Fat %</a:t>
                      </a:r>
                    </a:p>
                  </a:txBody>
                  <a:tcPr marL="12700" marR="12700" marT="12700" marB="0" anchor="b"/>
                </a:tc>
                <a:tc>
                  <a:txBody>
                    <a:bodyPr/>
                    <a:lstStyle/>
                    <a:p>
                      <a:pPr algn="ctr" fontAlgn="b"/>
                      <a:r>
                        <a:rPr lang="en-US" sz="2800" b="0" i="0" u="none" strike="noStrike" dirty="0" smtClean="0">
                          <a:solidFill>
                            <a:srgbClr val="000000"/>
                          </a:solidFill>
                          <a:effectLst/>
                          <a:latin typeface="Calibri"/>
                        </a:rPr>
                        <a:t>36.5</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a:solidFill>
                            <a:srgbClr val="000000"/>
                          </a:solidFill>
                          <a:effectLst/>
                          <a:latin typeface="Calibri"/>
                        </a:rPr>
                        <a:t>24.2</a:t>
                      </a:r>
                    </a:p>
                  </a:txBody>
                  <a:tcPr marL="12700" marR="12700" marT="12700" marB="0" anchor="b"/>
                </a:tc>
                <a:tc>
                  <a:txBody>
                    <a:bodyPr/>
                    <a:lstStyle/>
                    <a:p>
                      <a:pPr algn="ctr" fontAlgn="b"/>
                      <a:r>
                        <a:rPr lang="en-US" sz="2800" b="0" i="0" u="none" strike="noStrike" dirty="0">
                          <a:solidFill>
                            <a:srgbClr val="000000"/>
                          </a:solidFill>
                          <a:effectLst/>
                          <a:latin typeface="Calibri"/>
                        </a:rPr>
                        <a:t>9.9</a:t>
                      </a:r>
                    </a:p>
                  </a:txBody>
                  <a:tcPr marL="12700" marR="12700" marT="12700" marB="0" anchor="b"/>
                </a:tc>
              </a:tr>
              <a:tr h="370840">
                <a:tc>
                  <a:txBody>
                    <a:bodyPr/>
                    <a:lstStyle/>
                    <a:p>
                      <a:pPr algn="l" fontAlgn="b"/>
                      <a:r>
                        <a:rPr lang="en-US" sz="2800" b="0" i="0" u="none" strike="noStrike" dirty="0">
                          <a:solidFill>
                            <a:srgbClr val="000000"/>
                          </a:solidFill>
                          <a:effectLst/>
                          <a:latin typeface="Calibri"/>
                        </a:rPr>
                        <a:t>Protein %</a:t>
                      </a:r>
                    </a:p>
                  </a:txBody>
                  <a:tcPr marL="12700" marR="12700" marT="12700" marB="0" anchor="b"/>
                </a:tc>
                <a:tc>
                  <a:txBody>
                    <a:bodyPr/>
                    <a:lstStyle/>
                    <a:p>
                      <a:pPr algn="ctr" fontAlgn="b"/>
                      <a:r>
                        <a:rPr lang="en-US" sz="2800" b="0" i="0" u="none" strike="noStrike" dirty="0" smtClean="0">
                          <a:solidFill>
                            <a:srgbClr val="000000"/>
                          </a:solidFill>
                          <a:effectLst/>
                          <a:latin typeface="Calibri"/>
                        </a:rPr>
                        <a:t>32.9</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a:solidFill>
                            <a:srgbClr val="000000"/>
                          </a:solidFill>
                          <a:effectLst/>
                          <a:latin typeface="Calibri"/>
                        </a:rPr>
                        <a:t>18.1</a:t>
                      </a:r>
                    </a:p>
                  </a:txBody>
                  <a:tcPr marL="12700" marR="12700" marT="12700" marB="0" anchor="b"/>
                </a:tc>
                <a:tc>
                  <a:txBody>
                    <a:bodyPr/>
                    <a:lstStyle/>
                    <a:p>
                      <a:pPr algn="ctr" fontAlgn="b"/>
                      <a:r>
                        <a:rPr lang="en-US" sz="2800" b="0" i="0" u="none" strike="noStrike" dirty="0">
                          <a:solidFill>
                            <a:srgbClr val="000000"/>
                          </a:solidFill>
                          <a:effectLst/>
                          <a:latin typeface="Calibri"/>
                        </a:rPr>
                        <a:t>9.3</a:t>
                      </a:r>
                    </a:p>
                  </a:txBody>
                  <a:tcPr marL="12700" marR="12700" marT="12700" marB="0" anchor="b"/>
                </a:tc>
              </a:tr>
              <a:tr h="370840">
                <a:tc>
                  <a:txBody>
                    <a:bodyPr/>
                    <a:lstStyle/>
                    <a:p>
                      <a:pPr algn="l" fontAlgn="b"/>
                      <a:r>
                        <a:rPr lang="en-US" sz="2800" b="0" i="0" u="none" strike="noStrike" dirty="0" smtClean="0">
                          <a:solidFill>
                            <a:srgbClr val="000000"/>
                          </a:solidFill>
                          <a:effectLst/>
                          <a:latin typeface="Calibri"/>
                        </a:rPr>
                        <a:t>Yield Trait</a:t>
                      </a:r>
                      <a:r>
                        <a:rPr lang="en-US" sz="2800" b="0" i="0" u="none" strike="noStrike" baseline="0" dirty="0" smtClean="0">
                          <a:solidFill>
                            <a:srgbClr val="000000"/>
                          </a:solidFill>
                          <a:effectLst/>
                          <a:latin typeface="Calibri"/>
                        </a:rPr>
                        <a:t> Average</a:t>
                      </a:r>
                      <a:endParaRPr lang="en-US" sz="2800" b="0" i="0" u="none" strike="noStrike" dirty="0">
                        <a:solidFill>
                          <a:srgbClr val="000000"/>
                        </a:solidFill>
                        <a:effectLst/>
                        <a:latin typeface="Calibri"/>
                      </a:endParaRPr>
                    </a:p>
                  </a:txBody>
                  <a:tcPr marL="12700" marR="12700" marT="12700" marB="0" anchor="b"/>
                </a:tc>
                <a:tc>
                  <a:txBody>
                    <a:bodyPr/>
                    <a:lstStyle/>
                    <a:p>
                      <a:pPr algn="ctr" fontAlgn="b"/>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1" i="0" u="none" strike="noStrike" dirty="0">
                          <a:solidFill>
                            <a:srgbClr val="FF0000"/>
                          </a:solidFill>
                          <a:effectLst/>
                          <a:latin typeface="Calibri"/>
                        </a:rPr>
                        <a:t>9.8</a:t>
                      </a:r>
                    </a:p>
                  </a:txBody>
                  <a:tcPr marL="12700" marR="12700" marT="12700" marB="0" anchor="b"/>
                </a:tc>
                <a:tc>
                  <a:txBody>
                    <a:bodyPr/>
                    <a:lstStyle/>
                    <a:p>
                      <a:pPr algn="ctr" fontAlgn="b"/>
                      <a:endParaRPr lang="en-US" sz="2800" b="0" i="0" u="none" strike="noStrike" dirty="0">
                        <a:solidFill>
                          <a:srgbClr val="000000"/>
                        </a:solidFill>
                        <a:effectLst/>
                        <a:latin typeface="Calibri"/>
                      </a:endParaRPr>
                    </a:p>
                  </a:txBody>
                  <a:tcPr marL="12700" marR="12700" marT="12700" marB="0" anchor="b"/>
                </a:tc>
              </a:tr>
              <a:tr h="0">
                <a:tc>
                  <a:txBody>
                    <a:bodyPr/>
                    <a:lstStyle/>
                    <a:p>
                      <a:pPr algn="l" fontAlgn="b"/>
                      <a:r>
                        <a:rPr lang="en-US" sz="2800" b="0" i="0" u="none" strike="noStrike" dirty="0" smtClean="0">
                          <a:solidFill>
                            <a:srgbClr val="000000"/>
                          </a:solidFill>
                          <a:effectLst/>
                          <a:latin typeface="Calibri"/>
                        </a:rPr>
                        <a:t>Productive</a:t>
                      </a:r>
                      <a:r>
                        <a:rPr lang="en-US" sz="2800" b="0" i="0" u="none" strike="noStrike" baseline="0" dirty="0" smtClean="0">
                          <a:solidFill>
                            <a:srgbClr val="000000"/>
                          </a:solidFill>
                          <a:effectLst/>
                          <a:latin typeface="Calibri"/>
                        </a:rPr>
                        <a:t> Life</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smtClean="0">
                          <a:solidFill>
                            <a:srgbClr val="000000"/>
                          </a:solidFill>
                          <a:effectLst/>
                          <a:latin typeface="Calibri"/>
                        </a:rPr>
                        <a:t>32.7</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a:solidFill>
                            <a:srgbClr val="000000"/>
                          </a:solidFill>
                          <a:effectLst/>
                          <a:latin typeface="Calibri"/>
                        </a:rPr>
                        <a:t>22.4</a:t>
                      </a:r>
                    </a:p>
                  </a:txBody>
                  <a:tcPr marL="12700" marR="12700" marT="12700" marB="0" anchor="b"/>
                </a:tc>
                <a:tc>
                  <a:txBody>
                    <a:bodyPr/>
                    <a:lstStyle/>
                    <a:p>
                      <a:pPr algn="ctr" fontAlgn="b"/>
                      <a:r>
                        <a:rPr lang="en-US" sz="2800" b="0" i="0" u="none" strike="noStrike" dirty="0">
                          <a:solidFill>
                            <a:srgbClr val="000000"/>
                          </a:solidFill>
                          <a:effectLst/>
                          <a:latin typeface="Calibri"/>
                        </a:rPr>
                        <a:t>12.1</a:t>
                      </a:r>
                    </a:p>
                  </a:txBody>
                  <a:tcPr marL="12700" marR="12700" marT="12700" marB="0" anchor="b"/>
                </a:tc>
              </a:tr>
              <a:tr h="63500">
                <a:tc>
                  <a:txBody>
                    <a:bodyPr/>
                    <a:lstStyle/>
                    <a:p>
                      <a:pPr algn="l" fontAlgn="b"/>
                      <a:r>
                        <a:rPr lang="en-US" sz="2800" b="0" i="0" u="none" strike="noStrike" dirty="0" smtClean="0">
                          <a:solidFill>
                            <a:srgbClr val="000000"/>
                          </a:solidFill>
                          <a:effectLst/>
                          <a:latin typeface="Calibri"/>
                        </a:rPr>
                        <a:t>Somatic</a:t>
                      </a:r>
                      <a:r>
                        <a:rPr lang="en-US" sz="2800" b="0" i="0" u="none" strike="noStrike" baseline="0" dirty="0" smtClean="0">
                          <a:solidFill>
                            <a:srgbClr val="000000"/>
                          </a:solidFill>
                          <a:effectLst/>
                          <a:latin typeface="Calibri"/>
                        </a:rPr>
                        <a:t> Cell Score</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smtClean="0">
                          <a:solidFill>
                            <a:srgbClr val="000000"/>
                          </a:solidFill>
                          <a:effectLst/>
                          <a:latin typeface="Calibri"/>
                        </a:rPr>
                        <a:t>32.7</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a:solidFill>
                            <a:srgbClr val="000000"/>
                          </a:solidFill>
                          <a:effectLst/>
                          <a:latin typeface="Calibri"/>
                        </a:rPr>
                        <a:t>0.9</a:t>
                      </a:r>
                    </a:p>
                  </a:txBody>
                  <a:tcPr marL="12700" marR="12700" marT="12700" marB="0" anchor="b"/>
                </a:tc>
                <a:tc>
                  <a:txBody>
                    <a:bodyPr/>
                    <a:lstStyle/>
                    <a:p>
                      <a:pPr algn="ctr" fontAlgn="b"/>
                      <a:r>
                        <a:rPr lang="en-US" sz="2800" b="0" i="0" u="none" strike="noStrike" dirty="0">
                          <a:solidFill>
                            <a:srgbClr val="000000"/>
                          </a:solidFill>
                          <a:effectLst/>
                          <a:latin typeface="Calibri"/>
                        </a:rPr>
                        <a:t>10.7</a:t>
                      </a:r>
                    </a:p>
                  </a:txBody>
                  <a:tcPr marL="12700" marR="12700" marT="12700" marB="0" anchor="b"/>
                </a:tc>
              </a:tr>
              <a:tr h="0">
                <a:tc>
                  <a:txBody>
                    <a:bodyPr/>
                    <a:lstStyle/>
                    <a:p>
                      <a:pPr algn="l" fontAlgn="b"/>
                      <a:r>
                        <a:rPr lang="en-US" sz="2800" b="0" i="0" u="none" strike="noStrike" dirty="0" smtClean="0">
                          <a:solidFill>
                            <a:srgbClr val="000000"/>
                          </a:solidFill>
                          <a:effectLst/>
                          <a:latin typeface="Calibri"/>
                        </a:rPr>
                        <a:t>Daughter</a:t>
                      </a:r>
                      <a:r>
                        <a:rPr lang="en-US" sz="2800" b="0" i="0" u="none" strike="noStrike" baseline="0" dirty="0" smtClean="0">
                          <a:solidFill>
                            <a:srgbClr val="000000"/>
                          </a:solidFill>
                          <a:effectLst/>
                          <a:latin typeface="Calibri"/>
                        </a:rPr>
                        <a:t> Pregnancy Rate</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smtClean="0">
                          <a:solidFill>
                            <a:srgbClr val="000000"/>
                          </a:solidFill>
                          <a:effectLst/>
                          <a:latin typeface="Calibri"/>
                        </a:rPr>
                        <a:t>30.7</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a:solidFill>
                            <a:srgbClr val="000000"/>
                          </a:solidFill>
                          <a:effectLst/>
                          <a:latin typeface="Calibri"/>
                        </a:rPr>
                        <a:t>3.8</a:t>
                      </a:r>
                    </a:p>
                  </a:txBody>
                  <a:tcPr marL="12700" marR="12700" marT="12700" marB="0" anchor="b"/>
                </a:tc>
                <a:tc>
                  <a:txBody>
                    <a:bodyPr/>
                    <a:lstStyle/>
                    <a:p>
                      <a:pPr algn="ctr" fontAlgn="b"/>
                      <a:r>
                        <a:rPr lang="en-US" sz="2800" b="0" i="0" u="none" strike="noStrike" dirty="0">
                          <a:solidFill>
                            <a:srgbClr val="000000"/>
                          </a:solidFill>
                          <a:effectLst/>
                          <a:latin typeface="Calibri"/>
                        </a:rPr>
                        <a:t>11.1</a:t>
                      </a:r>
                    </a:p>
                  </a:txBody>
                  <a:tcPr marL="12700" marR="12700" marT="12700" marB="0" anchor="b"/>
                </a:tc>
              </a:tr>
              <a:tr h="0">
                <a:tc>
                  <a:txBody>
                    <a:bodyPr/>
                    <a:lstStyle/>
                    <a:p>
                      <a:pPr algn="l" fontAlgn="b"/>
                      <a:r>
                        <a:rPr lang="en-US" sz="2800" b="0" i="0" u="none" strike="noStrike" dirty="0" smtClean="0">
                          <a:solidFill>
                            <a:srgbClr val="000000"/>
                          </a:solidFill>
                          <a:effectLst/>
                          <a:latin typeface="Calibri"/>
                        </a:rPr>
                        <a:t>Functional Trait Average</a:t>
                      </a:r>
                      <a:endParaRPr lang="en-US" sz="2800" b="0" i="0" u="none" strike="noStrike" dirty="0">
                        <a:solidFill>
                          <a:srgbClr val="000000"/>
                        </a:solidFill>
                        <a:effectLst/>
                        <a:latin typeface="Calibri"/>
                      </a:endParaRPr>
                    </a:p>
                  </a:txBody>
                  <a:tcPr marL="12700" marR="12700" marT="12700" marB="0" anchor="b"/>
                </a:tc>
                <a:tc>
                  <a:txBody>
                    <a:bodyPr/>
                    <a:lstStyle/>
                    <a:p>
                      <a:pPr algn="ctr" fontAlgn="b"/>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1" i="0" u="none" strike="noStrike" dirty="0">
                          <a:solidFill>
                            <a:srgbClr val="FF0000"/>
                          </a:solidFill>
                          <a:effectLst/>
                          <a:latin typeface="Calibri"/>
                        </a:rPr>
                        <a:t>9.0</a:t>
                      </a:r>
                    </a:p>
                  </a:txBody>
                  <a:tcPr marL="12700" marR="12700" marT="12700" marB="0" anchor="b"/>
                </a:tc>
                <a:tc>
                  <a:txBody>
                    <a:bodyPr/>
                    <a:lstStyle/>
                    <a:p>
                      <a:pPr algn="ctr" fontAlgn="b"/>
                      <a:endParaRPr lang="en-US" sz="2800" b="0" i="0" u="none" strike="noStrike" dirty="0">
                        <a:solidFill>
                          <a:srgbClr val="000000"/>
                        </a:solidFill>
                        <a:effectLst/>
                        <a:latin typeface="Calibri"/>
                      </a:endParaRPr>
                    </a:p>
                  </a:txBody>
                  <a:tcPr marL="12700" marR="12700" marT="12700" marB="0" anchor="b"/>
                </a:tc>
              </a:tr>
              <a:tr h="40640">
                <a:tc>
                  <a:txBody>
                    <a:bodyPr/>
                    <a:lstStyle/>
                    <a:p>
                      <a:pPr algn="l" fontAlgn="b"/>
                      <a:r>
                        <a:rPr lang="en-US" sz="2800" b="0" i="0" u="none" strike="noStrike" dirty="0">
                          <a:solidFill>
                            <a:srgbClr val="000000"/>
                          </a:solidFill>
                          <a:effectLst/>
                          <a:latin typeface="Calibri"/>
                        </a:rPr>
                        <a:t>Final Score</a:t>
                      </a:r>
                    </a:p>
                  </a:txBody>
                  <a:tcPr marL="12700" marR="12700" marT="12700" marB="0" anchor="b"/>
                </a:tc>
                <a:tc>
                  <a:txBody>
                    <a:bodyPr/>
                    <a:lstStyle/>
                    <a:p>
                      <a:pPr algn="ctr" fontAlgn="b"/>
                      <a:r>
                        <a:rPr lang="en-US" sz="2800" b="0" i="0" u="none" strike="noStrike" dirty="0" smtClean="0">
                          <a:solidFill>
                            <a:srgbClr val="000000"/>
                          </a:solidFill>
                          <a:effectLst/>
                          <a:latin typeface="Calibri"/>
                        </a:rPr>
                        <a:t>36.6</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a:solidFill>
                            <a:srgbClr val="000000"/>
                          </a:solidFill>
                          <a:effectLst/>
                          <a:latin typeface="Calibri"/>
                        </a:rPr>
                        <a:t>12.4</a:t>
                      </a:r>
                    </a:p>
                  </a:txBody>
                  <a:tcPr marL="12700" marR="12700" marT="12700" marB="0" anchor="b"/>
                </a:tc>
                <a:tc>
                  <a:txBody>
                    <a:bodyPr/>
                    <a:lstStyle/>
                    <a:p>
                      <a:pPr algn="ctr" fontAlgn="b"/>
                      <a:r>
                        <a:rPr lang="en-US" sz="2800" b="0" i="0" u="none" strike="noStrike" dirty="0">
                          <a:solidFill>
                            <a:srgbClr val="000000"/>
                          </a:solidFill>
                          <a:effectLst/>
                          <a:latin typeface="Calibri"/>
                        </a:rPr>
                        <a:t>4.0</a:t>
                      </a:r>
                    </a:p>
                  </a:txBody>
                  <a:tcPr marL="12700" marR="12700" marT="12700" marB="0" anchor="b"/>
                </a:tc>
              </a:tr>
              <a:tr h="58420">
                <a:tc>
                  <a:txBody>
                    <a:bodyPr/>
                    <a:lstStyle/>
                    <a:p>
                      <a:pPr algn="l" fontAlgn="b"/>
                      <a:r>
                        <a:rPr lang="en-US" sz="2800" b="0" i="0" u="none" strike="noStrike" dirty="0">
                          <a:solidFill>
                            <a:srgbClr val="000000"/>
                          </a:solidFill>
                          <a:effectLst/>
                          <a:latin typeface="Calibri"/>
                        </a:rPr>
                        <a:t>Stature</a:t>
                      </a:r>
                    </a:p>
                  </a:txBody>
                  <a:tcPr marL="12700" marR="12700" marT="12700" marB="0" anchor="b"/>
                </a:tc>
                <a:tc>
                  <a:txBody>
                    <a:bodyPr/>
                    <a:lstStyle/>
                    <a:p>
                      <a:pPr algn="ctr" fontAlgn="b"/>
                      <a:r>
                        <a:rPr lang="en-US" sz="2800" b="0" i="0" u="none" strike="noStrike" dirty="0" smtClean="0">
                          <a:solidFill>
                            <a:srgbClr val="000000"/>
                          </a:solidFill>
                          <a:effectLst/>
                          <a:latin typeface="Calibri"/>
                        </a:rPr>
                        <a:t>39.3</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a:solidFill>
                            <a:srgbClr val="000000"/>
                          </a:solidFill>
                          <a:effectLst/>
                          <a:latin typeface="Calibri"/>
                        </a:rPr>
                        <a:t>24.0</a:t>
                      </a:r>
                    </a:p>
                  </a:txBody>
                  <a:tcPr marL="12700" marR="12700" marT="12700" marB="0" anchor="b"/>
                </a:tc>
                <a:tc>
                  <a:txBody>
                    <a:bodyPr/>
                    <a:lstStyle/>
                    <a:p>
                      <a:pPr algn="ctr" fontAlgn="b"/>
                      <a:r>
                        <a:rPr lang="en-US" sz="2800" b="0" i="0" u="none" strike="noStrike" dirty="0">
                          <a:solidFill>
                            <a:srgbClr val="000000"/>
                          </a:solidFill>
                          <a:effectLst/>
                          <a:latin typeface="Calibri"/>
                        </a:rPr>
                        <a:t>5.4</a:t>
                      </a:r>
                    </a:p>
                  </a:txBody>
                  <a:tcPr marL="12700" marR="12700" marT="12700" marB="0" anchor="b"/>
                </a:tc>
              </a:tr>
              <a:tr h="76200">
                <a:tc>
                  <a:txBody>
                    <a:bodyPr/>
                    <a:lstStyle/>
                    <a:p>
                      <a:pPr algn="l" fontAlgn="b"/>
                      <a:r>
                        <a:rPr lang="en-US" sz="2800" b="0" i="0" u="none" strike="noStrike" dirty="0" smtClean="0">
                          <a:solidFill>
                            <a:srgbClr val="000000"/>
                          </a:solidFill>
                          <a:effectLst/>
                          <a:latin typeface="Calibri"/>
                        </a:rPr>
                        <a:t>Strength</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smtClean="0">
                          <a:solidFill>
                            <a:srgbClr val="000000"/>
                          </a:solidFill>
                          <a:effectLst/>
                          <a:latin typeface="Calibri"/>
                        </a:rPr>
                        <a:t>37.8</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a:solidFill>
                            <a:srgbClr val="000000"/>
                          </a:solidFill>
                          <a:effectLst/>
                          <a:latin typeface="Calibri"/>
                        </a:rPr>
                        <a:t>25.1</a:t>
                      </a:r>
                    </a:p>
                  </a:txBody>
                  <a:tcPr marL="12700" marR="12700" marT="12700" marB="0" anchor="b"/>
                </a:tc>
                <a:tc>
                  <a:txBody>
                    <a:bodyPr/>
                    <a:lstStyle/>
                    <a:p>
                      <a:pPr algn="ctr" fontAlgn="b"/>
                      <a:r>
                        <a:rPr lang="en-US" sz="2800" b="0" i="0" u="none" strike="noStrike" dirty="0">
                          <a:solidFill>
                            <a:srgbClr val="000000"/>
                          </a:solidFill>
                          <a:effectLst/>
                          <a:latin typeface="Calibri"/>
                        </a:rPr>
                        <a:t>11.3</a:t>
                      </a:r>
                    </a:p>
                  </a:txBody>
                  <a:tcPr marL="12700" marR="12700" marT="12700" marB="0" anchor="b"/>
                </a:tc>
              </a:tr>
              <a:tr h="0">
                <a:tc>
                  <a:txBody>
                    <a:bodyPr/>
                    <a:lstStyle/>
                    <a:p>
                      <a:pPr algn="l" fontAlgn="b"/>
                      <a:r>
                        <a:rPr lang="en-US" sz="2800" b="0" i="0" u="none" strike="noStrike" dirty="0" smtClean="0">
                          <a:solidFill>
                            <a:srgbClr val="000000"/>
                          </a:solidFill>
                          <a:effectLst/>
                          <a:latin typeface="Calibri"/>
                        </a:rPr>
                        <a:t>Dairy</a:t>
                      </a:r>
                      <a:r>
                        <a:rPr lang="en-US" sz="2800" b="0" i="0" u="none" strike="noStrike" baseline="0" dirty="0" smtClean="0">
                          <a:solidFill>
                            <a:srgbClr val="000000"/>
                          </a:solidFill>
                          <a:effectLst/>
                          <a:latin typeface="Calibri"/>
                        </a:rPr>
                        <a:t> F</a:t>
                      </a:r>
                      <a:r>
                        <a:rPr lang="en-US" sz="2800" b="0" i="0" u="none" strike="noStrike" dirty="0" smtClean="0">
                          <a:solidFill>
                            <a:srgbClr val="000000"/>
                          </a:solidFill>
                          <a:effectLst/>
                          <a:latin typeface="Calibri"/>
                        </a:rPr>
                        <a:t>orm</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smtClean="0">
                          <a:solidFill>
                            <a:srgbClr val="000000"/>
                          </a:solidFill>
                          <a:effectLst/>
                          <a:latin typeface="Calibri"/>
                        </a:rPr>
                        <a:t>38.2</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a:solidFill>
                            <a:srgbClr val="000000"/>
                          </a:solidFill>
                          <a:effectLst/>
                          <a:latin typeface="Calibri"/>
                        </a:rPr>
                        <a:t>21.1</a:t>
                      </a:r>
                    </a:p>
                  </a:txBody>
                  <a:tcPr marL="12700" marR="12700" marT="12700" marB="0" anchor="b"/>
                </a:tc>
                <a:tc>
                  <a:txBody>
                    <a:bodyPr/>
                    <a:lstStyle/>
                    <a:p>
                      <a:pPr algn="ctr" fontAlgn="b"/>
                      <a:r>
                        <a:rPr lang="en-US" sz="2800" b="0" i="0" u="none" strike="noStrike" dirty="0">
                          <a:solidFill>
                            <a:srgbClr val="000000"/>
                          </a:solidFill>
                          <a:effectLst/>
                          <a:latin typeface="Calibri"/>
                        </a:rPr>
                        <a:t>6.3</a:t>
                      </a:r>
                    </a:p>
                  </a:txBody>
                  <a:tcPr marL="12700" marR="12700" marT="12700" marB="0" anchor="b"/>
                </a:tc>
              </a:tr>
              <a:tr h="0">
                <a:tc>
                  <a:txBody>
                    <a:bodyPr/>
                    <a:lstStyle/>
                    <a:p>
                      <a:pPr algn="l" fontAlgn="b"/>
                      <a:r>
                        <a:rPr lang="en-US" sz="2800" b="0" i="0" u="none" strike="noStrike" dirty="0" smtClean="0">
                          <a:solidFill>
                            <a:srgbClr val="000000"/>
                          </a:solidFill>
                          <a:effectLst/>
                          <a:latin typeface="Calibri"/>
                        </a:rPr>
                        <a:t>Foot Angle</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smtClean="0">
                          <a:solidFill>
                            <a:srgbClr val="000000"/>
                          </a:solidFill>
                          <a:effectLst/>
                          <a:latin typeface="Calibri"/>
                        </a:rPr>
                        <a:t>34.9</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a:solidFill>
                            <a:srgbClr val="000000"/>
                          </a:solidFill>
                          <a:effectLst/>
                          <a:latin typeface="Calibri"/>
                        </a:rPr>
                        <a:t>15.0</a:t>
                      </a:r>
                    </a:p>
                  </a:txBody>
                  <a:tcPr marL="12700" marR="12700" marT="12700" marB="0" anchor="b"/>
                </a:tc>
                <a:tc>
                  <a:txBody>
                    <a:bodyPr/>
                    <a:lstStyle/>
                    <a:p>
                      <a:pPr algn="ctr" fontAlgn="b"/>
                      <a:r>
                        <a:rPr lang="en-US" sz="2800" b="0" i="0" u="none" strike="noStrike" dirty="0">
                          <a:solidFill>
                            <a:srgbClr val="000000"/>
                          </a:solidFill>
                          <a:effectLst/>
                          <a:latin typeface="Calibri"/>
                        </a:rPr>
                        <a:t>5.9</a:t>
                      </a:r>
                    </a:p>
                  </a:txBody>
                  <a:tcPr marL="12700" marR="12700" marT="12700" marB="0" anchor="b"/>
                </a:tc>
              </a:tr>
              <a:tr h="53340">
                <a:tc>
                  <a:txBody>
                    <a:bodyPr/>
                    <a:lstStyle/>
                    <a:p>
                      <a:pPr algn="l" fontAlgn="b"/>
                      <a:r>
                        <a:rPr lang="en-US" sz="2800" b="0" i="0" u="none" strike="noStrike" dirty="0" smtClean="0">
                          <a:solidFill>
                            <a:srgbClr val="000000"/>
                          </a:solidFill>
                          <a:effectLst/>
                          <a:latin typeface="Calibri"/>
                        </a:rPr>
                        <a:t>Rear Legs </a:t>
                      </a:r>
                      <a:r>
                        <a:rPr lang="en-US" sz="2800" b="0" i="0" u="none" strike="noStrike" dirty="0">
                          <a:solidFill>
                            <a:srgbClr val="000000"/>
                          </a:solidFill>
                          <a:effectLst/>
                          <a:latin typeface="Calibri"/>
                        </a:rPr>
                        <a:t>(side)</a:t>
                      </a:r>
                    </a:p>
                  </a:txBody>
                  <a:tcPr marL="12700" marR="12700" marT="12700" marB="0" anchor="b"/>
                </a:tc>
                <a:tc>
                  <a:txBody>
                    <a:bodyPr/>
                    <a:lstStyle/>
                    <a:p>
                      <a:pPr algn="ctr" fontAlgn="b"/>
                      <a:r>
                        <a:rPr lang="en-US" sz="2800" b="0" i="0" u="none" strike="noStrike" dirty="0" smtClean="0">
                          <a:solidFill>
                            <a:srgbClr val="000000"/>
                          </a:solidFill>
                          <a:effectLst/>
                          <a:latin typeface="Calibri"/>
                        </a:rPr>
                        <a:t>36.1</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a:solidFill>
                            <a:srgbClr val="000000"/>
                          </a:solidFill>
                          <a:effectLst/>
                          <a:latin typeface="Calibri"/>
                        </a:rPr>
                        <a:t>4.1</a:t>
                      </a:r>
                    </a:p>
                  </a:txBody>
                  <a:tcPr marL="12700" marR="12700" marT="12700" marB="0" anchor="b"/>
                </a:tc>
                <a:tc>
                  <a:txBody>
                    <a:bodyPr/>
                    <a:lstStyle/>
                    <a:p>
                      <a:pPr algn="ctr" fontAlgn="b"/>
                      <a:r>
                        <a:rPr lang="en-US" sz="2800" b="0" i="0" u="none" strike="noStrike" dirty="0">
                          <a:solidFill>
                            <a:srgbClr val="000000"/>
                          </a:solidFill>
                          <a:effectLst/>
                          <a:latin typeface="Calibri"/>
                        </a:rPr>
                        <a:t>6.0</a:t>
                      </a:r>
                    </a:p>
                  </a:txBody>
                  <a:tcPr marL="12700" marR="12700" marT="12700" marB="0" anchor="b"/>
                </a:tc>
              </a:tr>
              <a:tr h="71121">
                <a:tc>
                  <a:txBody>
                    <a:bodyPr/>
                    <a:lstStyle/>
                    <a:p>
                      <a:pPr algn="l" fontAlgn="b"/>
                      <a:r>
                        <a:rPr lang="en-US" sz="2800" b="0" i="0" u="none" strike="noStrike" dirty="0" smtClean="0">
                          <a:solidFill>
                            <a:srgbClr val="000000"/>
                          </a:solidFill>
                          <a:effectLst/>
                          <a:latin typeface="Calibri"/>
                        </a:rPr>
                        <a:t>Rump Angle</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smtClean="0">
                          <a:solidFill>
                            <a:srgbClr val="000000"/>
                          </a:solidFill>
                          <a:effectLst/>
                          <a:latin typeface="Calibri"/>
                        </a:rPr>
                        <a:t>38.6</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a:solidFill>
                            <a:srgbClr val="000000"/>
                          </a:solidFill>
                          <a:effectLst/>
                          <a:latin typeface="Calibri"/>
                        </a:rPr>
                        <a:t>10.3</a:t>
                      </a:r>
                    </a:p>
                  </a:txBody>
                  <a:tcPr marL="12700" marR="12700" marT="12700" marB="0" anchor="b"/>
                </a:tc>
                <a:tc>
                  <a:txBody>
                    <a:bodyPr/>
                    <a:lstStyle/>
                    <a:p>
                      <a:pPr algn="ctr" fontAlgn="b"/>
                      <a:r>
                        <a:rPr lang="en-US" sz="2800" b="0" i="0" u="none" strike="noStrike" dirty="0">
                          <a:solidFill>
                            <a:srgbClr val="000000"/>
                          </a:solidFill>
                          <a:effectLst/>
                          <a:latin typeface="Calibri"/>
                        </a:rPr>
                        <a:t>7.0</a:t>
                      </a:r>
                    </a:p>
                  </a:txBody>
                  <a:tcPr marL="12700" marR="12700" marT="12700" marB="0" anchor="b"/>
                </a:tc>
              </a:tr>
              <a:tr h="0">
                <a:tc>
                  <a:txBody>
                    <a:bodyPr/>
                    <a:lstStyle/>
                    <a:p>
                      <a:pPr algn="l" fontAlgn="b"/>
                      <a:r>
                        <a:rPr lang="en-US" sz="2800" b="0" i="0" u="none" strike="noStrike" dirty="0" smtClean="0">
                          <a:solidFill>
                            <a:srgbClr val="000000"/>
                          </a:solidFill>
                          <a:effectLst/>
                          <a:latin typeface="Calibri"/>
                        </a:rPr>
                        <a:t>Rump Width</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smtClean="0">
                          <a:solidFill>
                            <a:srgbClr val="000000"/>
                          </a:solidFill>
                          <a:effectLst/>
                          <a:latin typeface="Calibri"/>
                        </a:rPr>
                        <a:t>38.2</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a:solidFill>
                            <a:srgbClr val="000000"/>
                          </a:solidFill>
                          <a:effectLst/>
                          <a:latin typeface="Calibri"/>
                        </a:rPr>
                        <a:t>24.8</a:t>
                      </a:r>
                    </a:p>
                  </a:txBody>
                  <a:tcPr marL="12700" marR="12700" marT="12700" marB="0" anchor="b"/>
                </a:tc>
                <a:tc>
                  <a:txBody>
                    <a:bodyPr/>
                    <a:lstStyle/>
                    <a:p>
                      <a:pPr algn="ctr" fontAlgn="b"/>
                      <a:r>
                        <a:rPr lang="en-US" sz="2800" b="0" i="0" u="none" strike="noStrike" dirty="0">
                          <a:solidFill>
                            <a:srgbClr val="000000"/>
                          </a:solidFill>
                          <a:effectLst/>
                          <a:latin typeface="Calibri"/>
                        </a:rPr>
                        <a:t>5.3</a:t>
                      </a:r>
                    </a:p>
                  </a:txBody>
                  <a:tcPr marL="12700" marR="12700" marT="12700" marB="0" anchor="b"/>
                </a:tc>
              </a:tr>
              <a:tr h="0">
                <a:tc>
                  <a:txBody>
                    <a:bodyPr/>
                    <a:lstStyle/>
                    <a:p>
                      <a:pPr algn="l" fontAlgn="b"/>
                      <a:r>
                        <a:rPr lang="en-US" sz="2800" b="0" i="0" u="none" strike="noStrike" dirty="0" smtClean="0">
                          <a:solidFill>
                            <a:srgbClr val="000000"/>
                          </a:solidFill>
                          <a:effectLst/>
                          <a:latin typeface="Calibri"/>
                        </a:rPr>
                        <a:t>Fore Udder Attachment</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smtClean="0">
                          <a:solidFill>
                            <a:srgbClr val="000000"/>
                          </a:solidFill>
                          <a:effectLst/>
                          <a:latin typeface="Calibri"/>
                        </a:rPr>
                        <a:t>38.0</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a:solidFill>
                            <a:srgbClr val="000000"/>
                          </a:solidFill>
                          <a:effectLst/>
                          <a:latin typeface="Calibri"/>
                        </a:rPr>
                        <a:t>22.1</a:t>
                      </a:r>
                    </a:p>
                  </a:txBody>
                  <a:tcPr marL="12700" marR="12700" marT="12700" marB="0" anchor="b"/>
                </a:tc>
                <a:tc>
                  <a:txBody>
                    <a:bodyPr/>
                    <a:lstStyle/>
                    <a:p>
                      <a:pPr algn="ctr" fontAlgn="b"/>
                      <a:r>
                        <a:rPr lang="en-US" sz="2800" b="0" i="0" u="none" strike="noStrike" dirty="0">
                          <a:solidFill>
                            <a:srgbClr val="000000"/>
                          </a:solidFill>
                          <a:effectLst/>
                          <a:latin typeface="Calibri"/>
                        </a:rPr>
                        <a:t>4.7</a:t>
                      </a:r>
                    </a:p>
                  </a:txBody>
                  <a:tcPr marL="12700" marR="12700" marT="12700" marB="0" anchor="b"/>
                </a:tc>
              </a:tr>
              <a:tr h="48261">
                <a:tc>
                  <a:txBody>
                    <a:bodyPr/>
                    <a:lstStyle/>
                    <a:p>
                      <a:pPr algn="l" fontAlgn="b"/>
                      <a:r>
                        <a:rPr lang="en-US" sz="2800" b="0" i="0" u="none" strike="noStrike" dirty="0" smtClean="0">
                          <a:solidFill>
                            <a:srgbClr val="000000"/>
                          </a:solidFill>
                          <a:effectLst/>
                          <a:latin typeface="Calibri"/>
                        </a:rPr>
                        <a:t>Rear Udder Height</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smtClean="0">
                          <a:solidFill>
                            <a:srgbClr val="000000"/>
                          </a:solidFill>
                          <a:effectLst/>
                          <a:latin typeface="Calibri"/>
                        </a:rPr>
                        <a:t>37.7</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a:solidFill>
                            <a:srgbClr val="000000"/>
                          </a:solidFill>
                          <a:effectLst/>
                          <a:latin typeface="Calibri"/>
                        </a:rPr>
                        <a:t>14.7</a:t>
                      </a:r>
                    </a:p>
                  </a:txBody>
                  <a:tcPr marL="12700" marR="12700" marT="12700" marB="0" anchor="b"/>
                </a:tc>
                <a:tc>
                  <a:txBody>
                    <a:bodyPr/>
                    <a:lstStyle/>
                    <a:p>
                      <a:pPr algn="ctr" fontAlgn="b"/>
                      <a:r>
                        <a:rPr lang="en-US" sz="2800" b="0" i="0" u="none" strike="noStrike" dirty="0">
                          <a:solidFill>
                            <a:srgbClr val="000000"/>
                          </a:solidFill>
                          <a:effectLst/>
                          <a:latin typeface="Calibri"/>
                        </a:rPr>
                        <a:t>6.1</a:t>
                      </a:r>
                    </a:p>
                  </a:txBody>
                  <a:tcPr marL="12700" marR="12700" marT="12700" marB="0" anchor="b"/>
                </a:tc>
              </a:tr>
              <a:tr h="66041">
                <a:tc>
                  <a:txBody>
                    <a:bodyPr/>
                    <a:lstStyle/>
                    <a:p>
                      <a:pPr algn="l" fontAlgn="b"/>
                      <a:r>
                        <a:rPr lang="en-US" sz="2800" b="0" i="0" u="none" strike="noStrike" dirty="0" smtClean="0">
                          <a:solidFill>
                            <a:srgbClr val="000000"/>
                          </a:solidFill>
                          <a:effectLst/>
                          <a:latin typeface="Calibri"/>
                        </a:rPr>
                        <a:t>Udder Depth</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smtClean="0">
                          <a:solidFill>
                            <a:srgbClr val="000000"/>
                          </a:solidFill>
                          <a:effectLst/>
                          <a:latin typeface="Calibri"/>
                        </a:rPr>
                        <a:t>38.6</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a:solidFill>
                            <a:srgbClr val="000000"/>
                          </a:solidFill>
                          <a:effectLst/>
                          <a:latin typeface="Calibri"/>
                        </a:rPr>
                        <a:t>21.8</a:t>
                      </a:r>
                    </a:p>
                  </a:txBody>
                  <a:tcPr marL="12700" marR="12700" marT="12700" marB="0" anchor="b"/>
                </a:tc>
                <a:tc>
                  <a:txBody>
                    <a:bodyPr/>
                    <a:lstStyle/>
                    <a:p>
                      <a:pPr algn="ctr" fontAlgn="b"/>
                      <a:r>
                        <a:rPr lang="en-US" sz="2800" b="0" i="0" u="none" strike="noStrike" dirty="0">
                          <a:solidFill>
                            <a:srgbClr val="000000"/>
                          </a:solidFill>
                          <a:effectLst/>
                          <a:latin typeface="Calibri"/>
                        </a:rPr>
                        <a:t>4.0</a:t>
                      </a:r>
                    </a:p>
                  </a:txBody>
                  <a:tcPr marL="12700" marR="12700" marT="12700" marB="0" anchor="b"/>
                </a:tc>
              </a:tr>
              <a:tr h="0">
                <a:tc>
                  <a:txBody>
                    <a:bodyPr/>
                    <a:lstStyle/>
                    <a:p>
                      <a:pPr algn="l" fontAlgn="b"/>
                      <a:r>
                        <a:rPr lang="en-US" sz="2800" b="0" i="0" u="none" strike="noStrike" dirty="0" smtClean="0">
                          <a:solidFill>
                            <a:srgbClr val="000000"/>
                          </a:solidFill>
                          <a:effectLst/>
                          <a:latin typeface="Calibri"/>
                        </a:rPr>
                        <a:t>Udder Cleft</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smtClean="0">
                          <a:solidFill>
                            <a:srgbClr val="000000"/>
                          </a:solidFill>
                          <a:effectLst/>
                          <a:latin typeface="Calibri"/>
                        </a:rPr>
                        <a:t>35.2</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a:solidFill>
                            <a:srgbClr val="000000"/>
                          </a:solidFill>
                          <a:effectLst/>
                          <a:latin typeface="Calibri"/>
                        </a:rPr>
                        <a:t>17.1</a:t>
                      </a:r>
                    </a:p>
                  </a:txBody>
                  <a:tcPr marL="12700" marR="12700" marT="12700" marB="0" anchor="b"/>
                </a:tc>
                <a:tc>
                  <a:txBody>
                    <a:bodyPr/>
                    <a:lstStyle/>
                    <a:p>
                      <a:pPr algn="ctr" fontAlgn="b"/>
                      <a:r>
                        <a:rPr lang="en-US" sz="2800" b="0" i="0" u="none" strike="noStrike" dirty="0">
                          <a:solidFill>
                            <a:srgbClr val="000000"/>
                          </a:solidFill>
                          <a:effectLst/>
                          <a:latin typeface="Calibri"/>
                        </a:rPr>
                        <a:t>8.5</a:t>
                      </a:r>
                    </a:p>
                  </a:txBody>
                  <a:tcPr marL="12700" marR="12700" marT="12700" marB="0" anchor="b"/>
                </a:tc>
              </a:tr>
              <a:tr h="366486">
                <a:tc>
                  <a:txBody>
                    <a:bodyPr/>
                    <a:lstStyle/>
                    <a:p>
                      <a:pPr algn="l" fontAlgn="b"/>
                      <a:r>
                        <a:rPr lang="en-US" sz="2800" b="0" i="0" u="none" strike="noStrike" dirty="0" smtClean="0">
                          <a:solidFill>
                            <a:srgbClr val="000000"/>
                          </a:solidFill>
                          <a:effectLst/>
                          <a:latin typeface="Calibri"/>
                        </a:rPr>
                        <a:t>Front Teat Placement</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smtClean="0">
                          <a:solidFill>
                            <a:srgbClr val="000000"/>
                          </a:solidFill>
                          <a:effectLst/>
                          <a:latin typeface="Calibri"/>
                        </a:rPr>
                        <a:t>36.1</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a:solidFill>
                            <a:srgbClr val="000000"/>
                          </a:solidFill>
                          <a:effectLst/>
                          <a:latin typeface="Calibri"/>
                        </a:rPr>
                        <a:t>20.3</a:t>
                      </a:r>
                    </a:p>
                  </a:txBody>
                  <a:tcPr marL="12700" marR="12700" marT="12700" marB="0" anchor="b"/>
                </a:tc>
                <a:tc>
                  <a:txBody>
                    <a:bodyPr/>
                    <a:lstStyle/>
                    <a:p>
                      <a:pPr algn="ctr" fontAlgn="b"/>
                      <a:r>
                        <a:rPr lang="en-US" sz="2800" b="0" i="0" u="none" strike="noStrike" dirty="0">
                          <a:solidFill>
                            <a:srgbClr val="000000"/>
                          </a:solidFill>
                          <a:effectLst/>
                          <a:latin typeface="Calibri"/>
                        </a:rPr>
                        <a:t>9.6</a:t>
                      </a:r>
                    </a:p>
                  </a:txBody>
                  <a:tcPr marL="12700" marR="12700" marT="12700" marB="0" anchor="b"/>
                </a:tc>
              </a:tr>
              <a:tr h="293189">
                <a:tc>
                  <a:txBody>
                    <a:bodyPr/>
                    <a:lstStyle/>
                    <a:p>
                      <a:pPr algn="l" fontAlgn="b"/>
                      <a:r>
                        <a:rPr lang="en-US" sz="2800" b="0" i="0" u="none" strike="noStrike" dirty="0" smtClean="0">
                          <a:solidFill>
                            <a:srgbClr val="000000"/>
                          </a:solidFill>
                          <a:effectLst/>
                          <a:latin typeface="Calibri"/>
                        </a:rPr>
                        <a:t>Teat Length</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smtClean="0">
                          <a:solidFill>
                            <a:srgbClr val="000000"/>
                          </a:solidFill>
                          <a:effectLst/>
                          <a:latin typeface="Calibri"/>
                        </a:rPr>
                        <a:t>36.4</a:t>
                      </a:r>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0" i="0" u="none" strike="noStrike" dirty="0">
                          <a:solidFill>
                            <a:srgbClr val="000000"/>
                          </a:solidFill>
                          <a:effectLst/>
                          <a:latin typeface="Calibri"/>
                        </a:rPr>
                        <a:t>7.5</a:t>
                      </a:r>
                    </a:p>
                  </a:txBody>
                  <a:tcPr marL="12700" marR="12700" marT="12700" marB="0" anchor="b"/>
                </a:tc>
                <a:tc>
                  <a:txBody>
                    <a:bodyPr/>
                    <a:lstStyle/>
                    <a:p>
                      <a:pPr algn="ctr" fontAlgn="b"/>
                      <a:r>
                        <a:rPr lang="en-US" sz="2800" b="0" i="0" u="none" strike="noStrike" dirty="0">
                          <a:solidFill>
                            <a:srgbClr val="000000"/>
                          </a:solidFill>
                          <a:effectLst/>
                          <a:latin typeface="Calibri"/>
                        </a:rPr>
                        <a:t>4.9</a:t>
                      </a:r>
                    </a:p>
                  </a:txBody>
                  <a:tcPr marL="12700" marR="12700" marT="12700" marB="0" anchor="b"/>
                </a:tc>
              </a:tr>
              <a:tr h="219891">
                <a:tc>
                  <a:txBody>
                    <a:bodyPr/>
                    <a:lstStyle/>
                    <a:p>
                      <a:pPr algn="l" fontAlgn="b"/>
                      <a:r>
                        <a:rPr lang="en-US" sz="2800" b="0" i="0" u="none" strike="noStrike" dirty="0" smtClean="0">
                          <a:solidFill>
                            <a:srgbClr val="000000"/>
                          </a:solidFill>
                          <a:effectLst/>
                          <a:latin typeface="Calibri"/>
                        </a:rPr>
                        <a:t>Conformation Trait Average</a:t>
                      </a:r>
                      <a:endParaRPr lang="en-US" sz="2800" b="0" i="0" u="none" strike="noStrike" dirty="0">
                        <a:solidFill>
                          <a:srgbClr val="000000"/>
                        </a:solidFill>
                        <a:effectLst/>
                        <a:latin typeface="Calibri"/>
                      </a:endParaRPr>
                    </a:p>
                  </a:txBody>
                  <a:tcPr marL="12700" marR="12700" marT="12700" marB="0" anchor="b"/>
                </a:tc>
                <a:tc>
                  <a:txBody>
                    <a:bodyPr/>
                    <a:lstStyle/>
                    <a:p>
                      <a:pPr algn="ctr" fontAlgn="b"/>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1" i="0" u="none" strike="noStrike" dirty="0">
                          <a:solidFill>
                            <a:srgbClr val="FF0000"/>
                          </a:solidFill>
                          <a:effectLst/>
                          <a:latin typeface="Calibri"/>
                        </a:rPr>
                        <a:t>17.2</a:t>
                      </a:r>
                    </a:p>
                  </a:txBody>
                  <a:tcPr marL="12700" marR="12700" marT="12700" marB="0" anchor="b"/>
                </a:tc>
                <a:tc>
                  <a:txBody>
                    <a:bodyPr/>
                    <a:lstStyle/>
                    <a:p>
                      <a:pPr algn="ctr" fontAlgn="b"/>
                      <a:endParaRPr lang="en-US" sz="2800" b="0" i="0" u="none" strike="noStrike" dirty="0">
                        <a:solidFill>
                          <a:srgbClr val="000000"/>
                        </a:solidFill>
                        <a:effectLst/>
                        <a:latin typeface="Calibri"/>
                      </a:endParaRPr>
                    </a:p>
                  </a:txBody>
                  <a:tcPr marL="12700" marR="12700" marT="12700" marB="0" anchor="b"/>
                </a:tc>
              </a:tr>
              <a:tr h="146594">
                <a:tc>
                  <a:txBody>
                    <a:bodyPr/>
                    <a:lstStyle/>
                    <a:p>
                      <a:pPr algn="l" fontAlgn="b"/>
                      <a:r>
                        <a:rPr lang="en-US" sz="2800" b="0" i="0" u="none" strike="noStrike" dirty="0" smtClean="0">
                          <a:solidFill>
                            <a:srgbClr val="000000"/>
                          </a:solidFill>
                          <a:effectLst/>
                          <a:latin typeface="Calibri"/>
                        </a:rPr>
                        <a:t>Overall Average</a:t>
                      </a:r>
                      <a:endParaRPr lang="en-US" sz="2800" b="0" i="0" u="none" strike="noStrike" dirty="0">
                        <a:solidFill>
                          <a:srgbClr val="000000"/>
                        </a:solidFill>
                        <a:effectLst/>
                        <a:latin typeface="Calibri"/>
                      </a:endParaRPr>
                    </a:p>
                  </a:txBody>
                  <a:tcPr marL="12700" marR="12700" marT="12700" marB="0" anchor="b"/>
                </a:tc>
                <a:tc>
                  <a:txBody>
                    <a:bodyPr/>
                    <a:lstStyle/>
                    <a:p>
                      <a:pPr algn="ctr" fontAlgn="b"/>
                      <a:endParaRPr lang="en-US" sz="2800" b="0" i="0" u="none" strike="noStrike" dirty="0">
                        <a:solidFill>
                          <a:srgbClr val="000000"/>
                        </a:solidFill>
                        <a:effectLst/>
                        <a:latin typeface="Calibri"/>
                      </a:endParaRPr>
                    </a:p>
                  </a:txBody>
                  <a:tcPr marL="12700" marR="12700" marT="12700" marB="0" anchor="b"/>
                </a:tc>
                <a:tc>
                  <a:txBody>
                    <a:bodyPr/>
                    <a:lstStyle/>
                    <a:p>
                      <a:pPr algn="ctr" fontAlgn="b"/>
                      <a:r>
                        <a:rPr lang="en-US" sz="2800" b="1" i="0" u="none" strike="noStrike" dirty="0">
                          <a:solidFill>
                            <a:srgbClr val="FF0000"/>
                          </a:solidFill>
                          <a:effectLst/>
                          <a:latin typeface="Calibri"/>
                        </a:rPr>
                        <a:t>14.4</a:t>
                      </a:r>
                    </a:p>
                  </a:txBody>
                  <a:tcPr marL="12700" marR="12700" marT="12700" marB="0" anchor="b"/>
                </a:tc>
                <a:tc>
                  <a:txBody>
                    <a:bodyPr/>
                    <a:lstStyle/>
                    <a:p>
                      <a:pPr algn="ctr" fontAlgn="b"/>
                      <a:endParaRPr lang="en-US" sz="2800" b="0" i="0" u="none" strike="noStrike" dirty="0">
                        <a:solidFill>
                          <a:srgbClr val="000000"/>
                        </a:solidFill>
                        <a:effectLst/>
                        <a:latin typeface="Calibri"/>
                      </a:endParaRPr>
                    </a:p>
                  </a:txBody>
                  <a:tcPr marL="12700" marR="12700" marT="12700" marB="0" anchor="b"/>
                </a:tc>
              </a:tr>
            </a:tbl>
          </a:graphicData>
        </a:graphic>
      </p:graphicFrame>
      <p:sp>
        <p:nvSpPr>
          <p:cNvPr id="41" name="TextBox 40"/>
          <p:cNvSpPr txBox="1"/>
          <p:nvPr/>
        </p:nvSpPr>
        <p:spPr>
          <a:xfrm>
            <a:off x="11658600" y="11201400"/>
            <a:ext cx="21259800" cy="1200329"/>
          </a:xfrm>
          <a:prstGeom prst="rect">
            <a:avLst/>
          </a:prstGeom>
          <a:noFill/>
        </p:spPr>
        <p:txBody>
          <a:bodyPr wrap="square" rtlCol="0">
            <a:spAutoFit/>
          </a:bodyPr>
          <a:lstStyle/>
          <a:p>
            <a:pPr algn="ctr"/>
            <a:r>
              <a:rPr lang="en-US" sz="3600" b="1" dirty="0" smtClean="0"/>
              <a:t>Gain in reliability over parent average, averaged across 10 trials and standard deviations for Guernsey yield, functional and confirmation traits.</a:t>
            </a:r>
            <a:endParaRPr lang="en-US" sz="3600" dirty="0"/>
          </a:p>
        </p:txBody>
      </p:sp>
      <p:sp>
        <p:nvSpPr>
          <p:cNvPr id="20" name="TextBox 19"/>
          <p:cNvSpPr txBox="1"/>
          <p:nvPr/>
        </p:nvSpPr>
        <p:spPr>
          <a:xfrm>
            <a:off x="31089600" y="11220271"/>
            <a:ext cx="21717000" cy="1200329"/>
          </a:xfrm>
          <a:prstGeom prst="rect">
            <a:avLst/>
          </a:prstGeom>
          <a:noFill/>
        </p:spPr>
        <p:txBody>
          <a:bodyPr wrap="square" rtlCol="0">
            <a:spAutoFit/>
          </a:bodyPr>
          <a:lstStyle/>
          <a:p>
            <a:pPr algn="ctr"/>
            <a:r>
              <a:rPr lang="en-US" sz="3600" b="1" dirty="0" smtClean="0"/>
              <a:t>Principle components analysis (PCA) </a:t>
            </a:r>
            <a:r>
              <a:rPr lang="en-US" sz="3600" b="1" dirty="0" smtClean="0"/>
              <a:t>of</a:t>
            </a:r>
            <a:r>
              <a:rPr lang="en-US" sz="3600" b="1" dirty="0"/>
              <a:t> </a:t>
            </a:r>
            <a:r>
              <a:rPr lang="en-US" sz="3600" b="1" dirty="0" smtClean="0"/>
              <a:t>North </a:t>
            </a:r>
            <a:r>
              <a:rPr lang="en-US" sz="3600" b="1" dirty="0" smtClean="0"/>
              <a:t>American, Island and English Guernsey </a:t>
            </a:r>
          </a:p>
          <a:p>
            <a:pPr algn="ctr"/>
            <a:r>
              <a:rPr lang="en-US" sz="3600" b="1" dirty="0" smtClean="0"/>
              <a:t>PC1 versus PC2</a:t>
            </a:r>
            <a:endParaRPr lang="en-US" sz="3600" dirty="0"/>
          </a:p>
        </p:txBody>
      </p:sp>
      <p:pic>
        <p:nvPicPr>
          <p:cNvPr id="19" name="Picture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985200" y="12420600"/>
            <a:ext cx="16611600" cy="14706600"/>
          </a:xfrm>
          <a:prstGeom prst="rect">
            <a:avLst/>
          </a:prstGeom>
          <a:ln>
            <a:solidFill>
              <a:schemeClr val="tx1"/>
            </a:solidFill>
          </a:ln>
        </p:spPr>
      </p:pic>
      <p:sp>
        <p:nvSpPr>
          <p:cNvPr id="32" name="Rectangle 31"/>
          <p:cNvSpPr/>
          <p:nvPr/>
        </p:nvSpPr>
        <p:spPr>
          <a:xfrm>
            <a:off x="45110400" y="14401800"/>
            <a:ext cx="609600" cy="609600"/>
          </a:xfrm>
          <a:prstGeom prst="rect">
            <a:avLst/>
          </a:prstGeom>
          <a:solidFill>
            <a:srgbClr val="DF0479"/>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TextBox 37"/>
          <p:cNvSpPr txBox="1"/>
          <p:nvPr/>
        </p:nvSpPr>
        <p:spPr>
          <a:xfrm>
            <a:off x="45796200" y="14478000"/>
            <a:ext cx="2819400" cy="461665"/>
          </a:xfrm>
          <a:prstGeom prst="rect">
            <a:avLst/>
          </a:prstGeom>
          <a:noFill/>
        </p:spPr>
        <p:txBody>
          <a:bodyPr wrap="square" rtlCol="0">
            <a:spAutoFit/>
          </a:bodyPr>
          <a:lstStyle/>
          <a:p>
            <a:r>
              <a:rPr lang="en-US" sz="2400" b="1" dirty="0" smtClean="0"/>
              <a:t>USA</a:t>
            </a:r>
            <a:endParaRPr lang="en-US" sz="2400" b="1" dirty="0"/>
          </a:p>
        </p:txBody>
      </p:sp>
      <p:grpSp>
        <p:nvGrpSpPr>
          <p:cNvPr id="16" name="Group 15"/>
          <p:cNvGrpSpPr/>
          <p:nvPr/>
        </p:nvGrpSpPr>
        <p:grpSpPr>
          <a:xfrm>
            <a:off x="47167800" y="14401800"/>
            <a:ext cx="3581400" cy="609600"/>
            <a:chOff x="46863000" y="15468600"/>
            <a:chExt cx="3581400" cy="609600"/>
          </a:xfrm>
        </p:grpSpPr>
        <p:sp>
          <p:nvSpPr>
            <p:cNvPr id="27" name="Rectangle 26"/>
            <p:cNvSpPr/>
            <p:nvPr/>
          </p:nvSpPr>
          <p:spPr>
            <a:xfrm>
              <a:off x="46863000" y="15468600"/>
              <a:ext cx="609600" cy="60960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TextBox 38"/>
            <p:cNvSpPr txBox="1"/>
            <p:nvPr/>
          </p:nvSpPr>
          <p:spPr>
            <a:xfrm>
              <a:off x="47625000" y="15544800"/>
              <a:ext cx="2819400" cy="461665"/>
            </a:xfrm>
            <a:prstGeom prst="rect">
              <a:avLst/>
            </a:prstGeom>
            <a:noFill/>
          </p:spPr>
          <p:txBody>
            <a:bodyPr wrap="square" rtlCol="0">
              <a:spAutoFit/>
            </a:bodyPr>
            <a:lstStyle/>
            <a:p>
              <a:r>
                <a:rPr lang="en-US" sz="2400" b="1" dirty="0" smtClean="0"/>
                <a:t>Isle</a:t>
              </a:r>
              <a:endParaRPr lang="en-US" sz="2400" b="1" dirty="0"/>
            </a:p>
          </p:txBody>
        </p:sp>
      </p:grpSp>
      <p:grpSp>
        <p:nvGrpSpPr>
          <p:cNvPr id="17" name="Group 16"/>
          <p:cNvGrpSpPr/>
          <p:nvPr/>
        </p:nvGrpSpPr>
        <p:grpSpPr>
          <a:xfrm>
            <a:off x="45110400" y="13106400"/>
            <a:ext cx="3581400" cy="609600"/>
            <a:chOff x="43738800" y="16764000"/>
            <a:chExt cx="3581400" cy="609600"/>
          </a:xfrm>
        </p:grpSpPr>
        <p:sp>
          <p:nvSpPr>
            <p:cNvPr id="40" name="Rectangle 39"/>
            <p:cNvSpPr/>
            <p:nvPr/>
          </p:nvSpPr>
          <p:spPr>
            <a:xfrm>
              <a:off x="43738800" y="16764000"/>
              <a:ext cx="609600" cy="609600"/>
            </a:xfrm>
            <a:prstGeom prst="rect">
              <a:avLst/>
            </a:prstGeom>
            <a:solidFill>
              <a:srgbClr val="A603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Box 41"/>
            <p:cNvSpPr txBox="1"/>
            <p:nvPr/>
          </p:nvSpPr>
          <p:spPr>
            <a:xfrm>
              <a:off x="44500800" y="16840200"/>
              <a:ext cx="2819400" cy="461665"/>
            </a:xfrm>
            <a:prstGeom prst="rect">
              <a:avLst/>
            </a:prstGeom>
            <a:noFill/>
          </p:spPr>
          <p:txBody>
            <a:bodyPr wrap="square" rtlCol="0">
              <a:spAutoFit/>
            </a:bodyPr>
            <a:lstStyle/>
            <a:p>
              <a:r>
                <a:rPr lang="en-US" sz="2400" b="1" dirty="0" err="1" smtClean="0"/>
                <a:t>Eng</a:t>
              </a:r>
              <a:endParaRPr lang="en-US" sz="2400" b="1" dirty="0"/>
            </a:p>
          </p:txBody>
        </p:sp>
      </p:grpSp>
      <p:sp>
        <p:nvSpPr>
          <p:cNvPr id="11" name="Rectangle 10"/>
          <p:cNvSpPr/>
          <p:nvPr/>
        </p:nvSpPr>
        <p:spPr>
          <a:xfrm>
            <a:off x="35433000" y="12420600"/>
            <a:ext cx="14859000" cy="381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3"/>
          <p:cNvGrpSpPr/>
          <p:nvPr/>
        </p:nvGrpSpPr>
        <p:grpSpPr>
          <a:xfrm>
            <a:off x="47167800" y="13106400"/>
            <a:ext cx="3581400" cy="609600"/>
            <a:chOff x="46863000" y="13944600"/>
            <a:chExt cx="3581400" cy="609600"/>
          </a:xfrm>
        </p:grpSpPr>
        <p:sp>
          <p:nvSpPr>
            <p:cNvPr id="30" name="Rectangle 29"/>
            <p:cNvSpPr/>
            <p:nvPr/>
          </p:nvSpPr>
          <p:spPr>
            <a:xfrm>
              <a:off x="46863000" y="13944600"/>
              <a:ext cx="609600" cy="609600"/>
            </a:xfrm>
            <a:prstGeom prst="rect">
              <a:avLst/>
            </a:prstGeom>
            <a:solidFill>
              <a:srgbClr val="2D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47625000" y="14020800"/>
              <a:ext cx="2819400" cy="461665"/>
            </a:xfrm>
            <a:prstGeom prst="rect">
              <a:avLst/>
            </a:prstGeom>
            <a:noFill/>
          </p:spPr>
          <p:txBody>
            <a:bodyPr wrap="square" rtlCol="0">
              <a:spAutoFit/>
            </a:bodyPr>
            <a:lstStyle/>
            <a:p>
              <a:r>
                <a:rPr lang="en-US" sz="2400" b="1" dirty="0" smtClean="0"/>
                <a:t>CAN</a:t>
              </a:r>
              <a:endParaRPr lang="en-US" sz="2400" b="1" dirty="0"/>
            </a:p>
          </p:txBody>
        </p:sp>
      </p:grpSp>
      <p:grpSp>
        <p:nvGrpSpPr>
          <p:cNvPr id="18" name="Group 17"/>
          <p:cNvGrpSpPr/>
          <p:nvPr/>
        </p:nvGrpSpPr>
        <p:grpSpPr>
          <a:xfrm>
            <a:off x="44043600" y="19735800"/>
            <a:ext cx="9906000" cy="6451600"/>
            <a:chOff x="43662600" y="20523200"/>
            <a:chExt cx="9906000" cy="6451600"/>
          </a:xfrm>
        </p:grpSpPr>
        <p:pic>
          <p:nvPicPr>
            <p:cNvPr id="2" name="Picture 1"/>
            <p:cNvPicPr>
              <a:picLocks noChangeAspect="1"/>
            </p:cNvPicPr>
            <p:nvPr/>
          </p:nvPicPr>
          <p:blipFill>
            <a:blip r:embed="rId4"/>
            <a:stretch>
              <a:fillRect/>
            </a:stretch>
          </p:blipFill>
          <p:spPr>
            <a:xfrm>
              <a:off x="43662600" y="20523200"/>
              <a:ext cx="6451600" cy="6451600"/>
            </a:xfrm>
            <a:prstGeom prst="rect">
              <a:avLst/>
            </a:prstGeom>
          </p:spPr>
        </p:pic>
        <p:sp>
          <p:nvSpPr>
            <p:cNvPr id="3" name="TextBox 2"/>
            <p:cNvSpPr txBox="1"/>
            <p:nvPr/>
          </p:nvSpPr>
          <p:spPr>
            <a:xfrm>
              <a:off x="46482000" y="21640800"/>
              <a:ext cx="4648200" cy="461665"/>
            </a:xfrm>
            <a:prstGeom prst="rect">
              <a:avLst/>
            </a:prstGeom>
            <a:noFill/>
          </p:spPr>
          <p:txBody>
            <a:bodyPr wrap="square" rtlCol="0">
              <a:spAutoFit/>
            </a:bodyPr>
            <a:lstStyle/>
            <a:p>
              <a:r>
                <a:rPr lang="en-US" sz="2400" b="1" dirty="0" smtClean="0"/>
                <a:t>0.008</a:t>
              </a:r>
              <a:endParaRPr lang="en-US" sz="2400" b="1" dirty="0"/>
            </a:p>
          </p:txBody>
        </p:sp>
        <p:sp>
          <p:nvSpPr>
            <p:cNvPr id="23" name="TextBox 22"/>
            <p:cNvSpPr txBox="1"/>
            <p:nvPr/>
          </p:nvSpPr>
          <p:spPr>
            <a:xfrm>
              <a:off x="47701200" y="21640800"/>
              <a:ext cx="4648200" cy="461665"/>
            </a:xfrm>
            <a:prstGeom prst="rect">
              <a:avLst/>
            </a:prstGeom>
            <a:noFill/>
          </p:spPr>
          <p:txBody>
            <a:bodyPr wrap="square" rtlCol="0">
              <a:spAutoFit/>
            </a:bodyPr>
            <a:lstStyle/>
            <a:p>
              <a:r>
                <a:rPr lang="en-US" sz="2400" b="1" dirty="0" smtClean="0"/>
                <a:t>0.011</a:t>
              </a:r>
              <a:endParaRPr lang="en-US" sz="2400" b="1" dirty="0"/>
            </a:p>
          </p:txBody>
        </p:sp>
        <p:sp>
          <p:nvSpPr>
            <p:cNvPr id="24" name="TextBox 23"/>
            <p:cNvSpPr txBox="1"/>
            <p:nvPr/>
          </p:nvSpPr>
          <p:spPr>
            <a:xfrm>
              <a:off x="48920400" y="21636335"/>
              <a:ext cx="4648200" cy="461665"/>
            </a:xfrm>
            <a:prstGeom prst="rect">
              <a:avLst/>
            </a:prstGeom>
            <a:noFill/>
          </p:spPr>
          <p:txBody>
            <a:bodyPr wrap="square" rtlCol="0">
              <a:spAutoFit/>
            </a:bodyPr>
            <a:lstStyle/>
            <a:p>
              <a:r>
                <a:rPr lang="en-US" sz="2400" b="1" dirty="0" smtClean="0"/>
                <a:t>0.016</a:t>
              </a:r>
              <a:endParaRPr lang="en-US" sz="2400" b="1" dirty="0"/>
            </a:p>
          </p:txBody>
        </p:sp>
        <p:sp>
          <p:nvSpPr>
            <p:cNvPr id="25" name="TextBox 24"/>
            <p:cNvSpPr txBox="1"/>
            <p:nvPr/>
          </p:nvSpPr>
          <p:spPr>
            <a:xfrm>
              <a:off x="47701200" y="22855535"/>
              <a:ext cx="4648200" cy="461665"/>
            </a:xfrm>
            <a:prstGeom prst="rect">
              <a:avLst/>
            </a:prstGeom>
            <a:noFill/>
          </p:spPr>
          <p:txBody>
            <a:bodyPr wrap="square" rtlCol="0">
              <a:spAutoFit/>
            </a:bodyPr>
            <a:lstStyle/>
            <a:p>
              <a:r>
                <a:rPr lang="en-US" sz="2400" b="1" dirty="0" smtClean="0"/>
                <a:t>0.010</a:t>
              </a:r>
              <a:endParaRPr lang="en-US" sz="2400" b="1" dirty="0"/>
            </a:p>
          </p:txBody>
        </p:sp>
        <p:sp>
          <p:nvSpPr>
            <p:cNvPr id="26" name="TextBox 25"/>
            <p:cNvSpPr txBox="1"/>
            <p:nvPr/>
          </p:nvSpPr>
          <p:spPr>
            <a:xfrm>
              <a:off x="48920400" y="22855535"/>
              <a:ext cx="4648200" cy="461665"/>
            </a:xfrm>
            <a:prstGeom prst="rect">
              <a:avLst/>
            </a:prstGeom>
            <a:noFill/>
          </p:spPr>
          <p:txBody>
            <a:bodyPr wrap="square" rtlCol="0">
              <a:spAutoFit/>
            </a:bodyPr>
            <a:lstStyle/>
            <a:p>
              <a:r>
                <a:rPr lang="en-US" sz="2400" b="1" dirty="0" smtClean="0"/>
                <a:t>0.013</a:t>
              </a:r>
              <a:endParaRPr lang="en-US" sz="2400" b="1" dirty="0"/>
            </a:p>
          </p:txBody>
        </p:sp>
        <p:sp>
          <p:nvSpPr>
            <p:cNvPr id="28" name="TextBox 27"/>
            <p:cNvSpPr txBox="1"/>
            <p:nvPr/>
          </p:nvSpPr>
          <p:spPr>
            <a:xfrm>
              <a:off x="48920400" y="24003000"/>
              <a:ext cx="4648200" cy="461665"/>
            </a:xfrm>
            <a:prstGeom prst="rect">
              <a:avLst/>
            </a:prstGeom>
            <a:noFill/>
          </p:spPr>
          <p:txBody>
            <a:bodyPr wrap="square" rtlCol="0">
              <a:spAutoFit/>
            </a:bodyPr>
            <a:lstStyle/>
            <a:p>
              <a:r>
                <a:rPr lang="en-US" sz="2400" b="1" dirty="0" smtClean="0"/>
                <a:t>0.006</a:t>
              </a:r>
              <a:endParaRPr lang="en-US" sz="2400" b="1" dirty="0"/>
            </a:p>
          </p:txBody>
        </p:sp>
      </p:grpSp>
      <p:sp>
        <p:nvSpPr>
          <p:cNvPr id="43" name="Rectangle 42"/>
          <p:cNvSpPr/>
          <p:nvPr/>
        </p:nvSpPr>
        <p:spPr>
          <a:xfrm>
            <a:off x="44729400" y="19050000"/>
            <a:ext cx="5943604" cy="830997"/>
          </a:xfrm>
          <a:prstGeom prst="rect">
            <a:avLst/>
          </a:prstGeom>
        </p:spPr>
        <p:txBody>
          <a:bodyPr wrap="none">
            <a:spAutoFit/>
          </a:bodyPr>
          <a:lstStyle/>
          <a:p>
            <a:pPr algn="ctr"/>
            <a:r>
              <a:rPr lang="en-US" sz="2400" b="1" dirty="0"/>
              <a:t>F</a:t>
            </a:r>
            <a:r>
              <a:rPr lang="en-US" sz="2400" b="1" dirty="0" smtClean="0"/>
              <a:t>ixation </a:t>
            </a:r>
            <a:r>
              <a:rPr lang="en-US" sz="2400" b="1" dirty="0"/>
              <a:t>index (F</a:t>
            </a:r>
            <a:r>
              <a:rPr lang="en-US" sz="2400" b="1" baseline="-25000" dirty="0"/>
              <a:t>ST</a:t>
            </a:r>
            <a:r>
              <a:rPr lang="en-US" sz="2400" b="1" dirty="0" smtClean="0"/>
              <a:t>) of </a:t>
            </a:r>
          </a:p>
          <a:p>
            <a:pPr algn="ctr"/>
            <a:r>
              <a:rPr lang="en-US" sz="2400" b="1" dirty="0" smtClean="0"/>
              <a:t>North </a:t>
            </a:r>
            <a:r>
              <a:rPr lang="en-US" sz="2400" b="1" dirty="0"/>
              <a:t>American, Island and English Guernsey </a:t>
            </a:r>
            <a:r>
              <a:rPr lang="en-US" sz="2400" b="1" dirty="0" smtClean="0"/>
              <a:t>  </a:t>
            </a:r>
            <a:endParaRPr lang="en-US" sz="2400" dirty="0"/>
          </a:p>
        </p:txBody>
      </p:sp>
      <p:sp>
        <p:nvSpPr>
          <p:cNvPr id="45" name="Rectangle 44"/>
          <p:cNvSpPr/>
          <p:nvPr/>
        </p:nvSpPr>
        <p:spPr>
          <a:xfrm>
            <a:off x="45872400" y="25755600"/>
            <a:ext cx="4196506" cy="369332"/>
          </a:xfrm>
          <a:prstGeom prst="rect">
            <a:avLst/>
          </a:prstGeom>
        </p:spPr>
        <p:txBody>
          <a:bodyPr wrap="none">
            <a:spAutoFit/>
          </a:bodyPr>
          <a:lstStyle/>
          <a:p>
            <a:pPr algn="ctr"/>
            <a:r>
              <a:rPr lang="en-US" sz="1800" b="1" dirty="0" smtClean="0"/>
              <a:t>*Lower values indicate closer relationship   </a:t>
            </a:r>
            <a:endParaRPr lang="en-US" sz="1800" dirty="0"/>
          </a:p>
        </p:txBody>
      </p:sp>
      <p:sp>
        <p:nvSpPr>
          <p:cNvPr id="46" name="Rectangle 6052"/>
          <p:cNvSpPr>
            <a:spLocks noChangeArrowheads="1"/>
          </p:cNvSpPr>
          <p:nvPr/>
        </p:nvSpPr>
        <p:spPr bwMode="auto">
          <a:xfrm>
            <a:off x="533400" y="35025211"/>
            <a:ext cx="10591800" cy="2769989"/>
          </a:xfrm>
          <a:prstGeom prst="rect">
            <a:avLst/>
          </a:prstGeom>
          <a:solidFill>
            <a:srgbClr val="CCECFF"/>
          </a:solidFill>
          <a:ln w="9525">
            <a:noFill/>
            <a:miter lim="800000"/>
            <a:headEnd/>
            <a:tailEnd/>
          </a:ln>
          <a:effectLst/>
        </p:spPr>
        <p:txBody>
          <a:bodyPr wrap="square" lIns="457200" tIns="457200" rIns="457200" bIns="457200">
            <a:spAutoFit/>
          </a:bodyPr>
          <a:lstStyle/>
          <a:p>
            <a:pPr algn="ctr">
              <a:spcBef>
                <a:spcPts val="2640"/>
              </a:spcBef>
            </a:pPr>
            <a:r>
              <a:rPr lang="en-US" sz="4000" dirty="0" smtClean="0">
                <a:solidFill>
                  <a:srgbClr val="0033CC"/>
                </a:solidFill>
                <a:latin typeface="VAGRounded BT" pitchFamily="34" charset="0"/>
              </a:rPr>
              <a:t>ACKNOWLEDGEMENTS</a:t>
            </a:r>
            <a:endParaRPr lang="en-US" sz="4000" dirty="0" smtClean="0">
              <a:solidFill>
                <a:srgbClr val="0033CC"/>
              </a:solidFill>
              <a:latin typeface="VAGRounded BT" pitchFamily="34" charset="0"/>
            </a:endParaRPr>
          </a:p>
          <a:p>
            <a:r>
              <a:rPr lang="en-US" sz="2000" dirty="0" smtClean="0"/>
              <a:t>The authors would like to acknowledge the </a:t>
            </a:r>
            <a:r>
              <a:rPr lang="en-US" sz="2000" dirty="0" smtClean="0"/>
              <a:t>European </a:t>
            </a:r>
            <a:r>
              <a:rPr lang="en-US" sz="2000" dirty="0"/>
              <a:t>Union’s Seventh Framework </a:t>
            </a:r>
            <a:r>
              <a:rPr lang="en-US" sz="2000" dirty="0" err="1"/>
              <a:t>Programme</a:t>
            </a:r>
            <a:r>
              <a:rPr lang="en-US" sz="2000" dirty="0"/>
              <a:t> for research, technological development and demonstration under grant agreement n° 289592 - </a:t>
            </a:r>
            <a:r>
              <a:rPr lang="en-US" sz="2000" dirty="0" smtClean="0"/>
              <a:t>Gene2Farm as well as Select Sires and the US Guernsey Association for their contributions to the project.</a:t>
            </a:r>
            <a:endParaRPr lang="en-US" sz="20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68797</TotalTime>
  <Words>1180</Words>
  <Application>Microsoft Macintosh PowerPoint</Application>
  <PresentationFormat>Custom</PresentationFormat>
  <Paragraphs>388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AIPL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Tabatha Cooper</cp:lastModifiedBy>
  <cp:revision>3557</cp:revision>
  <cp:lastPrinted>2013-06-24T15:37:55Z</cp:lastPrinted>
  <dcterms:created xsi:type="dcterms:W3CDTF">2011-06-01T17:40:41Z</dcterms:created>
  <dcterms:modified xsi:type="dcterms:W3CDTF">2015-07-06T15:19:12Z</dcterms:modified>
</cp:coreProperties>
</file>