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1"/>
  </p:notesMasterIdLst>
  <p:sldIdLst>
    <p:sldId id="256" r:id="rId3"/>
    <p:sldId id="417" r:id="rId4"/>
    <p:sldId id="419" r:id="rId5"/>
    <p:sldId id="420" r:id="rId6"/>
    <p:sldId id="423" r:id="rId7"/>
    <p:sldId id="458" r:id="rId8"/>
    <p:sldId id="459" r:id="rId9"/>
    <p:sldId id="446" r:id="rId10"/>
    <p:sldId id="461" r:id="rId11"/>
    <p:sldId id="447" r:id="rId12"/>
    <p:sldId id="463" r:id="rId13"/>
    <p:sldId id="480" r:id="rId14"/>
    <p:sldId id="467" r:id="rId15"/>
    <p:sldId id="473" r:id="rId16"/>
    <p:sldId id="479" r:id="rId17"/>
    <p:sldId id="481" r:id="rId18"/>
    <p:sldId id="449" r:id="rId19"/>
    <p:sldId id="484" r:id="rId20"/>
    <p:sldId id="451" r:id="rId21"/>
    <p:sldId id="452" r:id="rId22"/>
    <p:sldId id="453" r:id="rId23"/>
    <p:sldId id="482" r:id="rId24"/>
    <p:sldId id="455" r:id="rId25"/>
    <p:sldId id="456" r:id="rId26"/>
    <p:sldId id="457" r:id="rId27"/>
    <p:sldId id="483" r:id="rId28"/>
    <p:sldId id="406" r:id="rId29"/>
    <p:sldId id="346" r:id="rId30"/>
  </p:sldIdLst>
  <p:sldSz cx="9144000" cy="6858000" type="screen4x3"/>
  <p:notesSz cx="6858000" cy="9144000"/>
  <p:defaultTextStyle>
    <a:lvl1pPr defTabSz="457200">
      <a:defRPr sz="2400">
        <a:latin typeface="Trebuchet MS"/>
        <a:ea typeface="Trebuchet MS"/>
        <a:cs typeface="Trebuchet MS"/>
        <a:sym typeface="Trebuchet MS"/>
      </a:defRPr>
    </a:lvl1pPr>
    <a:lvl2pPr indent="457200" defTabSz="457200">
      <a:defRPr sz="2400">
        <a:latin typeface="Trebuchet MS"/>
        <a:ea typeface="Trebuchet MS"/>
        <a:cs typeface="Trebuchet MS"/>
        <a:sym typeface="Trebuchet MS"/>
      </a:defRPr>
    </a:lvl2pPr>
    <a:lvl3pPr indent="914400" defTabSz="457200">
      <a:defRPr sz="2400">
        <a:latin typeface="Trebuchet MS"/>
        <a:ea typeface="Trebuchet MS"/>
        <a:cs typeface="Trebuchet MS"/>
        <a:sym typeface="Trebuchet MS"/>
      </a:defRPr>
    </a:lvl3pPr>
    <a:lvl4pPr indent="1371600" defTabSz="457200">
      <a:defRPr sz="2400">
        <a:latin typeface="Trebuchet MS"/>
        <a:ea typeface="Trebuchet MS"/>
        <a:cs typeface="Trebuchet MS"/>
        <a:sym typeface="Trebuchet MS"/>
      </a:defRPr>
    </a:lvl4pPr>
    <a:lvl5pPr indent="1828800" defTabSz="457200">
      <a:defRPr sz="2400">
        <a:latin typeface="Trebuchet MS"/>
        <a:ea typeface="Trebuchet MS"/>
        <a:cs typeface="Trebuchet MS"/>
        <a:sym typeface="Trebuchet MS"/>
      </a:defRPr>
    </a:lvl5pPr>
    <a:lvl6pPr indent="2286000" defTabSz="457200">
      <a:defRPr sz="2400">
        <a:latin typeface="Trebuchet MS"/>
        <a:ea typeface="Trebuchet MS"/>
        <a:cs typeface="Trebuchet MS"/>
        <a:sym typeface="Trebuchet MS"/>
      </a:defRPr>
    </a:lvl6pPr>
    <a:lvl7pPr indent="2743200" defTabSz="457200">
      <a:defRPr sz="2400">
        <a:latin typeface="Trebuchet MS"/>
        <a:ea typeface="Trebuchet MS"/>
        <a:cs typeface="Trebuchet MS"/>
        <a:sym typeface="Trebuchet MS"/>
      </a:defRPr>
    </a:lvl7pPr>
    <a:lvl8pPr indent="3200400" defTabSz="457200">
      <a:defRPr sz="2400">
        <a:latin typeface="Trebuchet MS"/>
        <a:ea typeface="Trebuchet MS"/>
        <a:cs typeface="Trebuchet MS"/>
        <a:sym typeface="Trebuchet MS"/>
      </a:defRPr>
    </a:lvl8pPr>
    <a:lvl9pPr indent="3657600" defTabSz="457200">
      <a:defRPr sz="2400"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00CC33"/>
    <a:srgbClr val="A52A2A"/>
    <a:srgbClr val="BDB76B"/>
    <a:srgbClr val="FF8C00"/>
    <a:srgbClr val="CC00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21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7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1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With previous citations</a:t>
            </a:r>
            <a:r>
              <a:rPr lang="en-US" baseline="0" dirty="0" smtClean="0"/>
              <a:t> related to fertility/growth/health/etc.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With previous citations</a:t>
            </a:r>
            <a:r>
              <a:rPr lang="en-US" baseline="0" dirty="0" smtClean="0"/>
              <a:t> related to fertility/growth/health/etc.</a:t>
            </a:r>
          </a:p>
          <a:p>
            <a:r>
              <a:rPr lang="en-US" baseline="0" dirty="0" smtClean="0"/>
              <a:t>CEA family – member of immunoglobulin superfamily, which consists of CEA-related cell adhesion molecules and pregnancy specific glycoprotein subgroups -&gt; involvement in fetal-maternal conflict processes expressed in the fetal </a:t>
            </a:r>
            <a:r>
              <a:rPr lang="en-US" baseline="0" dirty="0" err="1" smtClean="0"/>
              <a:t>trophoblast</a:t>
            </a:r>
            <a:endParaRPr lang="en-US" baseline="0" dirty="0" smtClean="0"/>
          </a:p>
          <a:p>
            <a:r>
              <a:rPr lang="en-US" baseline="0" dirty="0" smtClean="0"/>
              <a:t>GC – has been implicated as possible mutation related to susceptibility to clinical mastitis; encodes the main carrier protein of Vitamin D in plasma (</a:t>
            </a:r>
            <a:r>
              <a:rPr lang="en-US" baseline="0" dirty="0" err="1" smtClean="0"/>
              <a:t>Gc</a:t>
            </a:r>
            <a:r>
              <a:rPr lang="en-US" baseline="0" dirty="0" smtClean="0"/>
              <a:t>-globulin)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With previous citations</a:t>
            </a:r>
            <a:r>
              <a:rPr lang="en-US" baseline="0" dirty="0" smtClean="0"/>
              <a:t> related to fertility/growth/health/etc.</a:t>
            </a:r>
          </a:p>
          <a:p>
            <a:r>
              <a:rPr lang="en-US" baseline="0" dirty="0" smtClean="0"/>
              <a:t>CEA family – member of immunoglobulin superfamily, which consists of CEA-related cell adhesion molecules and pregnancy specific glycoprotein subgroups -&gt; involvement in fetal-maternal conflict processes expressed in the fetal </a:t>
            </a:r>
            <a:r>
              <a:rPr lang="en-US" baseline="0" dirty="0" err="1" smtClean="0"/>
              <a:t>trophoblast</a:t>
            </a:r>
            <a:endParaRPr lang="en-US" baseline="0" dirty="0" smtClean="0"/>
          </a:p>
          <a:p>
            <a:r>
              <a:rPr lang="en-US" baseline="0" dirty="0" smtClean="0"/>
              <a:t>GC – has been implicated as possible mutation related to susceptibility to clinical mastitis; encodes the main carrier protein of Vitamin D in plasma (</a:t>
            </a:r>
            <a:r>
              <a:rPr lang="en-US" baseline="0" dirty="0" err="1" smtClean="0"/>
              <a:t>Gc</a:t>
            </a:r>
            <a:r>
              <a:rPr lang="en-US" baseline="0" dirty="0" smtClean="0"/>
              <a:t>-globulin)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DC93B8DA-DF6E-A048-BABB-8143F1A377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39701" y="3543300"/>
            <a:ext cx="8899524" cy="274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3600" dirty="0" smtClean="0">
                <a:solidFill>
                  <a:srgbClr val="FFFFFF"/>
                </a:solidFill>
                <a:effectLst/>
              </a:rPr>
              <a:t>K.L. Parker Gaddis</a:t>
            </a:r>
            <a:r>
              <a:rPr lang="en-US" sz="3600" baseline="30000" dirty="0" smtClean="0">
                <a:solidFill>
                  <a:srgbClr val="FFFFFF"/>
                </a:solidFill>
                <a:effectLst/>
              </a:rPr>
              <a:t>1</a:t>
            </a:r>
            <a:r>
              <a:rPr lang="en-US" sz="3600" baseline="0" dirty="0" smtClean="0">
                <a:solidFill>
                  <a:srgbClr val="FFFFFF"/>
                </a:solidFill>
                <a:effectLst/>
              </a:rPr>
              <a:t> and </a:t>
            </a:r>
            <a:r>
              <a:rPr sz="3600" dirty="0" smtClean="0">
                <a:solidFill>
                  <a:srgbClr val="FFFFFF"/>
                </a:solidFill>
                <a:effectLst/>
              </a:rPr>
              <a:t>J</a:t>
            </a:r>
            <a:r>
              <a:rPr lang="en-US" sz="3600" dirty="0" smtClean="0">
                <a:solidFill>
                  <a:srgbClr val="FFFFFF"/>
                </a:solidFill>
                <a:effectLst/>
              </a:rPr>
              <a:t>.</a:t>
            </a:r>
            <a:r>
              <a:rPr sz="3600" dirty="0" smtClean="0">
                <a:solidFill>
                  <a:srgbClr val="FFFFFF"/>
                </a:solidFill>
                <a:effectLst/>
              </a:rPr>
              <a:t>B</a:t>
            </a:r>
            <a:r>
              <a:rPr sz="3600" dirty="0">
                <a:solidFill>
                  <a:srgbClr val="FFFFFF"/>
                </a:solidFill>
                <a:effectLst/>
              </a:rPr>
              <a:t>. </a:t>
            </a:r>
            <a:r>
              <a:rPr sz="3600" dirty="0" smtClean="0">
                <a:solidFill>
                  <a:srgbClr val="FFFFFF"/>
                </a:solidFill>
                <a:effectLst/>
              </a:rPr>
              <a:t>Cole</a:t>
            </a:r>
            <a:r>
              <a:rPr lang="en-US" sz="3600" baseline="30000" dirty="0" smtClean="0">
                <a:solidFill>
                  <a:srgbClr val="FFFFFF"/>
                </a:solidFill>
                <a:effectLst/>
              </a:rPr>
              <a:t>2,*</a:t>
            </a:r>
            <a:br>
              <a:rPr lang="en-US" sz="3600" baseline="30000" dirty="0" smtClean="0">
                <a:solidFill>
                  <a:srgbClr val="FFFFFF"/>
                </a:solidFill>
                <a:effectLst/>
              </a:rPr>
            </a:br>
            <a:endParaRPr sz="3600" dirty="0">
              <a:solidFill>
                <a:srgbClr val="FFFFFF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baseline="30000" dirty="0" smtClean="0">
                <a:solidFill>
                  <a:srgbClr val="66CCFF"/>
                </a:solidFill>
              </a:rPr>
              <a:t>1</a:t>
            </a:r>
            <a:r>
              <a:rPr lang="en-US" sz="2000" dirty="0" smtClean="0">
                <a:solidFill>
                  <a:srgbClr val="66CCFF"/>
                </a:solidFill>
              </a:rPr>
              <a:t>Department</a:t>
            </a:r>
            <a:r>
              <a:rPr lang="en-US" sz="2000" baseline="0" dirty="0" smtClean="0">
                <a:solidFill>
                  <a:srgbClr val="66CCFF"/>
                </a:solidFill>
              </a:rPr>
              <a:t> of Animal Sciences			</a:t>
            </a:r>
            <a:r>
              <a:rPr lang="en-US" sz="2000" baseline="30000" dirty="0" smtClean="0">
                <a:solidFill>
                  <a:srgbClr val="66CCFF"/>
                </a:solidFill>
              </a:rPr>
              <a:t>2</a:t>
            </a:r>
            <a:r>
              <a:rPr lang="en-US" sz="2000" baseline="0" dirty="0" smtClean="0">
                <a:solidFill>
                  <a:srgbClr val="66CCFF"/>
                </a:solidFill>
              </a:rPr>
              <a:t>A</a:t>
            </a:r>
            <a:r>
              <a:rPr sz="2000" dirty="0" smtClean="0">
                <a:solidFill>
                  <a:srgbClr val="66CCFF"/>
                </a:solidFill>
              </a:rPr>
              <a:t>nimal </a:t>
            </a:r>
            <a:r>
              <a:rPr sz="2000" dirty="0">
                <a:solidFill>
                  <a:srgbClr val="66CCFF"/>
                </a:solidFill>
              </a:rPr>
              <a:t>Genomics </a:t>
            </a:r>
            <a:r>
              <a:rPr sz="2000" dirty="0" smtClean="0">
                <a:solidFill>
                  <a:srgbClr val="66CCFF"/>
                </a:solidFill>
              </a:rPr>
              <a:t>and</a:t>
            </a:r>
            <a:r>
              <a:rPr lang="en-US" sz="2000" dirty="0" smtClean="0">
                <a:solidFill>
                  <a:srgbClr val="66CCFF"/>
                </a:solidFill>
              </a:rPr>
              <a:t> Improvement</a:t>
            </a:r>
            <a:br>
              <a:rPr lang="en-US" sz="2000" dirty="0" smtClean="0">
                <a:solidFill>
                  <a:srgbClr val="66CCFF"/>
                </a:solidFill>
              </a:rPr>
            </a:br>
            <a:r>
              <a:rPr lang="en-US" sz="2000" dirty="0" smtClean="0">
                <a:solidFill>
                  <a:srgbClr val="66CCFF"/>
                </a:solidFill>
              </a:rPr>
              <a:t> University of Florida					 	</a:t>
            </a:r>
            <a:r>
              <a:rPr sz="2000" dirty="0" smtClean="0">
                <a:solidFill>
                  <a:srgbClr val="66CCFF"/>
                </a:solidFill>
              </a:rPr>
              <a:t>Laboratory</a:t>
            </a:r>
            <a:r>
              <a:rPr lang="en-US" sz="2000" dirty="0" smtClean="0">
                <a:solidFill>
                  <a:srgbClr val="66CCFF"/>
                </a:solidFill>
              </a:rPr>
              <a:t/>
            </a:r>
            <a:br>
              <a:rPr lang="en-US" sz="2000" dirty="0" smtClean="0">
                <a:solidFill>
                  <a:srgbClr val="66CCFF"/>
                </a:solidFill>
              </a:rPr>
            </a:br>
            <a:r>
              <a:rPr lang="en-US" sz="2000" dirty="0" smtClean="0">
                <a:solidFill>
                  <a:srgbClr val="66CCFF"/>
                </a:solidFill>
              </a:rPr>
              <a:t> Gainesville, FL 32611-0920  			 </a:t>
            </a:r>
            <a:r>
              <a:rPr sz="2000" dirty="0" smtClean="0">
                <a:solidFill>
                  <a:srgbClr val="66CCFF"/>
                </a:solidFill>
              </a:rPr>
              <a:t>Agricultural </a:t>
            </a:r>
            <a:r>
              <a:rPr sz="2000" dirty="0">
                <a:solidFill>
                  <a:srgbClr val="66CCFF"/>
                </a:solidFill>
              </a:rPr>
              <a:t>Research Service, </a:t>
            </a:r>
            <a:r>
              <a:rPr sz="2000" dirty="0" smtClean="0">
                <a:solidFill>
                  <a:srgbClr val="66CCFF"/>
                </a:solidFill>
              </a:rPr>
              <a:t>USDA</a:t>
            </a:r>
            <a:endParaRPr sz="2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</a:rPr>
              <a:t>kristen.parkergaddis@ars.usda.gov</a:t>
            </a:r>
            <a:r>
              <a:rPr lang="en-US" sz="2000" dirty="0" smtClean="0">
                <a:solidFill>
                  <a:srgbClr val="66CCFF"/>
                </a:solidFill>
              </a:rPr>
              <a:t>		 </a:t>
            </a:r>
            <a:r>
              <a:rPr sz="2000" dirty="0" smtClean="0">
                <a:solidFill>
                  <a:srgbClr val="66CCFF"/>
                </a:solidFill>
              </a:rPr>
              <a:t>Beltsville, MD 20705-2350</a:t>
            </a:r>
            <a:r>
              <a:rPr lang="en-US" sz="200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r>
              <a:rPr lang="en-US" sz="2000" baseline="0" dirty="0" smtClean="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</a:rPr>
              <a:t>john.cole@ars.usda.gov</a:t>
            </a:r>
            <a:endParaRPr lang="en-US" sz="2000" dirty="0" smtClean="0">
              <a:solidFill>
                <a:srgbClr val="00FF00"/>
              </a:solidFill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0" y="2970213"/>
            <a:ext cx="9144001" cy="80963"/>
            <a:chOff x="0" y="0"/>
            <a:chExt cx="9144001" cy="8096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812799"/>
            <a:ext cx="7769225" cy="11890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00"/>
                </a:solidFill>
              </a:rPr>
              <a:t>Title Text</a:t>
            </a:r>
          </a:p>
        </p:txBody>
      </p:sp>
      <p:pic>
        <p:nvPicPr>
          <p:cNvPr id="10" name="Picture 9" descr="UF-Signatur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291263"/>
            <a:ext cx="2476500" cy="482600"/>
          </a:xfrm>
          <a:prstGeom prst="rect">
            <a:avLst/>
          </a:prstGeom>
        </p:spPr>
      </p:pic>
      <p:pic>
        <p:nvPicPr>
          <p:cNvPr id="11" name="Picture 10" descr="USDA_W-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216104"/>
            <a:ext cx="829001" cy="5669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2186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07245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64985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182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>
              <a:buClrTx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>
              <a:buClrTx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>
              <a:buClr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72771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Parker Gaddis and Cole</a:t>
            </a:r>
            <a:endParaRPr sz="1000" dirty="0">
              <a:solidFill>
                <a:srgbClr val="66CCFF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833437"/>
            <a:ext cx="9144001" cy="80963"/>
            <a:chOff x="0" y="0"/>
            <a:chExt cx="9144001" cy="80962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780213" y="0"/>
            <a:ext cx="2208213" cy="58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399" y="98425"/>
            <a:ext cx="6475414" cy="67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2015 ADSA-ASAS Joint Annual Meeting, Orlando, FL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July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14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(</a:t>
            </a:r>
            <a:fld id="{2E31FC39-E2CA-2943-B8CB-87003F99D873}" type="slidenum">
              <a:rPr lang="en-US" sz="1000" smtClean="0">
                <a:solidFill>
                  <a:srgbClr val="66CCFF"/>
                </a:solidFill>
              </a:rPr>
              <a:t>‹#›</a:t>
            </a:fld>
            <a:r>
              <a:rPr sz="1000" dirty="0" smtClean="0">
                <a:solidFill>
                  <a:srgbClr val="66CCFF"/>
                </a:solidFill>
              </a:rPr>
              <a:t>)</a:t>
            </a:r>
            <a:endParaRPr sz="1000" dirty="0">
              <a:solidFill>
                <a:srgbClr val="66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6" r:id="rId11"/>
    <p:sldLayoutId id="2147483667" r:id="rId12"/>
    <p:sldLayoutId id="2147483671" r:id="rId13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 userDrawn="1"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RDA and ARS 5th Annual Cooperation Workshop, </a:t>
            </a:r>
            <a:r>
              <a:rPr lang="en-US" sz="1000" dirty="0" err="1" smtClean="0">
                <a:solidFill>
                  <a:srgbClr val="66CCFF"/>
                </a:solidFill>
              </a:rPr>
              <a:t>Jeonju-si</a:t>
            </a:r>
            <a:r>
              <a:rPr lang="en-US" sz="1000" dirty="0" smtClean="0">
                <a:solidFill>
                  <a:srgbClr val="66CCFF"/>
                </a:solidFill>
              </a:rPr>
              <a:t>, Korea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June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23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315200" y="6614369"/>
            <a:ext cx="173159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 smtClean="0">
                <a:solidFill>
                  <a:srgbClr val="66CCFF"/>
                </a:solidFill>
              </a:rPr>
              <a:t>Cole</a:t>
            </a:r>
            <a:r>
              <a:rPr lang="en-US" sz="1000" dirty="0" smtClean="0">
                <a:solidFill>
                  <a:srgbClr val="66CCFF"/>
                </a:solidFill>
              </a:rPr>
              <a:t> and Parker Gaddis</a:t>
            </a:r>
            <a:endParaRPr sz="10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900" y="812799"/>
            <a:ext cx="8674100" cy="1189039"/>
          </a:xfrm>
        </p:spPr>
        <p:txBody>
          <a:bodyPr/>
          <a:lstStyle/>
          <a:p>
            <a:pPr algn="ctr"/>
            <a:r>
              <a:rPr lang="en-US" dirty="0"/>
              <a:t>Genome-wide association study of fertility traits in dairy cattle using high-density single nucleotide polymorphism marker panels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Cow GWAS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38846"/>
              </p:ext>
            </p:extLst>
          </p:nvPr>
        </p:nvGraphicFramePr>
        <p:xfrm>
          <a:off x="127000" y="1078795"/>
          <a:ext cx="8836024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871"/>
                <a:gridCol w="1314229"/>
                <a:gridCol w="6638924"/>
              </a:tblGrid>
              <a:tr h="3386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TRIVARIATE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ST6GAL1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ST6 beta-</a:t>
                      </a:r>
                      <a:r>
                        <a:rPr lang="en-US" sz="1800" u="none" kern="1200" baseline="0" dirty="0" err="1" smtClean="0"/>
                        <a:t>galactosamide</a:t>
                      </a:r>
                      <a:r>
                        <a:rPr lang="en-US" sz="1800" u="none" kern="1200" baseline="0" dirty="0" smtClean="0"/>
                        <a:t> alpha-2,6-sialyltransferase 1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FN1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fibronectin</a:t>
                      </a:r>
                      <a:r>
                        <a:rPr lang="en-US" sz="1800" baseline="0" dirty="0" smtClean="0"/>
                        <a:t> 1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ATP5G2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ATP synthase, H+ transporting, mitochondrial </a:t>
                      </a:r>
                      <a:r>
                        <a:rPr lang="en-US" sz="1800" u="none" kern="1200" baseline="0" dirty="0" err="1" smtClean="0"/>
                        <a:t>Fo</a:t>
                      </a:r>
                      <a:r>
                        <a:rPr lang="en-US" sz="1800" u="none" kern="1200" baseline="0" dirty="0" smtClean="0"/>
                        <a:t> complex, subunit C2 (subunit 9)</a:t>
                      </a:r>
                      <a:endParaRPr lang="en-US" sz="1800" dirty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GC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group-specific component (vitamin D binding protein)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NR5A2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nuclear receptor subfamily 5, group A, member 2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LIF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leukemia inhibitory factor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OSM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err="1" smtClean="0"/>
                        <a:t>oncostatin</a:t>
                      </a:r>
                      <a:r>
                        <a:rPr lang="en-US" sz="1800" u="none" kern="1200" baseline="0" dirty="0" smtClean="0"/>
                        <a:t> M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KDM2B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lysine (K)-specific </a:t>
                      </a:r>
                      <a:r>
                        <a:rPr lang="en-US" sz="1800" u="none" kern="1200" baseline="0" dirty="0" err="1" smtClean="0"/>
                        <a:t>demethylase</a:t>
                      </a:r>
                      <a:r>
                        <a:rPr lang="en-US" sz="1800" u="none" kern="1200" baseline="0" dirty="0" smtClean="0"/>
                        <a:t> 2B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CEACAM1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err="1" smtClean="0"/>
                        <a:t>carcinoembryonic</a:t>
                      </a:r>
                      <a:r>
                        <a:rPr lang="en-US" sz="1800" u="none" kern="1200" baseline="0" dirty="0" smtClean="0"/>
                        <a:t> antigen-related cell adhesion molecule 1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HPN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hepsin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CLIC5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chloride intracellular channel 5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VDAC2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smtClean="0"/>
                        <a:t>voltage-dependent anion channel 2</a:t>
                      </a:r>
                      <a:endParaRPr lang="en-US" sz="1800" dirty="0"/>
                    </a:p>
                  </a:txBody>
                  <a:tcPr/>
                </a:tc>
              </a:tr>
              <a:tr h="3104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CDKN1C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kern="1200" baseline="0" dirty="0" err="1" smtClean="0"/>
                        <a:t>cyclin</a:t>
                      </a:r>
                      <a:r>
                        <a:rPr lang="en-US" sz="1800" u="none" kern="1200" baseline="0" dirty="0" smtClean="0"/>
                        <a:t>-dependent kinase inhibitor 1C (p57, Kip2)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549933" y="4712372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549933" y="3251872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79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8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&amp; Cow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994353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CCR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51716" y="2310442"/>
            <a:ext cx="1203436" cy="851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2122" y="1537111"/>
            <a:ext cx="75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combined population GWAS also showed peaks that were not identified with only cows or only bulls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02142" y="2383198"/>
            <a:ext cx="461348" cy="779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54365" y="2383198"/>
            <a:ext cx="800581" cy="611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96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New QTL from Cow &amp; Bull GWAS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59738"/>
              </p:ext>
            </p:extLst>
          </p:nvPr>
        </p:nvGraphicFramePr>
        <p:xfrm>
          <a:off x="139700" y="2501195"/>
          <a:ext cx="883602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871"/>
                <a:gridCol w="1314229"/>
                <a:gridCol w="6638924"/>
              </a:tblGrid>
              <a:tr h="3386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CCR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PDE8B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Phosphodiesterase</a:t>
                      </a:r>
                      <a:r>
                        <a:rPr lang="en-US" sz="1800" dirty="0" smtClean="0"/>
                        <a:t> 8B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9900" y="1016000"/>
            <a:ext cx="80772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marL="342900" indent="-342900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indent="-326571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indent="-304800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indent="-365760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l">
              <a:buFontTx/>
              <a:buNone/>
            </a:pPr>
            <a:r>
              <a:rPr lang="en-US" sz="2400" dirty="0"/>
              <a:t>Only </a:t>
            </a:r>
            <a:r>
              <a:rPr lang="en-US" sz="2400" dirty="0" smtClean="0">
                <a:solidFill>
                  <a:srgbClr val="00FF00"/>
                </a:solidFill>
              </a:rPr>
              <a:t>1</a:t>
            </a:r>
            <a:r>
              <a:rPr lang="en-US" sz="2400" dirty="0" smtClean="0"/>
              <a:t> SNP </a:t>
            </a:r>
            <a:r>
              <a:rPr lang="en-US" sz="2400" dirty="0"/>
              <a:t>mapped to a gene </a:t>
            </a:r>
            <a:r>
              <a:rPr lang="en-US" sz="2400" dirty="0" smtClean="0"/>
              <a:t>previously associated </a:t>
            </a:r>
            <a:r>
              <a:rPr lang="en-US" sz="2400" dirty="0"/>
              <a:t>with fertility but </a:t>
            </a:r>
            <a:r>
              <a:rPr lang="en-US" sz="2400" dirty="0">
                <a:solidFill>
                  <a:srgbClr val="FFFF00"/>
                </a:solidFill>
              </a:rPr>
              <a:t>not</a:t>
            </a:r>
            <a:r>
              <a:rPr lang="en-US" sz="2400" dirty="0"/>
              <a:t> identified in the </a:t>
            </a:r>
            <a:r>
              <a:rPr lang="en-US" sz="2400" dirty="0" smtClean="0"/>
              <a:t>bull- or cow-only populations: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900" y="3429000"/>
            <a:ext cx="80772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marL="342900" indent="-342900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indent="-326571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indent="-304800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indent="-365760" defTabSz="457200">
              <a:spcBef>
                <a:spcPts val="1600"/>
              </a:spcBef>
              <a:buClr>
                <a:srgbClr val="33CC33"/>
              </a:buClr>
              <a:buSzPct val="100000"/>
              <a:buChar char="•"/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 defTabSz="457200">
              <a:spcBef>
                <a:spcPts val="1600"/>
              </a:spcBef>
              <a:buClr>
                <a:srgbClr val="33CC33"/>
              </a:buClr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l">
              <a:buFontTx/>
              <a:buNone/>
            </a:pPr>
            <a:r>
              <a:rPr lang="en-US" sz="2400" dirty="0" smtClean="0">
                <a:solidFill>
                  <a:srgbClr val="00FF00"/>
                </a:solidFill>
              </a:rPr>
              <a:t>2</a:t>
            </a:r>
            <a:r>
              <a:rPr lang="en-US" sz="2400" dirty="0" smtClean="0"/>
              <a:t> SNP </a:t>
            </a:r>
            <a:r>
              <a:rPr lang="en-US" sz="2400" dirty="0"/>
              <a:t>mapped </a:t>
            </a:r>
            <a:r>
              <a:rPr lang="en-US" sz="2400" dirty="0" smtClean="0"/>
              <a:t>to genes not associated </a:t>
            </a:r>
            <a:r>
              <a:rPr lang="en-US" sz="2400" dirty="0"/>
              <a:t>with fertility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not</a:t>
            </a:r>
            <a:r>
              <a:rPr lang="en-US" sz="2400" dirty="0" smtClean="0"/>
              <a:t> </a:t>
            </a:r>
            <a:r>
              <a:rPr lang="en-US" sz="2400" dirty="0"/>
              <a:t>identified in the </a:t>
            </a:r>
            <a:r>
              <a:rPr lang="en-US" sz="2400" dirty="0" smtClean="0"/>
              <a:t>bull- or cow-only populations: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00400"/>
              </p:ext>
            </p:extLst>
          </p:nvPr>
        </p:nvGraphicFramePr>
        <p:xfrm>
          <a:off x="152401" y="4558595"/>
          <a:ext cx="8836024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871"/>
                <a:gridCol w="1314229"/>
                <a:gridCol w="6638924"/>
              </a:tblGrid>
              <a:tr h="3386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CCR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PRRG4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Highly expressed in human placenta, liver, and kidney</a:t>
                      </a:r>
                      <a:endParaRPr lang="en-US" sz="1800" dirty="0" smtClean="0"/>
                    </a:p>
                  </a:txBody>
                  <a:tcPr/>
                </a:tc>
              </a:tr>
              <a:tr h="2599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BTA28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CDH23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Expressed in neurosensory epithelium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8864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4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Consistent signals across traits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11978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DPR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254049" y="2838207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888425" y="2153309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7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c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2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Consistent </a:t>
            </a:r>
            <a:r>
              <a:rPr lang="en-US" dirty="0" smtClean="0"/>
              <a:t>signals </a:t>
            </a:r>
            <a:r>
              <a:rPr lang="en-US" dirty="0"/>
              <a:t>across traits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6473" y="11978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HCR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251803" y="2223354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898877" y="3197179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24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309"/>
            <a:ext cx="9144000" cy="380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Consistent </a:t>
            </a:r>
            <a:r>
              <a:rPr lang="en-US" dirty="0" smtClean="0"/>
              <a:t>signals </a:t>
            </a:r>
            <a:r>
              <a:rPr lang="en-US" dirty="0"/>
              <a:t>across traits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6401" y="1197841"/>
            <a:ext cx="30239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A5A5E9"/>
                </a:solidFill>
              </a:rPr>
              <a:t>Trivariate</a:t>
            </a:r>
            <a:r>
              <a:rPr lang="en-US" sz="3200" dirty="0" smtClean="0">
                <a:solidFill>
                  <a:srgbClr val="A5A5E9"/>
                </a:solidFill>
              </a:rPr>
              <a:t>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264503" y="2109054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930598" y="3111922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3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186665"/>
            <a:ext cx="8475380" cy="4089995"/>
          </a:xfrm>
        </p:spPr>
        <p:txBody>
          <a:bodyPr/>
          <a:lstStyle/>
          <a:p>
            <a:r>
              <a:rPr lang="en-US" sz="2800" dirty="0" smtClean="0"/>
              <a:t>Gene ontology (</a:t>
            </a:r>
            <a:r>
              <a:rPr lang="en-US" sz="2800" dirty="0" smtClean="0">
                <a:solidFill>
                  <a:srgbClr val="FFFF00"/>
                </a:solidFill>
              </a:rPr>
              <a:t>GO</a:t>
            </a:r>
            <a:r>
              <a:rPr lang="en-US" sz="2800" dirty="0" smtClean="0"/>
              <a:t>) enrichment analysis attempts </a:t>
            </a:r>
            <a:r>
              <a:rPr lang="en-US" sz="2800" dirty="0"/>
              <a:t>to </a:t>
            </a:r>
            <a:r>
              <a:rPr lang="en-US" sz="2800" dirty="0" smtClean="0"/>
              <a:t>identify biological functions shared by a group of genes (</a:t>
            </a:r>
            <a:r>
              <a:rPr lang="en-US" sz="2800" dirty="0" err="1"/>
              <a:t>Ashburner</a:t>
            </a:r>
            <a:r>
              <a:rPr lang="en-US" sz="2800" dirty="0"/>
              <a:t> et al</a:t>
            </a:r>
            <a:r>
              <a:rPr lang="en-US" sz="2800" dirty="0" smtClean="0"/>
              <a:t>., </a:t>
            </a:r>
            <a:r>
              <a:rPr lang="en-US" sz="2800" dirty="0"/>
              <a:t>2000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Genes of interest (P &lt; 0.05 in the GWAS) compared against a background set (all annotated genes within 25 kb of a SNP)</a:t>
            </a:r>
          </a:p>
          <a:p>
            <a:r>
              <a:rPr lang="en-US" sz="2800" dirty="0"/>
              <a:t>GO enrichment </a:t>
            </a:r>
            <a:r>
              <a:rPr lang="en-US" sz="2800" dirty="0" smtClean="0"/>
              <a:t>analysis performed </a:t>
            </a:r>
            <a:r>
              <a:rPr lang="en-US" sz="2800" dirty="0"/>
              <a:t>using </a:t>
            </a:r>
            <a:r>
              <a:rPr lang="en-US" sz="2800" dirty="0" smtClean="0"/>
              <a:t>DAVID</a:t>
            </a:r>
            <a:r>
              <a:rPr lang="en-US" sz="2800" dirty="0"/>
              <a:t> </a:t>
            </a:r>
            <a:r>
              <a:rPr lang="en-US" sz="2800" dirty="0" smtClean="0"/>
              <a:t>(Huang et al., 2009a,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528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Results - Bulls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186665"/>
            <a:ext cx="8475380" cy="4089995"/>
          </a:xfrm>
        </p:spPr>
        <p:txBody>
          <a:bodyPr/>
          <a:lstStyle/>
          <a:p>
            <a:r>
              <a:rPr lang="en-US" sz="2800" dirty="0" smtClean="0"/>
              <a:t>Positive regulation of </a:t>
            </a:r>
            <a:r>
              <a:rPr lang="en-US" sz="2800" dirty="0" smtClean="0">
                <a:solidFill>
                  <a:srgbClr val="FFFF00"/>
                </a:solidFill>
              </a:rPr>
              <a:t>acrosome reaction </a:t>
            </a:r>
            <a:r>
              <a:rPr lang="en-US" sz="2800" dirty="0" smtClean="0"/>
              <a:t>(GO:2000344)</a:t>
            </a:r>
          </a:p>
          <a:p>
            <a:r>
              <a:rPr lang="en-US" sz="2800" dirty="0" smtClean="0"/>
              <a:t>Nervous system </a:t>
            </a:r>
            <a:r>
              <a:rPr lang="en-US" sz="2800" dirty="0" smtClean="0">
                <a:solidFill>
                  <a:srgbClr val="FFFF00"/>
                </a:solidFill>
              </a:rPr>
              <a:t>development </a:t>
            </a:r>
            <a:r>
              <a:rPr lang="en-US" sz="2800" dirty="0" smtClean="0"/>
              <a:t>(GO:0007399)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Embryonic placenta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development (GO:001892)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Embryonic heart tube </a:t>
            </a:r>
            <a:r>
              <a:rPr lang="en-US" sz="2800" dirty="0" smtClean="0"/>
              <a:t>development (GO:0035050)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Developmental </a:t>
            </a:r>
            <a:r>
              <a:rPr lang="en-US" sz="2800" dirty="0" smtClean="0"/>
              <a:t>maturation (GO:0021700)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814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Results - </a:t>
            </a:r>
            <a:r>
              <a:rPr lang="en-US" dirty="0" smtClean="0"/>
              <a:t>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021565"/>
            <a:ext cx="8475380" cy="4089995"/>
          </a:xfrm>
        </p:spPr>
        <p:txBody>
          <a:bodyPr/>
          <a:lstStyle/>
          <a:p>
            <a:r>
              <a:rPr lang="en-US" sz="2800" dirty="0" smtClean="0"/>
              <a:t>No “nice” intersection for all three traits</a:t>
            </a:r>
          </a:p>
          <a:p>
            <a:r>
              <a:rPr lang="en-US" sz="2800" dirty="0" smtClean="0"/>
              <a:t>CCR</a:t>
            </a:r>
          </a:p>
          <a:p>
            <a:pPr lvl="1"/>
            <a:r>
              <a:rPr lang="en-US" sz="2800" dirty="0" smtClean="0"/>
              <a:t>Regulation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FF00"/>
                </a:solidFill>
              </a:rPr>
              <a:t>fertilization</a:t>
            </a:r>
            <a:r>
              <a:rPr lang="en-US" sz="2800" dirty="0"/>
              <a:t> (GO:0080154)</a:t>
            </a:r>
          </a:p>
          <a:p>
            <a:r>
              <a:rPr lang="en-US" sz="2800" dirty="0" smtClean="0"/>
              <a:t>DPR</a:t>
            </a:r>
          </a:p>
          <a:p>
            <a:pPr lvl="1"/>
            <a:r>
              <a:rPr lang="en-US" sz="2800" dirty="0" smtClean="0"/>
              <a:t>Female </a:t>
            </a:r>
            <a:r>
              <a:rPr lang="en-US" sz="2800" dirty="0">
                <a:solidFill>
                  <a:srgbClr val="FFFF00"/>
                </a:solidFill>
              </a:rPr>
              <a:t>pregnancy</a:t>
            </a:r>
            <a:r>
              <a:rPr lang="en-US" sz="2800" dirty="0"/>
              <a:t> (GO:0007565)</a:t>
            </a:r>
          </a:p>
          <a:p>
            <a:r>
              <a:rPr lang="en-US" sz="2800" dirty="0" smtClean="0"/>
              <a:t>HCR</a:t>
            </a:r>
          </a:p>
          <a:p>
            <a:pPr lvl="1"/>
            <a:r>
              <a:rPr lang="en-US" sz="2800" dirty="0" smtClean="0"/>
              <a:t>Post</a:t>
            </a:r>
            <a:r>
              <a:rPr lang="en-US" sz="2800" dirty="0"/>
              <a:t>-embryonic </a:t>
            </a:r>
            <a:r>
              <a:rPr lang="en-US" sz="2800" dirty="0">
                <a:solidFill>
                  <a:srgbClr val="FFFF00"/>
                </a:solidFill>
              </a:rPr>
              <a:t>development</a:t>
            </a:r>
            <a:r>
              <a:rPr lang="en-US" sz="2800" dirty="0"/>
              <a:t> (GO:0009791)</a:t>
            </a:r>
          </a:p>
          <a:p>
            <a:r>
              <a:rPr lang="en-US" sz="2800" dirty="0" err="1" smtClean="0"/>
              <a:t>Trivariate</a:t>
            </a:r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Ovulation</a:t>
            </a:r>
            <a:r>
              <a:rPr lang="en-US" sz="2800" dirty="0" smtClean="0"/>
              <a:t> </a:t>
            </a:r>
            <a:r>
              <a:rPr lang="en-US" sz="2800" dirty="0"/>
              <a:t>cycle process (GO:0022602)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7101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Results – Bulls &amp; 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203723"/>
            <a:ext cx="8348380" cy="4089995"/>
          </a:xfrm>
        </p:spPr>
        <p:txBody>
          <a:bodyPr/>
          <a:lstStyle/>
          <a:p>
            <a:r>
              <a:rPr lang="en-US" sz="2800" dirty="0" smtClean="0"/>
              <a:t>Positive regulation of </a:t>
            </a:r>
            <a:r>
              <a:rPr lang="en-US" sz="2800" dirty="0" smtClean="0">
                <a:solidFill>
                  <a:srgbClr val="FFFF00"/>
                </a:solidFill>
              </a:rPr>
              <a:t>acrosome reaction </a:t>
            </a:r>
            <a:r>
              <a:rPr lang="en-US" sz="2800" dirty="0" smtClean="0"/>
              <a:t>(GO:2000344)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Ovarian follicle development </a:t>
            </a:r>
            <a:r>
              <a:rPr lang="en-US" sz="2800" dirty="0" smtClean="0"/>
              <a:t>(GO:0001541)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Mating behavior </a:t>
            </a:r>
            <a:r>
              <a:rPr lang="en-US" sz="2800" dirty="0" smtClean="0"/>
              <a:t>(GO:0007617)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Ovulation </a:t>
            </a:r>
            <a:r>
              <a:rPr lang="en-US" sz="2800" dirty="0" smtClean="0">
                <a:solidFill>
                  <a:schemeClr val="bg1"/>
                </a:solidFill>
              </a:rPr>
              <a:t>cycle </a:t>
            </a:r>
            <a:r>
              <a:rPr lang="en-US" sz="2800" dirty="0" smtClean="0"/>
              <a:t>(GO:0042698)</a:t>
            </a:r>
          </a:p>
          <a:p>
            <a:r>
              <a:rPr lang="en-US" sz="2800" dirty="0" smtClean="0"/>
              <a:t>Activation of </a:t>
            </a:r>
            <a:r>
              <a:rPr lang="en-US" sz="2800" dirty="0" smtClean="0">
                <a:solidFill>
                  <a:srgbClr val="FFFF00"/>
                </a:solidFill>
              </a:rPr>
              <a:t>meiosis involved in egg</a:t>
            </a:r>
          </a:p>
          <a:p>
            <a:pPr marL="341811" lvl="1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activation</a:t>
            </a:r>
            <a:r>
              <a:rPr lang="en-US" sz="2800" dirty="0" smtClean="0"/>
              <a:t> (GO:0060466)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3051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193800"/>
            <a:ext cx="7312025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Increased production associated with d</a:t>
            </a:r>
            <a:r>
              <a:rPr lang="en-US" sz="2800" dirty="0" smtClean="0">
                <a:sym typeface="Wingdings"/>
              </a:rPr>
              <a:t>ecreased fertility</a:t>
            </a:r>
          </a:p>
          <a:p>
            <a:r>
              <a:rPr lang="en-US" sz="2800" dirty="0">
                <a:sym typeface="Wingdings"/>
              </a:rPr>
              <a:t>Decreased </a:t>
            </a:r>
            <a:r>
              <a:rPr lang="en-US" sz="2800" dirty="0" smtClean="0">
                <a:sym typeface="Wingdings"/>
              </a:rPr>
              <a:t>fertility associated with i</a:t>
            </a:r>
            <a:r>
              <a:rPr lang="en-US" sz="2800" dirty="0" smtClean="0"/>
              <a:t>ncreased culling</a:t>
            </a:r>
          </a:p>
          <a:p>
            <a:r>
              <a:rPr lang="en-US" sz="2800" dirty="0" smtClean="0"/>
              <a:t>Expensive problem to manage</a:t>
            </a:r>
          </a:p>
          <a:p>
            <a:pPr lvl="1"/>
            <a:r>
              <a:rPr lang="en-US" sz="2800" dirty="0" smtClean="0"/>
              <a:t>Each lost pregnancy costs ~$550 (De </a:t>
            </a:r>
            <a:r>
              <a:rPr lang="en-US" sz="2800" dirty="0" err="1" smtClean="0"/>
              <a:t>Vries</a:t>
            </a:r>
            <a:r>
              <a:rPr lang="en-US" sz="2800" dirty="0" smtClean="0"/>
              <a:t> 2006)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02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965200"/>
            <a:ext cx="8493125" cy="53832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Networks </a:t>
            </a:r>
            <a:r>
              <a:rPr lang="en-US" dirty="0">
                <a:solidFill>
                  <a:schemeClr val="bg1"/>
                </a:solidFill>
              </a:rPr>
              <a:t>identified in both </a:t>
            </a:r>
            <a:r>
              <a:rPr lang="en-US" dirty="0">
                <a:solidFill>
                  <a:srgbClr val="FFFF00"/>
                </a:solidFill>
              </a:rPr>
              <a:t>bull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cow</a:t>
            </a:r>
            <a:r>
              <a:rPr lang="en-US" dirty="0">
                <a:solidFill>
                  <a:schemeClr val="bg1"/>
                </a:solidFill>
              </a:rPr>
              <a:t> analyses</a:t>
            </a:r>
          </a:p>
          <a:p>
            <a:endParaRPr lang="en-US" dirty="0"/>
          </a:p>
        </p:txBody>
      </p:sp>
      <p:pic>
        <p:nvPicPr>
          <p:cNvPr id="7" name="Picture 6" descr="Bull_TRI_vs_Cow_TRI_sub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81" y="2141522"/>
            <a:ext cx="6415040" cy="42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4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965200"/>
            <a:ext cx="8988425" cy="538329"/>
          </a:xfrm>
        </p:spPr>
        <p:txBody>
          <a:bodyPr/>
          <a:lstStyle/>
          <a:p>
            <a:r>
              <a:rPr lang="en-US" dirty="0" smtClean="0"/>
              <a:t>GO enrichment map – bulls compared to cows</a:t>
            </a:r>
            <a:endParaRPr lang="en-US" dirty="0"/>
          </a:p>
        </p:txBody>
      </p:sp>
      <p:pic>
        <p:nvPicPr>
          <p:cNvPr id="4" name="Picture 3" descr="Bull_TRI_vs_Cow_TRI_BullOnlySubse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15279" r="15063" b="15438"/>
          <a:stretch/>
        </p:blipFill>
        <p:spPr>
          <a:xfrm>
            <a:off x="393700" y="1858026"/>
            <a:ext cx="3405712" cy="2661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0" y="5087864"/>
            <a:ext cx="34057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Networks identified in only </a:t>
            </a:r>
            <a:r>
              <a:rPr lang="en-US" dirty="0" smtClean="0">
                <a:solidFill>
                  <a:srgbClr val="FFFF00"/>
                </a:solidFill>
              </a:rPr>
              <a:t>bull</a:t>
            </a:r>
            <a:r>
              <a:rPr lang="en-US" dirty="0" smtClean="0">
                <a:solidFill>
                  <a:schemeClr val="bg1"/>
                </a:solidFill>
              </a:rPr>
              <a:t> analyses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(Bulls, HD, trivariate)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4100" y="5062464"/>
            <a:ext cx="46895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Networks identified in only </a:t>
            </a:r>
            <a:r>
              <a:rPr lang="en-US" dirty="0" smtClean="0">
                <a:solidFill>
                  <a:srgbClr val="FFFF00"/>
                </a:solidFill>
              </a:rPr>
              <a:t>cow</a:t>
            </a:r>
            <a:r>
              <a:rPr lang="en-US" dirty="0" smtClean="0">
                <a:solidFill>
                  <a:srgbClr val="FFFFFF"/>
                </a:solidFill>
              </a:rPr>
              <a:t> analyses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(Cows, HD, CCR)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Bull_CCR_vs_Cow_CCR_CowOnlySubse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2304" r="15037" b="6181"/>
          <a:stretch/>
        </p:blipFill>
        <p:spPr>
          <a:xfrm>
            <a:off x="4054100" y="1858026"/>
            <a:ext cx="4689531" cy="28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0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Term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186665"/>
            <a:ext cx="8475380" cy="4089995"/>
          </a:xfrm>
        </p:spPr>
        <p:txBody>
          <a:bodyPr/>
          <a:lstStyle/>
          <a:p>
            <a:r>
              <a:rPr lang="en-US" sz="2800" dirty="0" smtClean="0"/>
              <a:t>Medical subject headings (</a:t>
            </a:r>
            <a:r>
              <a:rPr lang="en-US" sz="2800" dirty="0" err="1" smtClean="0">
                <a:solidFill>
                  <a:srgbClr val="FFFF00"/>
                </a:solidFill>
              </a:rPr>
              <a:t>MeSH</a:t>
            </a:r>
            <a:r>
              <a:rPr lang="en-US" sz="2800" dirty="0" smtClean="0"/>
              <a:t>) vocabulary associates terms with articles in MEDLINE that are then mapped to genes (e.g., </a:t>
            </a:r>
            <a:r>
              <a:rPr lang="en-US" sz="2800" dirty="0" err="1" smtClean="0"/>
              <a:t>Morota</a:t>
            </a:r>
            <a:r>
              <a:rPr lang="en-US" sz="2800" dirty="0" smtClean="0"/>
              <a:t> et </a:t>
            </a:r>
            <a:r>
              <a:rPr lang="en-US" sz="2800" dirty="0"/>
              <a:t>al</a:t>
            </a:r>
            <a:r>
              <a:rPr lang="en-US" sz="2800" dirty="0" smtClean="0"/>
              <a:t>., 2015)</a:t>
            </a:r>
          </a:p>
          <a:p>
            <a:r>
              <a:rPr lang="en-US" sz="2800" dirty="0" smtClean="0"/>
              <a:t>Genes of interest (P &gt; 0.05 in the GWAS) compared against a background set (all annotated genes within 25 kb of a SNP)</a:t>
            </a:r>
          </a:p>
          <a:p>
            <a:r>
              <a:rPr lang="en-US" sz="2800" dirty="0" err="1" smtClean="0"/>
              <a:t>MeSH</a:t>
            </a:r>
            <a:r>
              <a:rPr lang="en-US" sz="2800" dirty="0" smtClean="0"/>
              <a:t> </a:t>
            </a:r>
            <a:r>
              <a:rPr lang="en-US" sz="2800" dirty="0"/>
              <a:t>enrichment </a:t>
            </a:r>
            <a:r>
              <a:rPr lang="en-US" sz="2800" dirty="0" smtClean="0"/>
              <a:t>analysis performed </a:t>
            </a:r>
            <a:r>
              <a:rPr lang="en-US" sz="2800" dirty="0"/>
              <a:t>using </a:t>
            </a:r>
            <a:r>
              <a:rPr lang="en-US" sz="2800" i="1" dirty="0" err="1" smtClean="0"/>
              <a:t>meshr</a:t>
            </a:r>
            <a:r>
              <a:rPr lang="en-US" sz="2800" dirty="0" smtClean="0"/>
              <a:t> (</a:t>
            </a:r>
            <a:r>
              <a:rPr lang="en-US" sz="2800" dirty="0" err="1" smtClean="0"/>
              <a:t>Tsuyuzaki</a:t>
            </a:r>
            <a:r>
              <a:rPr lang="en-US" sz="2800" dirty="0" smtClean="0"/>
              <a:t> et al., 2015)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777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99" y="963210"/>
            <a:ext cx="8531225" cy="613580"/>
          </a:xfrm>
        </p:spPr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– Cows, DPR, Phenomena &amp; Processes</a:t>
            </a:r>
            <a:endParaRPr lang="en-US" dirty="0"/>
          </a:p>
        </p:txBody>
      </p:sp>
      <p:pic>
        <p:nvPicPr>
          <p:cNvPr id="6" name="Picture 5" descr="Network_Cows_DPR_HD_cat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4556" r="3255" b="6823"/>
          <a:stretch/>
        </p:blipFill>
        <p:spPr>
          <a:xfrm>
            <a:off x="475539" y="1651001"/>
            <a:ext cx="821126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75910"/>
            <a:ext cx="7620000" cy="613580"/>
          </a:xfrm>
        </p:spPr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– Bulls, CCR, Anatomy</a:t>
            </a:r>
            <a:endParaRPr lang="en-US" dirty="0"/>
          </a:p>
        </p:txBody>
      </p:sp>
      <p:pic>
        <p:nvPicPr>
          <p:cNvPr id="4" name="Picture 3" descr="Network_Bulls_CCR_HD_ca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3777"/>
          <a:stretch/>
        </p:blipFill>
        <p:spPr>
          <a:xfrm>
            <a:off x="835786" y="1652990"/>
            <a:ext cx="7431914" cy="48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8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2025" cy="4737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50K QTL </a:t>
            </a:r>
            <a:r>
              <a:rPr lang="en-US" sz="2800" dirty="0" smtClean="0">
                <a:solidFill>
                  <a:srgbClr val="FFFF00"/>
                </a:solidFill>
              </a:rPr>
              <a:t>also</a:t>
            </a:r>
            <a:r>
              <a:rPr lang="en-US" sz="2800" dirty="0" smtClean="0"/>
              <a:t> identified using HD data</a:t>
            </a:r>
            <a:endParaRPr lang="en-US" sz="2800" dirty="0"/>
          </a:p>
          <a:p>
            <a:r>
              <a:rPr lang="en-US" sz="2800" dirty="0" smtClean="0"/>
              <a:t>Different QTL identified using different </a:t>
            </a:r>
            <a:r>
              <a:rPr lang="en-US" sz="2800" dirty="0" smtClean="0">
                <a:solidFill>
                  <a:srgbClr val="FFFF00"/>
                </a:solidFill>
              </a:rPr>
              <a:t>training sets</a:t>
            </a:r>
            <a:r>
              <a:rPr lang="en-US" sz="2800" dirty="0" smtClean="0"/>
              <a:t> (e.g., bull vs. cow)</a:t>
            </a:r>
          </a:p>
          <a:p>
            <a:r>
              <a:rPr lang="en-US" sz="2800" dirty="0" smtClean="0"/>
              <a:t>Multivariate results </a:t>
            </a:r>
            <a:r>
              <a:rPr lang="en-US" sz="2800" dirty="0" smtClean="0">
                <a:solidFill>
                  <a:srgbClr val="FFFF00"/>
                </a:solidFill>
              </a:rPr>
              <a:t>consistent</a:t>
            </a:r>
            <a:r>
              <a:rPr lang="en-US" sz="2800" dirty="0" smtClean="0"/>
              <a:t> with </a:t>
            </a:r>
            <a:r>
              <a:rPr lang="en-US" sz="2800" dirty="0" err="1" smtClean="0"/>
              <a:t>univariate</a:t>
            </a:r>
            <a:r>
              <a:rPr lang="en-US" sz="2800" dirty="0" smtClean="0"/>
              <a:t> analyses</a:t>
            </a:r>
          </a:p>
          <a:p>
            <a:r>
              <a:rPr lang="en-US" sz="2800" dirty="0" smtClean="0"/>
              <a:t>GO and </a:t>
            </a:r>
            <a:r>
              <a:rPr lang="en-US" sz="2800" dirty="0" err="1" smtClean="0"/>
              <a:t>MeSH</a:t>
            </a:r>
            <a:r>
              <a:rPr lang="en-US" sz="2800" dirty="0" smtClean="0"/>
              <a:t> enrichment analyses </a:t>
            </a:r>
            <a:r>
              <a:rPr lang="en-US" sz="2800" dirty="0" smtClean="0">
                <a:solidFill>
                  <a:srgbClr val="FFFF00"/>
                </a:solidFill>
              </a:rPr>
              <a:t>confirm</a:t>
            </a:r>
            <a:r>
              <a:rPr lang="en-US" sz="2800" dirty="0" smtClean="0"/>
              <a:t> that GWAS correctly identifying genes associated with fertility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7387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3800"/>
            <a:ext cx="7312025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</a:t>
            </a:r>
            <a:r>
              <a:rPr lang="en-US" sz="2800" dirty="0" smtClean="0">
                <a:solidFill>
                  <a:srgbClr val="FFFF00"/>
                </a:solidFill>
              </a:rPr>
              <a:t>processes</a:t>
            </a:r>
            <a:r>
              <a:rPr lang="en-US" sz="2800" dirty="0" smtClean="0"/>
              <a:t> involved in fertility include</a:t>
            </a:r>
          </a:p>
          <a:p>
            <a:pPr lvl="1"/>
            <a:r>
              <a:rPr lang="en-US" sz="2800" dirty="0" smtClean="0"/>
              <a:t>Oocyte maturation and development</a:t>
            </a:r>
          </a:p>
          <a:p>
            <a:pPr lvl="1"/>
            <a:r>
              <a:rPr lang="en-US" sz="2800" dirty="0" smtClean="0"/>
              <a:t>Ovulation, mating behavior, and fertilization</a:t>
            </a:r>
          </a:p>
          <a:p>
            <a:pPr lvl="1"/>
            <a:r>
              <a:rPr lang="en-US" sz="2800" dirty="0" smtClean="0"/>
              <a:t>Embryonic development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do we include networks in </a:t>
            </a:r>
            <a:r>
              <a:rPr lang="en-US" sz="2800" dirty="0">
                <a:solidFill>
                  <a:srgbClr val="FFFF00"/>
                </a:solidFill>
              </a:rPr>
              <a:t>selection</a:t>
            </a:r>
            <a:r>
              <a:rPr lang="en-US" sz="2800" dirty="0"/>
              <a:t> programs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Selection for functional units rather than single genes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888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51174" y="147767"/>
            <a:ext cx="8226426" cy="584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5195">
              <a:defRPr sz="33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455612" y="1371600"/>
            <a:ext cx="8226426" cy="449580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Council on Dairy Cattle Breeding </a:t>
            </a:r>
            <a:r>
              <a:rPr lang="en-US" sz="2800" dirty="0" smtClean="0">
                <a:solidFill>
                  <a:srgbClr val="FFFFFF"/>
                </a:solidFill>
              </a:rPr>
              <a:t>(Bowie, MD) provided data used in this study under USDA </a:t>
            </a:r>
            <a:r>
              <a:rPr lang="en-US" sz="2800" dirty="0" err="1" smtClean="0">
                <a:solidFill>
                  <a:srgbClr val="FFFFFF"/>
                </a:solidFill>
              </a:rPr>
              <a:t>Nonfunded</a:t>
            </a:r>
            <a:r>
              <a:rPr lang="en-US" sz="2800" dirty="0" smtClean="0">
                <a:solidFill>
                  <a:srgbClr val="FFFFFF"/>
                </a:solidFill>
              </a:rPr>
              <a:t> Cooperative Agreement 58-1245-3-228N.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This research was supported by: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00"/>
                </a:solidFill>
              </a:rPr>
              <a:t>USDA-NIFA AFRI </a:t>
            </a:r>
            <a:r>
              <a:rPr lang="en-US" sz="2800" dirty="0">
                <a:solidFill>
                  <a:schemeClr val="bg1"/>
                </a:solidFill>
              </a:rPr>
              <a:t>Grant No. 2013-68004-20365, “Improving Fertility of Dairy Cattle Using Translational Genomics”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00"/>
                </a:solidFill>
              </a:rPr>
              <a:t>USDA-ARS </a:t>
            </a:r>
            <a:r>
              <a:rPr lang="en-US" sz="2800" dirty="0" smtClean="0">
                <a:solidFill>
                  <a:srgbClr val="FFFFFF"/>
                </a:solidFill>
              </a:rPr>
              <a:t>project 1265-31000-101-05, “Improving Genetic Predictions in Dairy Animals Using Phenotypic and Genomic Information”</a:t>
            </a:r>
          </a:p>
        </p:txBody>
      </p:sp>
    </p:spTree>
    <p:extLst>
      <p:ext uri="{BB962C8B-B14F-4D97-AF65-F5344CB8AC3E}">
        <p14:creationId xmlns:p14="http://schemas.microsoft.com/office/powerpoint/2010/main" val="2207737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32162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914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3800"/>
            <a:ext cx="7312025" cy="4635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Traits:</a:t>
            </a:r>
          </a:p>
          <a:p>
            <a:pPr lvl="1"/>
            <a:r>
              <a:rPr lang="en-US" sz="2600" dirty="0"/>
              <a:t>Daughter pregnancy rate (</a:t>
            </a:r>
            <a:r>
              <a:rPr lang="en-US" sz="2600" b="1" dirty="0"/>
              <a:t>DPR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Heifer conception rate (</a:t>
            </a:r>
            <a:r>
              <a:rPr lang="en-US" sz="2600" b="1" dirty="0"/>
              <a:t>HCR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Cow conception rate (</a:t>
            </a:r>
            <a:r>
              <a:rPr lang="en-US" sz="2600" b="1" dirty="0"/>
              <a:t>CCR</a:t>
            </a:r>
            <a:r>
              <a:rPr lang="en-US" sz="2600" dirty="0"/>
              <a:t>)</a:t>
            </a:r>
          </a:p>
          <a:p>
            <a:pPr lvl="1"/>
            <a:r>
              <a:rPr lang="en-US" sz="2600" dirty="0" err="1" smtClean="0"/>
              <a:t>Trivariate</a:t>
            </a:r>
            <a:r>
              <a:rPr lang="en-US" sz="2600" dirty="0" smtClean="0"/>
              <a:t> analysis (e.g., </a:t>
            </a:r>
            <a:r>
              <a:rPr lang="en-US" sz="2600" dirty="0" err="1" smtClean="0"/>
              <a:t>VanRaden</a:t>
            </a:r>
            <a:r>
              <a:rPr lang="en-US" sz="2600" dirty="0" smtClean="0"/>
              <a:t> et al., 2014)</a:t>
            </a:r>
          </a:p>
          <a:p>
            <a:r>
              <a:rPr lang="en-US" sz="2800" dirty="0" err="1" smtClean="0"/>
              <a:t>Deregressed</a:t>
            </a:r>
            <a:r>
              <a:rPr lang="en-US" sz="2800" dirty="0" smtClean="0"/>
              <a:t> PTA from National Dairy Database</a:t>
            </a:r>
          </a:p>
        </p:txBody>
      </p:sp>
    </p:spTree>
    <p:extLst>
      <p:ext uri="{BB962C8B-B14F-4D97-AF65-F5344CB8AC3E}">
        <p14:creationId xmlns:p14="http://schemas.microsoft.com/office/powerpoint/2010/main" val="12216290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193800"/>
            <a:ext cx="731202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SNP chip genotypes</a:t>
            </a:r>
            <a:endParaRPr lang="en-US" sz="2600" dirty="0" smtClean="0"/>
          </a:p>
          <a:p>
            <a:pPr lvl="1"/>
            <a:r>
              <a:rPr lang="en-US" sz="2400" dirty="0" smtClean="0"/>
              <a:t>Illumina Bovine SNP50 </a:t>
            </a:r>
            <a:r>
              <a:rPr lang="en-US" sz="2400" smtClean="0"/>
              <a:t>BeadChip v </a:t>
            </a:r>
            <a:r>
              <a:rPr lang="en-US" sz="2400" dirty="0" smtClean="0"/>
              <a:t>1 &amp; 2 (</a:t>
            </a:r>
            <a:r>
              <a:rPr lang="en-US" sz="2400" b="1" dirty="0" smtClean="0"/>
              <a:t>50K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BovineHD</a:t>
            </a:r>
            <a:r>
              <a:rPr lang="en-US" sz="2400" dirty="0" smtClean="0"/>
              <a:t> Genotyping </a:t>
            </a:r>
            <a:r>
              <a:rPr lang="en-US" sz="2400" dirty="0" err="1" smtClean="0"/>
              <a:t>BeadChip</a:t>
            </a:r>
            <a:r>
              <a:rPr lang="en-US" sz="2400" dirty="0" smtClean="0"/>
              <a:t> (</a:t>
            </a:r>
            <a:r>
              <a:rPr lang="en-US" sz="2400" b="1" dirty="0" smtClean="0"/>
              <a:t>HD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600" dirty="0" smtClean="0"/>
              <a:t>After editing</a:t>
            </a:r>
          </a:p>
          <a:p>
            <a:pPr lvl="1"/>
            <a:r>
              <a:rPr lang="en-US" sz="2400" dirty="0">
                <a:solidFill>
                  <a:srgbClr val="00FF00"/>
                </a:solidFill>
              </a:rPr>
              <a:t>60,671</a:t>
            </a:r>
            <a:r>
              <a:rPr lang="en-US" sz="2400" dirty="0"/>
              <a:t> markers included in 50K </a:t>
            </a:r>
            <a:r>
              <a:rPr lang="en-US" sz="2400" dirty="0" smtClean="0"/>
              <a:t>analysis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FF00"/>
                </a:solidFill>
              </a:rPr>
              <a:t>312,614</a:t>
            </a:r>
            <a:r>
              <a:rPr lang="en-US" sz="2400" dirty="0"/>
              <a:t> markers included in HD </a:t>
            </a:r>
            <a:r>
              <a:rPr lang="en-US" sz="2400" dirty="0" smtClean="0"/>
              <a:t>analysis</a:t>
            </a:r>
            <a:endParaRPr lang="en-US" sz="2400" dirty="0"/>
          </a:p>
          <a:p>
            <a:r>
              <a:rPr lang="en-US" sz="2600" dirty="0" smtClean="0"/>
              <a:t>Populations (n = </a:t>
            </a:r>
            <a:r>
              <a:rPr lang="en-US" sz="2600" dirty="0" smtClean="0">
                <a:solidFill>
                  <a:srgbClr val="00FF00"/>
                </a:solidFill>
              </a:rPr>
              <a:t>25,000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Cows only</a:t>
            </a:r>
          </a:p>
          <a:p>
            <a:pPr lvl="1"/>
            <a:r>
              <a:rPr lang="en-US" sz="2400" dirty="0" smtClean="0"/>
              <a:t>Bulls only</a:t>
            </a:r>
          </a:p>
          <a:p>
            <a:pPr lvl="1"/>
            <a:r>
              <a:rPr lang="en-US" sz="2400" dirty="0" smtClean="0"/>
              <a:t>Bulls and cows</a:t>
            </a:r>
          </a:p>
        </p:txBody>
      </p:sp>
    </p:spTree>
    <p:extLst>
      <p:ext uri="{BB962C8B-B14F-4D97-AF65-F5344CB8AC3E}">
        <p14:creationId xmlns:p14="http://schemas.microsoft.com/office/powerpoint/2010/main" val="324015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14400" y="1193800"/>
            <a:ext cx="7312025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GWAS</a:t>
            </a:r>
          </a:p>
          <a:p>
            <a:pPr lvl="1"/>
            <a:r>
              <a:rPr lang="en-US" sz="2800" dirty="0" smtClean="0"/>
              <a:t>GEMMA </a:t>
            </a:r>
            <a:r>
              <a:rPr lang="en-US" sz="2800" dirty="0"/>
              <a:t>version 0.94 </a:t>
            </a:r>
            <a:r>
              <a:rPr lang="en-US" sz="2800" dirty="0" smtClean="0"/>
              <a:t>(GWAS)</a:t>
            </a:r>
            <a:endParaRPr lang="en-US" sz="2800" dirty="0"/>
          </a:p>
          <a:p>
            <a:r>
              <a:rPr lang="en-US" sz="2800" dirty="0"/>
              <a:t>Enrichment </a:t>
            </a:r>
            <a:r>
              <a:rPr lang="en-US" sz="2800" dirty="0" smtClean="0"/>
              <a:t>analyses</a:t>
            </a:r>
          </a:p>
          <a:p>
            <a:pPr lvl="1"/>
            <a:r>
              <a:rPr lang="en-US" sz="2800" dirty="0" smtClean="0"/>
              <a:t>SNP assigned to closest gene with </a:t>
            </a:r>
            <a:r>
              <a:rPr lang="en-US" sz="2800" dirty="0" smtClean="0">
                <a:solidFill>
                  <a:srgbClr val="00FF00"/>
                </a:solidFill>
              </a:rPr>
              <a:t>25</a:t>
            </a:r>
            <a:r>
              <a:rPr lang="en-US" sz="2800" dirty="0" smtClean="0"/>
              <a:t> </a:t>
            </a:r>
            <a:r>
              <a:rPr lang="en-US" sz="2800" dirty="0" err="1" smtClean="0"/>
              <a:t>kbp</a:t>
            </a:r>
            <a:r>
              <a:rPr lang="en-US" sz="2800" dirty="0" smtClean="0"/>
              <a:t> on the </a:t>
            </a:r>
            <a:r>
              <a:rPr lang="en-US" sz="2600" dirty="0" smtClean="0"/>
              <a:t>UMD3.1 assembly</a:t>
            </a:r>
          </a:p>
          <a:p>
            <a:pPr lvl="1"/>
            <a:r>
              <a:rPr lang="en-US" sz="2600" dirty="0" smtClean="0"/>
              <a:t>GO (</a:t>
            </a:r>
            <a:r>
              <a:rPr lang="en-US" sz="2600" dirty="0" err="1" smtClean="0"/>
              <a:t>GOstats</a:t>
            </a:r>
            <a:r>
              <a:rPr lang="en-US" sz="2600" dirty="0" smtClean="0"/>
              <a:t>) &amp; DAVID, </a:t>
            </a:r>
            <a:r>
              <a:rPr lang="en-US" sz="2600" dirty="0" err="1" smtClean="0"/>
              <a:t>MeSH</a:t>
            </a:r>
            <a:r>
              <a:rPr lang="en-US" sz="2600" dirty="0" smtClean="0"/>
              <a:t> (</a:t>
            </a:r>
            <a:r>
              <a:rPr lang="en-US" sz="2600" dirty="0" err="1" smtClean="0"/>
              <a:t>meshr</a:t>
            </a:r>
            <a:r>
              <a:rPr lang="en-US" sz="2600" dirty="0" smtClean="0"/>
              <a:t>) </a:t>
            </a:r>
          </a:p>
          <a:p>
            <a:pPr lvl="2"/>
            <a:r>
              <a:rPr lang="en-US" sz="2600" dirty="0"/>
              <a:t>C</a:t>
            </a:r>
            <a:r>
              <a:rPr lang="en-US" sz="2600" dirty="0" smtClean="0"/>
              <a:t>onducted in R version 3.2.1</a:t>
            </a:r>
          </a:p>
          <a:p>
            <a:pPr lvl="1"/>
            <a:r>
              <a:rPr lang="en-US" sz="2600" dirty="0" err="1" smtClean="0"/>
              <a:t>Cytoscape</a:t>
            </a:r>
            <a:r>
              <a:rPr lang="en-US" sz="2600" dirty="0" smtClean="0"/>
              <a:t> (version 3.2.1) </a:t>
            </a:r>
          </a:p>
          <a:p>
            <a:pPr lvl="1"/>
            <a:r>
              <a:rPr lang="en-US" sz="2600" dirty="0" smtClean="0"/>
              <a:t>Enrichment Map (version 2.0.1)</a:t>
            </a:r>
          </a:p>
          <a:p>
            <a:pPr marL="411480" lvl="1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27363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4194" y="1096241"/>
            <a:ext cx="22835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CCR – 50K</a:t>
            </a:r>
            <a:endParaRPr lang="en-US" sz="3200" dirty="0">
              <a:solidFill>
                <a:srgbClr val="A5A5E9"/>
              </a:solidFill>
            </a:endParaRPr>
          </a:p>
        </p:txBody>
      </p:sp>
      <p:pic>
        <p:nvPicPr>
          <p:cNvPr id="4" name="Picture 3" descr="ccr_bulls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209"/>
            <a:ext cx="9144000" cy="38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86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9565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CCR – HD 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64" y="1421418"/>
            <a:ext cx="726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 analysis able to pick up peaks that were not identified with the 50K chip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ccr_manhplot_logp_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2788309"/>
            <a:ext cx="9144000" cy="380299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3156162" y="2254209"/>
            <a:ext cx="440311" cy="1305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54946" y="2171750"/>
            <a:ext cx="832081" cy="1388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57490" y="2171750"/>
            <a:ext cx="1064504" cy="566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63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Bull GWAS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016000"/>
            <a:ext cx="7620000" cy="5383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Genes </a:t>
            </a:r>
            <a:r>
              <a:rPr lang="en-US" sz="2400" dirty="0" smtClean="0"/>
              <a:t>significant </a:t>
            </a:r>
            <a:r>
              <a:rPr lang="en-US" sz="2400" dirty="0"/>
              <a:t>in HD GWAS and previous studies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99007"/>
              </p:ext>
            </p:extLst>
          </p:nvPr>
        </p:nvGraphicFramePr>
        <p:xfrm>
          <a:off x="482600" y="1605129"/>
          <a:ext cx="8128000" cy="4886096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936626"/>
                <a:gridCol w="1144208"/>
                <a:gridCol w="6047166"/>
              </a:tblGrid>
              <a:tr h="42061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CCR</a:t>
                      </a:r>
                      <a:endParaRPr lang="en-US" sz="2400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1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/>
                        <a:t>BTA22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APPL1</a:t>
                      </a:r>
                      <a:endParaRPr lang="en-US" sz="18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Adaptor</a:t>
                      </a:r>
                      <a:r>
                        <a:rPr lang="en-US" sz="1800" i="0" baseline="0" dirty="0" smtClean="0"/>
                        <a:t> protein, </a:t>
                      </a:r>
                      <a:r>
                        <a:rPr lang="en-US" sz="1800" i="0" baseline="0" dirty="0" err="1" smtClean="0"/>
                        <a:t>phosphotyrosine</a:t>
                      </a:r>
                      <a:r>
                        <a:rPr lang="en-US" sz="1800" i="0" baseline="0" dirty="0" smtClean="0"/>
                        <a:t> interaction, PH domain &amp; </a:t>
                      </a:r>
                      <a:r>
                        <a:rPr lang="en-US" sz="1800" i="0" baseline="0" dirty="0" err="1" smtClean="0"/>
                        <a:t>leucine</a:t>
                      </a:r>
                      <a:r>
                        <a:rPr lang="en-US" sz="1800" i="0" baseline="0" dirty="0" smtClean="0"/>
                        <a:t> zipper containing 1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2061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chemeClr val="bg1"/>
                          </a:solidFill>
                        </a:rPr>
                        <a:t>DPR</a:t>
                      </a:r>
                      <a:endParaRPr lang="en-US" sz="2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BTA3</a:t>
                      </a:r>
                      <a:endParaRPr lang="en-US" sz="1800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PER2</a:t>
                      </a:r>
                      <a:endParaRPr lang="en-US" sz="18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Period-circadian clock 2</a:t>
                      </a:r>
                      <a:endParaRPr lang="en-US" sz="1800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2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chemeClr val="bg1"/>
                          </a:solidFill>
                        </a:rPr>
                        <a:t>HCR</a:t>
                      </a:r>
                      <a:endParaRPr lang="en-US" sz="24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BTA3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PER2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Period-circadian clock 2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BTA11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LTBP1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Latent transforming growth factor beta binding protein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442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TRIVARIATE</a:t>
                      </a:r>
                      <a:endParaRPr lang="en-US" sz="2400" b="1" i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D5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BTA1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ITGB5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Integrin, beta 5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444284"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BTA2</a:t>
                      </a:r>
                      <a:endParaRPr lang="en-US" sz="1800" i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 smtClean="0"/>
                        <a:t>CALCRL</a:t>
                      </a:r>
                      <a:endParaRPr lang="en-US" sz="18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0" dirty="0" smtClean="0"/>
                        <a:t>Calcitonin receptor-like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92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Cow GWAS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6473" y="969241"/>
            <a:ext cx="19584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5A5E9"/>
                </a:solidFill>
              </a:rPr>
              <a:t>CCR – HD </a:t>
            </a:r>
            <a:endParaRPr lang="en-US" sz="3200" dirty="0">
              <a:solidFill>
                <a:srgbClr val="A5A5E9"/>
              </a:solidFill>
            </a:endParaRPr>
          </a:p>
        </p:txBody>
      </p:sp>
      <p:pic>
        <p:nvPicPr>
          <p:cNvPr id="4" name="Picture 3" descr="ccr_manhplot_logp_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209"/>
            <a:ext cx="9144000" cy="380299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5-Point Star 4"/>
          <p:cNvSpPr/>
          <p:nvPr/>
        </p:nvSpPr>
        <p:spPr>
          <a:xfrm>
            <a:off x="2903340" y="2122557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030840" y="2195010"/>
            <a:ext cx="224107" cy="233464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85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1292</Words>
  <Application>Microsoft Macintosh PowerPoint</Application>
  <PresentationFormat>On-screen Show (4:3)</PresentationFormat>
  <Paragraphs>210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</vt:lpstr>
      <vt:lpstr>1_Default</vt:lpstr>
      <vt:lpstr>Genome-wide association study of fertility traits in dairy cattle using high-density single nucleotide polymorphism marker panels</vt:lpstr>
      <vt:lpstr>Introduction</vt:lpstr>
      <vt:lpstr>Materials &amp; Methods</vt:lpstr>
      <vt:lpstr>Materials &amp; Methods</vt:lpstr>
      <vt:lpstr>Materials &amp; Methods</vt:lpstr>
      <vt:lpstr>Results – Bull GWAS</vt:lpstr>
      <vt:lpstr>Results – Bull GWAS</vt:lpstr>
      <vt:lpstr>Results – Bull GWAS</vt:lpstr>
      <vt:lpstr>Results – Cow GWAS</vt:lpstr>
      <vt:lpstr>Results – Cow GWAS</vt:lpstr>
      <vt:lpstr>Results – Bull &amp; Cow GWAS</vt:lpstr>
      <vt:lpstr>Results – New QTL from Cow &amp; Bull GWAS</vt:lpstr>
      <vt:lpstr>Results – Consistent signals across traits</vt:lpstr>
      <vt:lpstr>Results – Consistent signals across traits</vt:lpstr>
      <vt:lpstr>Results – Consistent signals across traits</vt:lpstr>
      <vt:lpstr>Gene Ontology Enrichment</vt:lpstr>
      <vt:lpstr>GO Results - Bulls</vt:lpstr>
      <vt:lpstr>GO Results - Cows</vt:lpstr>
      <vt:lpstr>GO Results – Bulls &amp; Cows</vt:lpstr>
      <vt:lpstr>Common GO Network</vt:lpstr>
      <vt:lpstr>Results</vt:lpstr>
      <vt:lpstr>MeSH Term Enrichment</vt:lpstr>
      <vt:lpstr>Results</vt:lpstr>
      <vt:lpstr>Results</vt:lpstr>
      <vt:lpstr>Discussion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genotypes to construct phenotypes for dairy cattle breeding programs and beyond</dc:title>
  <cp:lastModifiedBy>John Cole</cp:lastModifiedBy>
  <cp:revision>173</cp:revision>
  <dcterms:modified xsi:type="dcterms:W3CDTF">2015-07-08T20:49:15Z</dcterms:modified>
</cp:coreProperties>
</file>