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4"/>
  </p:notesMasterIdLst>
  <p:handoutMasterIdLst>
    <p:handoutMasterId r:id="rId25"/>
  </p:handoutMasterIdLst>
  <p:sldIdLst>
    <p:sldId id="526" r:id="rId3"/>
    <p:sldId id="644" r:id="rId4"/>
    <p:sldId id="649" r:id="rId5"/>
    <p:sldId id="636" r:id="rId6"/>
    <p:sldId id="648" r:id="rId7"/>
    <p:sldId id="635" r:id="rId8"/>
    <p:sldId id="634" r:id="rId9"/>
    <p:sldId id="637" r:id="rId10"/>
    <p:sldId id="638" r:id="rId11"/>
    <p:sldId id="646" r:id="rId12"/>
    <p:sldId id="639" r:id="rId13"/>
    <p:sldId id="647" r:id="rId14"/>
    <p:sldId id="650" r:id="rId15"/>
    <p:sldId id="640" r:id="rId16"/>
    <p:sldId id="641" r:id="rId17"/>
    <p:sldId id="642" r:id="rId18"/>
    <p:sldId id="643" r:id="rId19"/>
    <p:sldId id="645" r:id="rId20"/>
    <p:sldId id="613" r:id="rId21"/>
    <p:sldId id="614" r:id="rId22"/>
    <p:sldId id="633" r:id="rId23"/>
  </p:sldIdLst>
  <p:sldSz cx="9144000" cy="6858000" type="screen4x3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3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B. Col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9900"/>
    <a:srgbClr val="FF0000"/>
    <a:srgbClr val="66CCFF"/>
    <a:srgbClr val="6699FF"/>
    <a:srgbClr val="33CC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4613" autoAdjust="0"/>
  </p:normalViewPr>
  <p:slideViewPr>
    <p:cSldViewPr>
      <p:cViewPr varScale="1">
        <p:scale>
          <a:sx n="119" d="100"/>
          <a:sy n="119" d="100"/>
        </p:scale>
        <p:origin x="1984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1" d="100"/>
        <a:sy n="131" d="100"/>
      </p:scale>
      <p:origin x="0" y="11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A5F72-0212-4148-A069-CE40A7065147}" type="datetimeFigureOut">
              <a:rPr lang="en-US" smtClean="0"/>
              <a:t>8/16/16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8B69-FDCB-B14A-B1D2-CFE5E2FE2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3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19925" cy="9305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8275" y="0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5863" y="700088"/>
            <a:ext cx="4646612" cy="34845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36625" y="4421188"/>
            <a:ext cx="5143500" cy="4183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78275" y="8843963"/>
            <a:ext cx="30384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874" tIns="46937" rIns="93874" bIns="46937" numCol="1" anchor="b" anchorCtr="0" compatLnSpc="1">
            <a:prstTxWarp prst="textNoShape">
              <a:avLst/>
            </a:prstTxWarp>
          </a:bodyPr>
          <a:lstStyle>
            <a:lvl1pPr algn="r" defTabSz="461963">
              <a:buClrTx/>
              <a:buFontTx/>
              <a:buNone/>
              <a:tabLst>
                <a:tab pos="731838" algn="l"/>
                <a:tab pos="1463675" algn="l"/>
                <a:tab pos="2195513" algn="l"/>
                <a:tab pos="2927350" algn="l"/>
              </a:tabLst>
              <a:defRPr sz="1200">
                <a:solidFill>
                  <a:srgbClr val="FFFF00"/>
                </a:solidFill>
                <a:latin typeface="Times New Roman" pitchFamily="18" charset="0"/>
              </a:defRPr>
            </a:lvl1pPr>
          </a:lstStyle>
          <a:p>
            <a:fld id="{8436D4C5-DB42-4D41-BAC1-6E344C8F1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685800" y="3908605"/>
            <a:ext cx="7917041" cy="21873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Cole,</a:t>
            </a:r>
            <a:r>
              <a:rPr lang="en-US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1,*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Daniel J. Null,</a:t>
            </a:r>
            <a:r>
              <a:rPr lang="en-US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1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 and Shogo Tsuruta</a:t>
            </a:r>
            <a:r>
              <a:rPr lang="en-US" sz="20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2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baseline="30000" dirty="0" smtClean="0">
                <a:solidFill>
                  <a:srgbClr val="66CCFF"/>
                </a:solidFill>
                <a:latin typeface="Trebuchet MS" pitchFamily="34" charset="0"/>
              </a:rPr>
              <a:t>1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16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and Improvement Laboratory, Agricultural </a:t>
            </a:r>
            <a:r>
              <a:rPr lang="en-US" sz="1600" b="1" dirty="0">
                <a:solidFill>
                  <a:srgbClr val="66CCFF"/>
                </a:solidFill>
                <a:latin typeface="Trebuchet MS" pitchFamily="34" charset="0"/>
              </a:rPr>
              <a:t>Research Service, 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USDA, Beltsville</a:t>
            </a:r>
            <a:r>
              <a:rPr lang="en-US" sz="16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16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 smtClean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baseline="30000" dirty="0" smtClean="0">
                <a:solidFill>
                  <a:srgbClr val="66CCFF"/>
                </a:solidFill>
                <a:latin typeface="Trebuchet MS" pitchFamily="34" charset="0"/>
              </a:rPr>
              <a:t>2</a:t>
            </a:r>
            <a:r>
              <a:rPr lang="en-US" sz="1600" b="1" dirty="0" smtClean="0">
                <a:solidFill>
                  <a:srgbClr val="66CCFF"/>
                </a:solidFill>
                <a:latin typeface="Trebuchet MS" pitchFamily="34" charset="0"/>
              </a:rPr>
              <a:t>Department</a:t>
            </a:r>
            <a:r>
              <a:rPr lang="en-US" sz="1600" b="1" baseline="0" dirty="0" smtClean="0">
                <a:solidFill>
                  <a:srgbClr val="66CCFF"/>
                </a:solidFill>
                <a:latin typeface="Trebuchet MS" pitchFamily="34" charset="0"/>
              </a:rPr>
              <a:t> of Animal and Dairy Science, University of Georgia, Athens</a:t>
            </a:r>
            <a:endParaRPr lang="en-US" sz="1600" b="1" dirty="0" smtClean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16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16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16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pic>
        <p:nvPicPr>
          <p:cNvPr id="5" name="Picture 4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7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66675" y="6619131"/>
            <a:ext cx="7400925" cy="15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 dirty="0" smtClean="0">
                <a:solidFill>
                  <a:srgbClr val="66CCFF"/>
                </a:solidFill>
              </a:rPr>
              <a:t>2016</a:t>
            </a:r>
            <a:r>
              <a:rPr lang="en-US" sz="1000" b="1" baseline="0" dirty="0" smtClean="0">
                <a:solidFill>
                  <a:srgbClr val="66CCFF"/>
                </a:solidFill>
              </a:rPr>
              <a:t> </a:t>
            </a:r>
            <a:r>
              <a:rPr lang="en-US" sz="1000" b="1" dirty="0" smtClean="0">
                <a:solidFill>
                  <a:srgbClr val="66CCFF"/>
                </a:solidFill>
              </a:rPr>
              <a:t>ADSA-ASAS Joint Annual Meeting, Salt</a:t>
            </a:r>
            <a:r>
              <a:rPr lang="en-US" sz="1000" b="1" baseline="0" dirty="0" smtClean="0">
                <a:solidFill>
                  <a:srgbClr val="66CCFF"/>
                </a:solidFill>
              </a:rPr>
              <a:t> Lake City, UT</a:t>
            </a:r>
            <a:r>
              <a:rPr lang="en-US" sz="1000" b="1" dirty="0" smtClean="0">
                <a:solidFill>
                  <a:srgbClr val="66CCFF"/>
                </a:solidFill>
              </a:rPr>
              <a:t>, July 21, 2016 (‹#›)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759825" y="6615113"/>
            <a:ext cx="274638" cy="15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ts val="62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66CCFF"/>
                </a:solidFill>
              </a:rPr>
              <a:t>Cole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120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0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33CC33"/>
        </a:buClr>
        <a:buSzPct val="100000"/>
        <a:buChar char="•"/>
        <a:defRPr sz="3200" b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33CC33"/>
        </a:buClr>
        <a:buSzPct val="100000"/>
        <a:buChar char="•"/>
        <a:defRPr sz="2800" b="0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33CC33"/>
        </a:buClr>
        <a:buSzPct val="100000"/>
        <a:buChar char="•"/>
        <a:defRPr sz="2400" b="0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33CC33"/>
        </a:buClr>
        <a:buSzPct val="100000"/>
        <a:buChar char="•"/>
        <a:defRPr sz="2000" b="0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0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12800"/>
            <a:ext cx="77692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3886200"/>
            <a:ext cx="7924800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B.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Genomics</a:t>
            </a:r>
            <a:r>
              <a:rPr lang="en-US" sz="2000" b="1" baseline="0" dirty="0" smtClean="0">
                <a:solidFill>
                  <a:srgbClr val="66CCFF"/>
                </a:solidFill>
                <a:latin typeface="Trebuchet MS" pitchFamily="34" charset="0"/>
              </a:rPr>
              <a:t> and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Improvement 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Beltsville, MD 20705-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2350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0" y="2970213"/>
            <a:ext cx="9142413" cy="79375"/>
            <a:chOff x="0" y="1871"/>
            <a:chExt cx="5759" cy="50"/>
          </a:xfrm>
        </p:grpSpPr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0" y="1871"/>
              <a:ext cx="5760" cy="17"/>
            </a:xfrm>
            <a:prstGeom prst="rect">
              <a:avLst/>
            </a:prstGeom>
            <a:solidFill>
              <a:srgbClr val="2A7E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0" y="1905"/>
              <a:ext cx="5760" cy="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0" y="1888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9" descr="USDA_W-B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31040" y="6192040"/>
            <a:ext cx="829001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600" b="1">
          <a:solidFill>
            <a:srgbClr val="FFFF00"/>
          </a:solidFill>
          <a:latin typeface="Trebuchet MS" pitchFamily="34" charset="0"/>
          <a:cs typeface="DejaVu Sans" pitchFamily="34" charset="0"/>
        </a:defRPr>
      </a:lvl9pPr>
    </p:titleStyle>
    <p:bodyStyle>
      <a:lvl1pPr marL="342900" indent="-342900" algn="l" defTabSz="457200" rtl="0" fontAlgn="base">
        <a:spcBef>
          <a:spcPts val="1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 b="1">
          <a:solidFill>
            <a:srgbClr val="FFFFFF"/>
          </a:solidFill>
          <a:latin typeface="+mn-lt"/>
          <a:cs typeface="+mn-cs"/>
        </a:defRPr>
      </a:lvl2pPr>
      <a:lvl3pPr marL="1143000" indent="-228600" algn="l" defTabSz="457200" rtl="0" fontAlgn="base">
        <a:spcBef>
          <a:spcPts val="1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66CCFF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4pPr>
      <a:lvl5pPr marL="20574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5pPr>
      <a:lvl6pPr marL="25146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1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 b="1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1302603"/>
            <a:ext cx="8382000" cy="830997"/>
          </a:xfrm>
        </p:spPr>
        <p:txBody>
          <a:bodyPr/>
          <a:lstStyle/>
          <a:p>
            <a:r>
              <a:rPr lang="en-US" sz="4400" dirty="0" smtClean="0">
                <a:latin typeface="Trebuchet MS" charset="0"/>
              </a:rPr>
              <a:t>Use </a:t>
            </a:r>
            <a:r>
              <a:rPr lang="en-US" sz="4400" dirty="0">
                <a:latin typeface="Trebuchet MS" charset="0"/>
              </a:rPr>
              <a:t>of a threshold animal model to estimate calving ease and stillbirth (co)variance components for US Holsteins</a:t>
            </a:r>
            <a:endParaRPr lang="en-US" sz="4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1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Estimated (co)variance components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7722355"/>
              </p:ext>
            </p:extLst>
          </p:nvPr>
        </p:nvGraphicFramePr>
        <p:xfrm>
          <a:off x="76200" y="1447800"/>
          <a:ext cx="8991600" cy="467344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600200"/>
                <a:gridCol w="1676400"/>
                <a:gridCol w="1676400"/>
                <a:gridCol w="162560"/>
                <a:gridCol w="1894840"/>
                <a:gridCol w="1981200"/>
              </a:tblGrid>
              <a:tr h="2624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Calving Ease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Stillbirth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4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Component of variance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Official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New edits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Official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New edits</a:t>
                      </a:r>
                      <a:endParaRPr lang="en-US" sz="20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b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HYS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0.6312 (0.07)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0.7294 (0.14)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0.1064 (0.007)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0.0873  (0.005)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Direct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0.2679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0.3233 (0.07)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0.0546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0.0370 (0.004)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Maternal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0.0997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0.1118 (0.02)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0.0467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0.0572 (0.006)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Cov</a:t>
                      </a:r>
                      <a:r>
                        <a:rPr lang="en-US" sz="2000" dirty="0" smtClean="0">
                          <a:effectLst/>
                        </a:rPr>
                        <a:t>(D,M)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0.0387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0.0489 (0.04)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0.0083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0.0164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Maternal </a:t>
                      </a:r>
                      <a:r>
                        <a:rPr lang="en-US" sz="2000" dirty="0" smtClean="0">
                          <a:effectLst/>
                        </a:rPr>
                        <a:t>PE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0.1604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0.2364 (0.06)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0.0731 (0.003)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0.0373 (0.007)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5249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Residual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1.8558 (0.21)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2.0667 (0.32)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1.0000 (0.000)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1.0000 (0.000)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2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Direct </a:t>
                      </a:r>
                      <a:r>
                        <a:rPr lang="en-US" sz="2000" dirty="0" smtClean="0">
                          <a:effectLst/>
                        </a:rPr>
                        <a:t>h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 (0.01)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0.09 (0.02)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 (0.002)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0.03 (0.003)</a:t>
                      </a:r>
                      <a:endParaRPr lang="en-US" sz="20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26245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Maternal</a:t>
                      </a:r>
                      <a:r>
                        <a:rPr lang="en-US" sz="2000" baseline="0" dirty="0" smtClean="0">
                          <a:effectLst/>
                        </a:rPr>
                        <a:t> h</a:t>
                      </a:r>
                      <a:r>
                        <a:rPr lang="en-US" sz="2000" baseline="30000" dirty="0" smtClean="0">
                          <a:effectLst/>
                        </a:rPr>
                        <a:t>2</a:t>
                      </a:r>
                      <a:endParaRPr lang="en-US" sz="2000" baseline="30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 (0.01)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 (0.01)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0.04 (0.001)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0.05 (0.005)</a:t>
                      </a:r>
                      <a:endParaRPr lang="en-US" sz="20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7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smtClean="0"/>
              <a:t>Summary of (co)variance </a:t>
            </a:r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err="1" smtClean="0"/>
              <a:t>Heritabilities</a:t>
            </a:r>
            <a:r>
              <a:rPr lang="en-US" b="1" dirty="0" smtClean="0"/>
              <a:t> similar </a:t>
            </a:r>
            <a:r>
              <a:rPr lang="en-US" b="1" dirty="0"/>
              <a:t>for </a:t>
            </a:r>
            <a:r>
              <a:rPr lang="en-US" b="1" dirty="0" smtClean="0"/>
              <a:t>S-MGS and animal models</a:t>
            </a:r>
          </a:p>
          <a:p>
            <a:r>
              <a:rPr lang="en-US" b="1" dirty="0" smtClean="0"/>
              <a:t>Maternal </a:t>
            </a:r>
            <a:r>
              <a:rPr lang="en-US" b="1" dirty="0" err="1"/>
              <a:t>heritabilties</a:t>
            </a:r>
            <a:r>
              <a:rPr lang="en-US" b="1" dirty="0"/>
              <a:t> </a:t>
            </a:r>
            <a:r>
              <a:rPr lang="en-US" b="1" dirty="0" smtClean="0"/>
              <a:t>slightly </a:t>
            </a:r>
            <a:r>
              <a:rPr lang="en-US" b="1" dirty="0"/>
              <a:t>lower in </a:t>
            </a:r>
            <a:r>
              <a:rPr lang="en-US" b="1" dirty="0" smtClean="0"/>
              <a:t>animal model</a:t>
            </a:r>
          </a:p>
          <a:p>
            <a:r>
              <a:rPr lang="en-US" b="1" dirty="0" smtClean="0"/>
              <a:t>Maternal </a:t>
            </a:r>
            <a:r>
              <a:rPr lang="en-US" b="1" dirty="0" err="1"/>
              <a:t>heritabilities</a:t>
            </a:r>
            <a:r>
              <a:rPr lang="en-US" b="1" dirty="0"/>
              <a:t> </a:t>
            </a:r>
            <a:r>
              <a:rPr lang="en-US" b="1" dirty="0" smtClean="0"/>
              <a:t>slightly </a:t>
            </a:r>
            <a:r>
              <a:rPr lang="en-US" b="1" dirty="0"/>
              <a:t>higher </a:t>
            </a:r>
            <a:r>
              <a:rPr lang="en-US" b="1" dirty="0" smtClean="0"/>
              <a:t>using </a:t>
            </a:r>
            <a:r>
              <a:rPr lang="en-US" b="1" dirty="0"/>
              <a:t>new </a:t>
            </a:r>
            <a:r>
              <a:rPr lang="en-US" b="1" dirty="0" smtClean="0"/>
              <a:t>edits</a:t>
            </a:r>
          </a:p>
          <a:p>
            <a:pPr lvl="1"/>
            <a:r>
              <a:rPr lang="en-US" b="1" dirty="0"/>
              <a:t>P</a:t>
            </a:r>
            <a:r>
              <a:rPr lang="en-US" b="1" dirty="0" smtClean="0"/>
              <a:t>ossibly </a:t>
            </a:r>
            <a:r>
              <a:rPr lang="en-US" b="1" dirty="0"/>
              <a:t>due </a:t>
            </a:r>
            <a:r>
              <a:rPr lang="en-US" b="1" dirty="0" smtClean="0"/>
              <a:t>to </a:t>
            </a:r>
            <a:r>
              <a:rPr lang="en-US" b="1" dirty="0"/>
              <a:t>larger estimates of direct-maternal </a:t>
            </a:r>
            <a:r>
              <a:rPr lang="en-US" b="1" dirty="0" err="1" smtClean="0"/>
              <a:t>covariances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3092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Breeding value estimation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Single-trait threshold animal model using estimated (co)variances</a:t>
            </a:r>
          </a:p>
          <a:p>
            <a:r>
              <a:rPr lang="en-US" b="1" dirty="0" smtClean="0"/>
              <a:t>cblup90iod version 2.33 </a:t>
            </a:r>
            <a:r>
              <a:rPr lang="en-US" b="1" dirty="0"/>
              <a:t>(</a:t>
            </a:r>
            <a:r>
              <a:rPr lang="en-US" b="1" dirty="0" err="1"/>
              <a:t>Misztal</a:t>
            </a:r>
            <a:r>
              <a:rPr lang="en-US" b="1" dirty="0"/>
              <a:t> et al., 2002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This is an </a:t>
            </a:r>
            <a:r>
              <a:rPr lang="en-US" b="1" dirty="0" smtClean="0">
                <a:solidFill>
                  <a:srgbClr val="FFFF00"/>
                </a:solidFill>
              </a:rPr>
              <a:t>OLD</a:t>
            </a:r>
            <a:r>
              <a:rPr lang="en-US" b="1" dirty="0" smtClean="0"/>
              <a:t> version (</a:t>
            </a:r>
            <a:r>
              <a:rPr lang="en-US" b="1" dirty="0" smtClean="0">
                <a:solidFill>
                  <a:srgbClr val="00FF00"/>
                </a:solidFill>
              </a:rPr>
              <a:t>3.21</a:t>
            </a:r>
            <a:r>
              <a:rPr lang="en-US" b="1" dirty="0" smtClean="0"/>
              <a:t> is current)</a:t>
            </a:r>
          </a:p>
          <a:p>
            <a:r>
              <a:rPr lang="en-US" b="1" dirty="0" smtClean="0"/>
              <a:t>Results from current sire-MGS compared to animal model</a:t>
            </a:r>
          </a:p>
          <a:p>
            <a:pPr lvl="1"/>
            <a:r>
              <a:rPr lang="en-US" b="1" dirty="0" smtClean="0"/>
              <a:t>~3,000 bulls with reliabilities of at least 90% 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6837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Runtime for estimated breeding values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742328"/>
              </p:ext>
            </p:extLst>
          </p:nvPr>
        </p:nvGraphicFramePr>
        <p:xfrm>
          <a:off x="304800" y="1905000"/>
          <a:ext cx="8534400" cy="31016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1896122"/>
                <a:gridCol w="1532878"/>
                <a:gridCol w="1422400"/>
                <a:gridCol w="1422400"/>
                <a:gridCol w="1422400"/>
              </a:tblGrid>
              <a:tr h="38485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Trait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Scenario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Start date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End date</a:t>
                      </a:r>
                      <a:r>
                        <a:rPr lang="en-US" sz="2000" baseline="30000" dirty="0" smtClean="0"/>
                        <a:t>2</a:t>
                      </a:r>
                      <a:endParaRPr lang="en-US" sz="20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 (d)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Rounds</a:t>
                      </a:r>
                      <a:endParaRPr lang="en-US" sz="2000" dirty="0"/>
                    </a:p>
                  </a:txBody>
                  <a:tcPr/>
                </a:tc>
              </a:tr>
              <a:tr h="44536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882</a:t>
                      </a:r>
                      <a:endParaRPr lang="en-US" sz="2000" dirty="0"/>
                    </a:p>
                  </a:txBody>
                  <a:tcPr/>
                </a:tc>
              </a:tr>
              <a:tr h="44536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Edited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1,362</a:t>
                      </a:r>
                      <a:endParaRPr lang="en-US" sz="2000" dirty="0"/>
                    </a:p>
                  </a:txBody>
                  <a:tcPr/>
                </a:tc>
              </a:tr>
              <a:tr h="4549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Official (UPG)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873</a:t>
                      </a:r>
                      <a:endParaRPr lang="en-US" sz="2000" dirty="0"/>
                    </a:p>
                  </a:txBody>
                  <a:tcPr/>
                </a:tc>
              </a:tr>
              <a:tr h="42898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Edited (UPG)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06/06/16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07/01/16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828</a:t>
                      </a:r>
                      <a:endParaRPr lang="en-US" sz="2000" dirty="0"/>
                    </a:p>
                  </a:txBody>
                  <a:tcPr/>
                </a:tc>
              </a:tr>
              <a:tr h="48541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Official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05/16/16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05/26/16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479</a:t>
                      </a:r>
                      <a:endParaRPr lang="en-US" sz="2000" dirty="0"/>
                    </a:p>
                  </a:txBody>
                  <a:tcPr/>
                </a:tc>
              </a:tr>
              <a:tr h="445361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Edited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05/16/16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05/16/16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0.5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33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029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 smtClean="0">
                <a:latin typeface="+mn-lt"/>
              </a:rPr>
              <a:t>1</a:t>
            </a:r>
            <a:r>
              <a:rPr lang="en-US" sz="2000" b="1" dirty="0" smtClean="0">
                <a:latin typeface="+mn-lt"/>
              </a:rPr>
              <a:t>CE = calving ease, SB = stillbirth.</a:t>
            </a:r>
          </a:p>
          <a:p>
            <a:r>
              <a:rPr lang="en-US" sz="2000" b="1" baseline="30000" dirty="0" smtClean="0">
                <a:latin typeface="+mn-lt"/>
              </a:rPr>
              <a:t>2</a:t>
            </a:r>
            <a:r>
              <a:rPr lang="en-US" sz="2000" b="1" dirty="0" smtClean="0">
                <a:latin typeface="+mn-lt"/>
              </a:rPr>
              <a:t>N/A = not available.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16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Calving ease</a:t>
            </a:r>
            <a:r>
              <a:rPr lang="is-IS" b="1" dirty="0" smtClean="0"/>
              <a:t> – edited data (UPG)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18531" r="11752" b="3630"/>
          <a:stretch/>
        </p:blipFill>
        <p:spPr>
          <a:xfrm>
            <a:off x="457200" y="1143000"/>
            <a:ext cx="8229600" cy="5317588"/>
          </a:xfrm>
        </p:spPr>
      </p:pic>
      <p:sp>
        <p:nvSpPr>
          <p:cNvPr id="6" name="TextBox 5"/>
          <p:cNvSpPr txBox="1"/>
          <p:nvPr/>
        </p:nvSpPr>
        <p:spPr>
          <a:xfrm>
            <a:off x="7086600" y="1143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Direct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4,622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0.45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0.32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3,237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0.40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0.29</a:t>
            </a:r>
          </a:p>
        </p:txBody>
      </p:sp>
    </p:spTree>
    <p:extLst>
      <p:ext uri="{BB962C8B-B14F-4D97-AF65-F5344CB8AC3E}">
        <p14:creationId xmlns:p14="http://schemas.microsoft.com/office/powerpoint/2010/main" val="2035664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22961" r="21018" b="5481"/>
          <a:stretch/>
        </p:blipFill>
        <p:spPr>
          <a:xfrm>
            <a:off x="1106424" y="1152855"/>
            <a:ext cx="6894576" cy="53241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Stillbirth – official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143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Direct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4,099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0.48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0.53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1,750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0.62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0.55</a:t>
            </a:r>
          </a:p>
        </p:txBody>
      </p:sp>
    </p:spTree>
    <p:extLst>
      <p:ext uri="{BB962C8B-B14F-4D97-AF65-F5344CB8AC3E}">
        <p14:creationId xmlns:p14="http://schemas.microsoft.com/office/powerpoint/2010/main" val="19339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22439" r="15227" b="5481"/>
          <a:stretch/>
        </p:blipFill>
        <p:spPr>
          <a:xfrm>
            <a:off x="457200" y="1143000"/>
            <a:ext cx="8225630" cy="54223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Stillbirth – edited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143000"/>
            <a:ext cx="16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/>
                </a:solidFill>
              </a:rPr>
              <a:t>Direct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4,622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0.45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0.32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u="sng" dirty="0" smtClean="0">
                <a:solidFill>
                  <a:schemeClr val="tx1"/>
                </a:solidFill>
              </a:rPr>
              <a:t>Maternal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N = 3,237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Pearson</a:t>
            </a:r>
            <a:r>
              <a:rPr lang="en-US" sz="1600" dirty="0" smtClean="0">
                <a:solidFill>
                  <a:schemeClr val="tx1"/>
                </a:solidFill>
              </a:rPr>
              <a:t> = 0.39</a:t>
            </a:r>
          </a:p>
          <a:p>
            <a:r>
              <a:rPr lang="en-US" sz="1600" dirty="0" err="1" smtClean="0">
                <a:solidFill>
                  <a:schemeClr val="tx1"/>
                </a:solidFill>
              </a:rPr>
              <a:t>r</a:t>
            </a:r>
            <a:r>
              <a:rPr lang="en-US" sz="1600" baseline="-25000" dirty="0" err="1" smtClean="0">
                <a:solidFill>
                  <a:schemeClr val="tx1"/>
                </a:solidFill>
              </a:rPr>
              <a:t>Spearman</a:t>
            </a:r>
            <a:r>
              <a:rPr lang="en-US" sz="1600" dirty="0" smtClean="0">
                <a:solidFill>
                  <a:schemeClr val="tx1"/>
                </a:solidFill>
              </a:rPr>
              <a:t> = 0.29</a:t>
            </a:r>
          </a:p>
        </p:txBody>
      </p:sp>
    </p:spTree>
    <p:extLst>
      <p:ext uri="{BB962C8B-B14F-4D97-AF65-F5344CB8AC3E}">
        <p14:creationId xmlns:p14="http://schemas.microsoft.com/office/powerpoint/2010/main" val="1066704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Unexpectedly long run-times</a:t>
            </a:r>
          </a:p>
          <a:p>
            <a:pPr lvl="1"/>
            <a:r>
              <a:rPr lang="en-US" b="1" dirty="0" smtClean="0"/>
              <a:t>It is not clear why so many rounds of iteration are required</a:t>
            </a:r>
          </a:p>
          <a:p>
            <a:pPr lvl="1"/>
            <a:r>
              <a:rPr lang="en-US" b="1" dirty="0" smtClean="0"/>
              <a:t>Newer versions of software might help</a:t>
            </a:r>
          </a:p>
          <a:p>
            <a:r>
              <a:rPr lang="en-US" b="1" dirty="0" smtClean="0"/>
              <a:t>Lower-than-anticipated correlations of underlying scale solutions from sire-MGS and animal models</a:t>
            </a:r>
          </a:p>
          <a:p>
            <a:r>
              <a:rPr lang="en-US" b="1" dirty="0" smtClean="0"/>
              <a:t>Unknown parent groups may be a problem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8087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The threshold animal model needs refinement before it is suitable for use in the US dairy population</a:t>
            </a:r>
          </a:p>
          <a:p>
            <a:r>
              <a:rPr lang="en-US" b="1" dirty="0" smtClean="0"/>
              <a:t>Runtime must be reasonable for use in routine evaluation</a:t>
            </a:r>
          </a:p>
          <a:p>
            <a:r>
              <a:rPr lang="en-US" b="1" dirty="0" smtClean="0"/>
              <a:t>Low correlations of S-MGS with animal model evaluations must be explained before recommendation to industry</a:t>
            </a:r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65720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524315"/>
          </a:xfrm>
        </p:spPr>
        <p:txBody>
          <a:bodyPr/>
          <a:lstStyle/>
          <a:p>
            <a:r>
              <a:rPr lang="en-US" sz="2800" b="1" dirty="0" smtClean="0"/>
              <a:t>Appropriated </a:t>
            </a:r>
            <a:r>
              <a:rPr lang="en-US" sz="2800" b="1" dirty="0"/>
              <a:t>project 1265-31000-096-00, "Improving Genetic Predictions in Dairy Animals Using Phenotypic and Genomic Information", </a:t>
            </a:r>
            <a:r>
              <a:rPr lang="en-US" sz="2800" b="1" dirty="0" smtClean="0"/>
              <a:t>ARS, USDA</a:t>
            </a:r>
            <a:endParaRPr lang="en-US" sz="2800" b="1" dirty="0"/>
          </a:p>
          <a:p>
            <a:r>
              <a:rPr lang="en-US" sz="2800" b="1" dirty="0" smtClean="0"/>
              <a:t>Council on Dairy Cattle Breeding</a:t>
            </a:r>
          </a:p>
        </p:txBody>
      </p:sp>
    </p:spTree>
    <p:extLst>
      <p:ext uri="{BB962C8B-B14F-4D97-AF65-F5344CB8AC3E}">
        <p14:creationId xmlns:p14="http://schemas.microsoft.com/office/powerpoint/2010/main" val="51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is-IS" sz="3600" b="1" dirty="0" smtClean="0"/>
              <a:t>Easy calvings are associated with improved calf health</a:t>
            </a:r>
          </a:p>
          <a:p>
            <a:r>
              <a:rPr lang="is-IS" sz="3600" b="1" dirty="0" smtClean="0"/>
              <a:t>Lactations which begin with dystocia are at greater risk of post-partum disease</a:t>
            </a:r>
          </a:p>
          <a:p>
            <a:r>
              <a:rPr lang="is-IS" sz="3600" b="1" dirty="0" smtClean="0"/>
              <a:t>Dystocia and stillbirth are negatively associated with animal welfare and farm profitability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071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Disclaimer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4926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Mention of trade names or commercial products in this </a:t>
            </a:r>
            <a:r>
              <a:rPr lang="en-US" b="1" dirty="0" smtClean="0"/>
              <a:t>presentation is solely for </a:t>
            </a:r>
            <a:r>
              <a:rPr lang="en-US" b="1" dirty="0"/>
              <a:t>the purpose of providing specific information and does not imply </a:t>
            </a:r>
            <a:r>
              <a:rPr lang="en-US" b="1" dirty="0" smtClean="0"/>
              <a:t>recommendation or </a:t>
            </a:r>
            <a:r>
              <a:rPr lang="en-US" b="1" dirty="0"/>
              <a:t>endorsement by the US Department of Agriculture.</a:t>
            </a:r>
          </a:p>
        </p:txBody>
      </p:sp>
    </p:spTree>
    <p:extLst>
      <p:ext uri="{BB962C8B-B14F-4D97-AF65-F5344CB8AC3E}">
        <p14:creationId xmlns:p14="http://schemas.microsoft.com/office/powerpoint/2010/main" val="10153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152400" y="98425"/>
            <a:ext cx="8836025" cy="64135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FFFF00"/>
                </a:solidFill>
              </a:rPr>
              <a:t>Questions?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838200" y="1066800"/>
            <a:ext cx="7404530" cy="5467165"/>
            <a:chOff x="0" y="0"/>
            <a:chExt cx="7404530" cy="5467164"/>
          </a:xfrm>
        </p:grpSpPr>
        <p:pic>
          <p:nvPicPr>
            <p:cNvPr id="208" name="image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873" y="0"/>
              <a:ext cx="7312657" cy="5257800"/>
            </a:xfrm>
            <a:prstGeom prst="rect">
              <a:avLst/>
            </a:prstGeom>
            <a:ln w="25400" cap="flat">
              <a:solidFill>
                <a:srgbClr val="000000">
                  <a:alpha val="96000"/>
                </a:srgbClr>
              </a:solidFill>
              <a:prstDash val="solid"/>
              <a:bevel/>
            </a:ln>
            <a:effectLst/>
          </p:spPr>
        </p:pic>
        <p:sp>
          <p:nvSpPr>
            <p:cNvPr id="209" name="Shape 209"/>
            <p:cNvSpPr/>
            <p:nvPr/>
          </p:nvSpPr>
          <p:spPr>
            <a:xfrm>
              <a:off x="0" y="5240179"/>
              <a:ext cx="7024754" cy="2269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000">
                  <a:solidFill>
                    <a:srgbClr val="FFFFFF"/>
                  </a:solidFill>
                </a:rPr>
                <a:t>http://gigaom.com/2012/05/31/t-mobile-pits-its-math-against-verizons-the-loser-common-sense/shutterstock_76826245/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5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Current evaluations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 smtClean="0"/>
              <a:t>Based on </a:t>
            </a:r>
            <a:r>
              <a:rPr lang="en-US" sz="3600" b="1" dirty="0"/>
              <a:t>a </a:t>
            </a:r>
            <a:r>
              <a:rPr lang="en-US" sz="3600" b="1" dirty="0" smtClean="0"/>
              <a:t>sire-maternal grandsire (MGS) </a:t>
            </a:r>
            <a:r>
              <a:rPr lang="en-US" sz="3600" b="1" dirty="0"/>
              <a:t>threshold </a:t>
            </a:r>
            <a:r>
              <a:rPr lang="en-US" sz="3600" b="1" dirty="0" smtClean="0"/>
              <a:t>model</a:t>
            </a:r>
          </a:p>
          <a:p>
            <a:r>
              <a:rPr lang="en-US" sz="3600" b="1" dirty="0" smtClean="0"/>
              <a:t>Only bulls receive PTA which can be used to make selection decisions</a:t>
            </a:r>
          </a:p>
          <a:p>
            <a:r>
              <a:rPr lang="en-US" sz="3600" b="1" dirty="0" smtClean="0"/>
              <a:t>Estimated reliabilities may not be very dependable</a:t>
            </a:r>
          </a:p>
          <a:p>
            <a:r>
              <a:rPr lang="en-US" sz="3600" b="1" dirty="0" smtClean="0"/>
              <a:t>Not all modern tools support sire-MGS models very well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65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Trait definitions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/>
              <a:t>Calving ease </a:t>
            </a:r>
            <a:r>
              <a:rPr lang="en-US" sz="3600" b="1" dirty="0" smtClean="0"/>
              <a:t>(CE) recorded </a:t>
            </a:r>
            <a:r>
              <a:rPr lang="en-US" sz="3600" b="1" dirty="0"/>
              <a:t>on a </a:t>
            </a:r>
            <a:r>
              <a:rPr lang="en-US" sz="3600" b="1" dirty="0">
                <a:solidFill>
                  <a:srgbClr val="FFFF00"/>
                </a:solidFill>
              </a:rPr>
              <a:t>five-point scale</a:t>
            </a:r>
            <a:r>
              <a:rPr lang="en-US" sz="3600" b="1" dirty="0"/>
              <a:t> ranging from no assistance needed (most common) to extreme difficulty (least </a:t>
            </a:r>
            <a:r>
              <a:rPr lang="en-US" sz="3600" b="1" dirty="0" smtClean="0"/>
              <a:t>common)</a:t>
            </a:r>
          </a:p>
          <a:p>
            <a:r>
              <a:rPr lang="en-US" sz="3600" b="1" dirty="0" smtClean="0"/>
              <a:t>Stillbirth (SB) coded </a:t>
            </a:r>
            <a:r>
              <a:rPr lang="en-US" sz="3600" b="1" dirty="0"/>
              <a:t>as a </a:t>
            </a:r>
            <a:r>
              <a:rPr lang="en-US" sz="3600" b="1" dirty="0">
                <a:solidFill>
                  <a:srgbClr val="FFFF00"/>
                </a:solidFill>
              </a:rPr>
              <a:t>binomial</a:t>
            </a:r>
            <a:r>
              <a:rPr lang="en-US" sz="3600" b="1" dirty="0"/>
              <a:t> trait indicating whether or not the calf was alive </a:t>
            </a:r>
            <a:r>
              <a:rPr lang="en-US" sz="3600" b="1" dirty="0">
                <a:solidFill>
                  <a:srgbClr val="00FF00"/>
                </a:solidFill>
              </a:rPr>
              <a:t>48 h</a:t>
            </a:r>
            <a:r>
              <a:rPr lang="en-US" sz="3600" b="1" dirty="0"/>
              <a:t> postpartum</a:t>
            </a:r>
            <a:endParaRPr lang="en-US" sz="3600" b="1" dirty="0" smtClean="0"/>
          </a:p>
          <a:p>
            <a:endParaRPr lang="is-I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1698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Records used for analyses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1346537"/>
            <a:ext cx="4724400" cy="10156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Official Calving Ease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26,472,592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45,841,199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70537"/>
            <a:ext cx="3657600" cy="101566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Official Stillbirth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17,193,928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29,768,232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572000"/>
            <a:ext cx="3657600" cy="1015663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Edited Stillbirth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11,453,510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19,803,132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2866739"/>
            <a:ext cx="3657600" cy="10156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Edited Calving Ease Extract</a:t>
            </a:r>
          </a:p>
          <a:p>
            <a:pPr>
              <a:buClr>
                <a:srgbClr val="FFFF00"/>
              </a:buClr>
            </a:pPr>
            <a:r>
              <a:rPr lang="is-IS" sz="2000" b="1" dirty="0" smtClean="0">
                <a:solidFill>
                  <a:srgbClr val="00FF00"/>
                </a:solidFill>
                <a:latin typeface="+mn-lt"/>
              </a:rPr>
              <a:t>17,390,453</a:t>
            </a:r>
            <a:r>
              <a:rPr lang="is-IS" sz="2000" b="1" dirty="0" smtClean="0">
                <a:latin typeface="+mn-lt"/>
              </a:rPr>
              <a:t> phenotypes</a:t>
            </a:r>
          </a:p>
          <a:p>
            <a:pPr>
              <a:buClr>
                <a:srgbClr val="FFFF00"/>
              </a:buClr>
            </a:pPr>
            <a:r>
              <a:rPr lang="cs-CZ" sz="2000" b="1" dirty="0" smtClean="0">
                <a:solidFill>
                  <a:srgbClr val="00FF00"/>
                </a:solidFill>
                <a:latin typeface="+mn-lt"/>
              </a:rPr>
              <a:t>30,238,767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pedigree</a:t>
            </a:r>
            <a:r>
              <a:rPr lang="cs-CZ" sz="2000" b="1" dirty="0" smtClean="0">
                <a:latin typeface="+mn-lt"/>
              </a:rPr>
              <a:t> </a:t>
            </a:r>
            <a:r>
              <a:rPr lang="cs-CZ" sz="2000" b="1" dirty="0" err="1" smtClean="0">
                <a:latin typeface="+mn-lt"/>
              </a:rPr>
              <a:t>records</a:t>
            </a:r>
            <a:endParaRPr lang="en-US" sz="2000" b="1" dirty="0">
              <a:latin typeface="+mn-lt"/>
            </a:endParaRPr>
          </a:p>
        </p:txBody>
      </p: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 bwMode="auto">
          <a:xfrm flipH="1">
            <a:off x="2286000" y="2362200"/>
            <a:ext cx="2133600" cy="508337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25"/>
          <p:cNvCxnSpPr>
            <a:stCxn id="5" idx="2"/>
            <a:endCxn id="10" idx="0"/>
          </p:cNvCxnSpPr>
          <p:nvPr/>
        </p:nvCxnSpPr>
        <p:spPr bwMode="auto">
          <a:xfrm>
            <a:off x="4419600" y="2362200"/>
            <a:ext cx="2362200" cy="50453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8" name="Straight Arrow Connector 27"/>
          <p:cNvCxnSpPr>
            <a:stCxn id="10" idx="2"/>
            <a:endCxn id="8" idx="0"/>
          </p:cNvCxnSpPr>
          <p:nvPr/>
        </p:nvCxnSpPr>
        <p:spPr bwMode="auto">
          <a:xfrm>
            <a:off x="6781800" y="3882402"/>
            <a:ext cx="0" cy="68959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457200" y="4572001"/>
            <a:ext cx="3657600" cy="1143000"/>
          </a:xfrm>
          <a:prstGeom prst="ellipse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DejaVu San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8200" y="46482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+mn-lt"/>
              </a:rPr>
              <a:t>S-MGS pedigrees</a:t>
            </a:r>
          </a:p>
          <a:p>
            <a:pPr algn="ctr"/>
            <a:r>
              <a:rPr lang="en-US" sz="2000" b="1" dirty="0" smtClean="0">
                <a:latin typeface="+mn-lt"/>
              </a:rPr>
              <a:t>CE: </a:t>
            </a:r>
            <a:r>
              <a:rPr lang="en-US" sz="2000" b="1" dirty="0" smtClean="0">
                <a:solidFill>
                  <a:srgbClr val="00FF00"/>
                </a:solidFill>
                <a:latin typeface="+mn-lt"/>
              </a:rPr>
              <a:t>181,356</a:t>
            </a:r>
          </a:p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SB: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 smtClean="0">
                <a:solidFill>
                  <a:srgbClr val="00FF00"/>
                </a:solidFill>
                <a:latin typeface="+mn-lt"/>
              </a:rPr>
              <a:t>174,451</a:t>
            </a:r>
            <a:endParaRPr lang="en-US" sz="2000" b="1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69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More stringent edits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 smtClean="0"/>
              <a:t>Records must have </a:t>
            </a:r>
            <a:r>
              <a:rPr lang="en-US" sz="3600" b="1" dirty="0"/>
              <a:t>a valid dam ID </a:t>
            </a:r>
            <a:r>
              <a:rPr lang="en-US" sz="3600" b="1" dirty="0" smtClean="0"/>
              <a:t>and a </a:t>
            </a:r>
            <a:r>
              <a:rPr lang="en-US" sz="3600" b="1" dirty="0"/>
              <a:t>known </a:t>
            </a:r>
            <a:r>
              <a:rPr lang="en-US" sz="3600" b="1" dirty="0" smtClean="0"/>
              <a:t>sire</a:t>
            </a:r>
          </a:p>
          <a:p>
            <a:r>
              <a:rPr lang="en-US" sz="3600" b="1" dirty="0" smtClean="0"/>
              <a:t>Cows must </a:t>
            </a:r>
            <a:r>
              <a:rPr lang="en-US" sz="3600" b="1" dirty="0"/>
              <a:t>have </a:t>
            </a:r>
            <a:r>
              <a:rPr lang="en-US" sz="3600" b="1" dirty="0" smtClean="0"/>
              <a:t>a corresponding </a:t>
            </a:r>
            <a:r>
              <a:rPr lang="en-US" sz="3600" b="1" dirty="0"/>
              <a:t>lactation </a:t>
            </a:r>
            <a:r>
              <a:rPr lang="en-US" sz="3600" b="1" dirty="0" smtClean="0"/>
              <a:t>record</a:t>
            </a:r>
          </a:p>
          <a:p>
            <a:r>
              <a:rPr lang="en-US" sz="3600" b="1" dirty="0" smtClean="0"/>
              <a:t>Breed </a:t>
            </a:r>
            <a:r>
              <a:rPr lang="en-US" sz="3600" b="1" dirty="0"/>
              <a:t>composition </a:t>
            </a:r>
            <a:r>
              <a:rPr lang="en-US" sz="3600" b="1" dirty="0" smtClean="0"/>
              <a:t>must be at least </a:t>
            </a:r>
            <a:r>
              <a:rPr lang="en-US" sz="3600" b="1" dirty="0" smtClean="0">
                <a:solidFill>
                  <a:srgbClr val="00FF00"/>
                </a:solidFill>
              </a:rPr>
              <a:t>93.75</a:t>
            </a:r>
            <a:r>
              <a:rPr lang="en-US" sz="3600" b="1" dirty="0">
                <a:solidFill>
                  <a:srgbClr val="00FF00"/>
                </a:solidFill>
              </a:rPr>
              <a:t>% </a:t>
            </a:r>
            <a:r>
              <a:rPr lang="en-US" sz="3600" b="1" dirty="0"/>
              <a:t>of the breed of </a:t>
            </a:r>
            <a:r>
              <a:rPr lang="en-US" sz="3600" b="1" dirty="0" smtClean="0"/>
              <a:t>evaluation</a:t>
            </a:r>
          </a:p>
          <a:p>
            <a:endParaRPr lang="is-I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2819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(Co)variance components estimation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sz="3600" b="1" dirty="0" smtClean="0"/>
              <a:t>Single-trait threshold animal model</a:t>
            </a:r>
          </a:p>
          <a:p>
            <a:r>
              <a:rPr lang="is-IS" sz="3600" b="1" dirty="0" smtClean="0"/>
              <a:t>Two datasets used: official calving traits data and new, stricter edits</a:t>
            </a:r>
          </a:p>
          <a:p>
            <a:r>
              <a:rPr lang="is-IS" sz="3600" b="1" dirty="0" smtClean="0"/>
              <a:t>Six samples of </a:t>
            </a:r>
            <a:r>
              <a:rPr lang="is-IS" sz="3600" b="1" dirty="0" smtClean="0">
                <a:solidFill>
                  <a:srgbClr val="00FF00"/>
                </a:solidFill>
              </a:rPr>
              <a:t>~250,000</a:t>
            </a:r>
            <a:r>
              <a:rPr lang="is-IS" sz="3600" b="1" dirty="0" smtClean="0"/>
              <a:t> records drawn by sampling herd codes without replacement</a:t>
            </a:r>
          </a:p>
          <a:p>
            <a:r>
              <a:rPr lang="is-IS" sz="3600" b="1" dirty="0" smtClean="0"/>
              <a:t>Only </a:t>
            </a:r>
            <a:r>
              <a:rPr lang="is-IS" sz="3600" b="1" dirty="0" smtClean="0">
                <a:solidFill>
                  <a:srgbClr val="FFFF00"/>
                </a:solidFill>
              </a:rPr>
              <a:t>Holstein</a:t>
            </a:r>
            <a:r>
              <a:rPr lang="is-IS" sz="3600" b="1" dirty="0" smtClean="0"/>
              <a:t> data used for this study</a:t>
            </a:r>
          </a:p>
        </p:txBody>
      </p:sp>
    </p:spTree>
    <p:extLst>
      <p:ext uri="{BB962C8B-B14F-4D97-AF65-F5344CB8AC3E}">
        <p14:creationId xmlns:p14="http://schemas.microsoft.com/office/powerpoint/2010/main" val="17464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Model for (co)variance </a:t>
            </a:r>
            <a:r>
              <a:rPr lang="en-US" b="1" dirty="0" err="1" smtClean="0"/>
              <a:t>componentss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/>
              <a:t>thrgibbs1f90 version </a:t>
            </a:r>
            <a:r>
              <a:rPr lang="hr-HR" b="1" dirty="0" smtClean="0"/>
              <a:t>2.108 (</a:t>
            </a:r>
            <a:r>
              <a:rPr lang="hr-HR" b="1" dirty="0" err="1" smtClean="0"/>
              <a:t>Tsuruta</a:t>
            </a:r>
            <a:r>
              <a:rPr lang="hr-HR" b="1" dirty="0" smtClean="0"/>
              <a:t>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Misztal</a:t>
            </a:r>
            <a:r>
              <a:rPr lang="hr-HR" b="1" dirty="0" smtClean="0"/>
              <a:t>, 2006)</a:t>
            </a:r>
            <a:endParaRPr lang="en-US" b="1" dirty="0" smtClean="0"/>
          </a:p>
          <a:p>
            <a:r>
              <a:rPr lang="en-US" b="1" dirty="0" smtClean="0">
                <a:solidFill>
                  <a:srgbClr val="00FF00"/>
                </a:solidFill>
              </a:rPr>
              <a:t>100,000</a:t>
            </a:r>
            <a:r>
              <a:rPr lang="en-US" b="1" dirty="0" smtClean="0"/>
              <a:t> samples drawn, first </a:t>
            </a:r>
            <a:r>
              <a:rPr lang="en-US" b="1" dirty="0" smtClean="0">
                <a:solidFill>
                  <a:srgbClr val="00FF00"/>
                </a:solidFill>
              </a:rPr>
              <a:t>10,000</a:t>
            </a:r>
            <a:r>
              <a:rPr lang="en-US" b="1" dirty="0" smtClean="0"/>
              <a:t> discarded as burn-in</a:t>
            </a:r>
          </a:p>
          <a:p>
            <a:pPr lvl="1"/>
            <a:r>
              <a:rPr lang="en-US" b="1" dirty="0" smtClean="0"/>
              <a:t>Perhaps not enough?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Fixed:</a:t>
            </a:r>
            <a:r>
              <a:rPr lang="en-US" b="1" dirty="0" smtClean="0"/>
              <a:t> parity and sex of calf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Random:</a:t>
            </a:r>
            <a:r>
              <a:rPr lang="en-US" b="1" dirty="0" smtClean="0"/>
              <a:t> </a:t>
            </a:r>
            <a:r>
              <a:rPr lang="en-US" b="1" dirty="0"/>
              <a:t>herd-year-season, animal (direct), maternal, maternal permanent environment, and residual error effects</a:t>
            </a:r>
            <a:endParaRPr lang="is-IS" b="1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337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8836025" cy="641350"/>
          </a:xfrm>
        </p:spPr>
        <p:txBody>
          <a:bodyPr/>
          <a:lstStyle/>
          <a:p>
            <a:r>
              <a:rPr lang="en-US" b="1" dirty="0" smtClean="0"/>
              <a:t>Interpretation of (co)variances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8575"/>
            <a:ext cx="8305800" cy="41116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Direct </a:t>
            </a:r>
            <a:r>
              <a:rPr lang="en-US" b="1" dirty="0">
                <a:solidFill>
                  <a:srgbClr val="FFFF00"/>
                </a:solidFill>
              </a:rPr>
              <a:t>animal effects </a:t>
            </a:r>
            <a:r>
              <a:rPr lang="en-US" b="1" dirty="0"/>
              <a:t>in </a:t>
            </a:r>
            <a:r>
              <a:rPr lang="en-US" b="1" dirty="0" smtClean="0"/>
              <a:t>animal models comparable </a:t>
            </a:r>
            <a:r>
              <a:rPr lang="en-US" b="1" dirty="0"/>
              <a:t>to sire calving ease and sire stillbirth in </a:t>
            </a:r>
            <a:r>
              <a:rPr lang="en-US" b="1" dirty="0" smtClean="0"/>
              <a:t>S-MGS models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Maternal </a:t>
            </a:r>
            <a:r>
              <a:rPr lang="en-US" b="1" dirty="0">
                <a:solidFill>
                  <a:srgbClr val="FFFF00"/>
                </a:solidFill>
              </a:rPr>
              <a:t>effects </a:t>
            </a:r>
            <a:r>
              <a:rPr lang="en-US" b="1" dirty="0"/>
              <a:t>in animal models comparable to </a:t>
            </a:r>
            <a:r>
              <a:rPr lang="en-US" b="1" dirty="0" smtClean="0"/>
              <a:t>daughter </a:t>
            </a:r>
            <a:r>
              <a:rPr lang="en-US" b="1" dirty="0"/>
              <a:t>calving ease and </a:t>
            </a:r>
            <a:r>
              <a:rPr lang="en-US" b="1" dirty="0" smtClean="0"/>
              <a:t>daughter </a:t>
            </a:r>
            <a:r>
              <a:rPr lang="en-US" b="1" dirty="0"/>
              <a:t>stillbirth in S-MGS </a:t>
            </a:r>
            <a:r>
              <a:rPr lang="en-US" b="1" dirty="0" smtClean="0"/>
              <a:t>models</a:t>
            </a:r>
          </a:p>
          <a:p>
            <a:r>
              <a:rPr lang="en-US" b="1" dirty="0" smtClean="0"/>
              <a:t>Every animal in the pedigree file receives an evaluation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5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PL Slide Master">
  <a:themeElements>
    <a:clrScheme name="AIPL 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IPL Slide Master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AIPL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PL Slide 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PL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DejaVu Sans"/>
      </a:majorFont>
      <a:minorFont>
        <a:latin typeface="Trebuchet MS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DejaVu San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57842</TotalTime>
  <Words>890</Words>
  <Application>Microsoft Macintosh PowerPoint</Application>
  <PresentationFormat>On-screen Show (4:3)</PresentationFormat>
  <Paragraphs>206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DejaVu Sans</vt:lpstr>
      <vt:lpstr>Times New Roman</vt:lpstr>
      <vt:lpstr>Trebuchet MS</vt:lpstr>
      <vt:lpstr>AIPL Slide Master</vt:lpstr>
      <vt:lpstr>Default Design</vt:lpstr>
      <vt:lpstr>Use of a threshold animal model to estimate calving ease and stillbirth (co)variance components for US Holsteins</vt:lpstr>
      <vt:lpstr>Introduction</vt:lpstr>
      <vt:lpstr>Current evaluations</vt:lpstr>
      <vt:lpstr>Trait definitions</vt:lpstr>
      <vt:lpstr>Records used for analyses</vt:lpstr>
      <vt:lpstr>More stringent edits</vt:lpstr>
      <vt:lpstr>(Co)variance components estimation</vt:lpstr>
      <vt:lpstr>Model for (co)variance componentss</vt:lpstr>
      <vt:lpstr>Interpretation of (co)variances</vt:lpstr>
      <vt:lpstr>Estimated (co)variance components</vt:lpstr>
      <vt:lpstr>Summary of (co)variance components</vt:lpstr>
      <vt:lpstr>Breeding value estimation</vt:lpstr>
      <vt:lpstr>Runtime for estimated breeding values</vt:lpstr>
      <vt:lpstr>Calving ease – edited data (UPG)</vt:lpstr>
      <vt:lpstr>Stillbirth – official data</vt:lpstr>
      <vt:lpstr>Stillbirth – edited data</vt:lpstr>
      <vt:lpstr>Challenges</vt:lpstr>
      <vt:lpstr>Conclusions</vt:lpstr>
      <vt:lpstr>Acknowledgments</vt:lpstr>
      <vt:lpstr>Disclaimer</vt:lpstr>
      <vt:lpstr>Questions?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Prediction Results</dc:title>
  <dc:subject>International Dairy Sire Proofs</dc:subject>
  <dc:creator>Admin</dc:creator>
  <cp:keywords>Dairy, International, Sire evaluations</cp:keywords>
  <cp:lastModifiedBy>John B. Cole</cp:lastModifiedBy>
  <cp:revision>1115</cp:revision>
  <cp:lastPrinted>2001-08-24T14:44:42Z</cp:lastPrinted>
  <dcterms:created xsi:type="dcterms:W3CDTF">2002-07-16T13:01:30Z</dcterms:created>
  <dcterms:modified xsi:type="dcterms:W3CDTF">2016-08-16T19:47:55Z</dcterms:modified>
</cp:coreProperties>
</file>