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56" r:id="rId2"/>
    <p:sldId id="926" r:id="rId3"/>
    <p:sldId id="916" r:id="rId4"/>
    <p:sldId id="920" r:id="rId5"/>
    <p:sldId id="917" r:id="rId6"/>
    <p:sldId id="918" r:id="rId7"/>
    <p:sldId id="929" r:id="rId8"/>
    <p:sldId id="928" r:id="rId9"/>
    <p:sldId id="908" r:id="rId10"/>
    <p:sldId id="925" r:id="rId11"/>
    <p:sldId id="911" r:id="rId12"/>
    <p:sldId id="919" r:id="rId13"/>
    <p:sldId id="927" r:id="rId14"/>
    <p:sldId id="924" r:id="rId15"/>
    <p:sldId id="882" r:id="rId16"/>
    <p:sldId id="900" r:id="rId17"/>
  </p:sldIdLst>
  <p:sldSz cx="9144000" cy="6858000" type="screen4x3"/>
  <p:notesSz cx="6881813" cy="9296400"/>
  <p:embeddedFontLst>
    <p:embeddedFont>
      <p:font typeface="Humnst777 BT" pitchFamily="34" charset="0"/>
      <p:regular r:id="rId20"/>
      <p:bold r:id="rId21"/>
      <p:italic r:id="rId22"/>
      <p:boldItalic r:id="rId23"/>
    </p:embeddedFont>
    <p:embeddedFont>
      <p:font typeface="Monotype Sorts" pitchFamily="2" charset="2"/>
      <p:regular r:id="rId24"/>
    </p:embeddedFont>
    <p:embeddedFont>
      <p:font typeface="Wingdings 2" pitchFamily="18" charset="2"/>
      <p:regular r:id="rId2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FF9900"/>
    <a:srgbClr val="FF3399"/>
    <a:srgbClr val="CC0000"/>
    <a:srgbClr val="FF0000"/>
    <a:srgbClr val="CC3300"/>
    <a:srgbClr val="663300"/>
    <a:srgbClr val="0000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3" autoAdjust="0"/>
    <p:restoredTop sz="86918" autoAdjust="0"/>
  </p:normalViewPr>
  <p:slideViewPr>
    <p:cSldViewPr>
      <p:cViewPr>
        <p:scale>
          <a:sx n="80" d="100"/>
          <a:sy n="80" d="100"/>
        </p:scale>
        <p:origin x="-736" y="-80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52" y="-96"/>
      </p:cViewPr>
      <p:guideLst>
        <p:guide orient="horz" pos="2928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64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173" y="0"/>
            <a:ext cx="2982640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8"/>
            <a:ext cx="298264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173" y="8830628"/>
            <a:ext cx="2982640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C9C6310F-1A7E-43EB-9DD3-A44BFFB1D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64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173" y="0"/>
            <a:ext cx="2982640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097" y="4416108"/>
            <a:ext cx="5045620" cy="41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8"/>
            <a:ext cx="298264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173" y="8830628"/>
            <a:ext cx="2982640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DB26FD4-1C16-4175-A473-7E75FAC44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642"/>
            <a:fld id="{C8760661-CD67-4530-8D70-8F0AD17C6D6C}" type="slidenum">
              <a:rPr lang="en-US" smtClean="0">
                <a:cs typeface="Arial" charset="0"/>
              </a:rPr>
              <a:pPr defTabSz="927642"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684213" y="3656013"/>
            <a:ext cx="78486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800" b="1" kern="12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Paul VanRaden</a:t>
            </a:r>
            <a:r>
              <a:rPr lang="en-US" sz="2800" b="1" kern="1200" baseline="300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1</a:t>
            </a:r>
            <a:r>
              <a:rPr lang="en-US" sz="2800" b="1" kern="12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, Derek</a:t>
            </a:r>
            <a:r>
              <a:rPr lang="en-US" sz="2800" b="1" kern="1200" baseline="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 Bickhart</a:t>
            </a:r>
            <a:r>
              <a:rPr lang="en-US" sz="2800" b="1" kern="1200" baseline="300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1</a:t>
            </a:r>
            <a:r>
              <a:rPr lang="en-US" sz="2800" b="1" kern="1200" baseline="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,</a:t>
            </a:r>
            <a:r>
              <a:rPr lang="en-US" sz="2800" b="1" kern="12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 and </a:t>
            </a:r>
            <a:r>
              <a:rPr lang="en-US" sz="2800" b="1" kern="1200" baseline="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Jeff O’Connell</a:t>
            </a:r>
            <a:r>
              <a:rPr lang="en-US" sz="2800" b="1" kern="1200" baseline="300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2</a:t>
            </a:r>
            <a:endParaRPr lang="en-US" sz="2800" b="1" baseline="30000" dirty="0" smtClean="0">
              <a:solidFill>
                <a:srgbClr val="FFFF00"/>
              </a:solidFill>
              <a:latin typeface="Humnst777 BT" pitchFamily="34" charset="0"/>
              <a:cs typeface="+mn-cs"/>
            </a:endParaRPr>
          </a:p>
          <a:p>
            <a:r>
              <a:rPr lang="en-US" sz="2400" b="0" i="1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1</a:t>
            </a:r>
            <a:r>
              <a:rPr lang="en-US" sz="2400" b="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Animal Genomics and Improvement Laboratory, Agricultural Research Service, USDA, Beltsville, MD, USA</a:t>
            </a:r>
            <a:endParaRPr lang="en-US" sz="2400" b="1" i="1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r>
              <a:rPr lang="en-US" sz="2400" b="0" i="1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2</a:t>
            </a:r>
            <a:r>
              <a:rPr lang="en-US" sz="2400" b="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University of Maryland School of Medicine, Baltimore, MD, USA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paul.vanraden@ars.usda.gov</a:t>
            </a:r>
            <a:endParaRPr lang="en-US" sz="2800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0" y="3198813"/>
            <a:ext cx="9144000" cy="80962"/>
            <a:chOff x="0" y="604"/>
            <a:chExt cx="5760" cy="51"/>
          </a:xfrm>
        </p:grpSpPr>
        <p:sp>
          <p:nvSpPr>
            <p:cNvPr id="8" name="Rectangle 46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47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10" name="Rectangle 48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2" name="Text Box 51"/>
          <p:cNvSpPr txBox="1">
            <a:spLocks noChangeArrowheads="1"/>
          </p:cNvSpPr>
          <p:nvPr/>
        </p:nvSpPr>
        <p:spPr bwMode="ltGray">
          <a:xfrm>
            <a:off x="683568" y="6525344"/>
            <a:ext cx="6001519" cy="18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ADSA/ASAS Joint Annual Meeting, Salt Lake City, Utah, July 19-23, 2016 </a:t>
            </a:r>
            <a:r>
              <a:rPr lang="en-US" sz="1200" kern="1200" baseline="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 (</a:t>
            </a:r>
            <a:fld id="{4A34E497-D0E3-49D3-A8BF-AFBCE8C3C450}" type="slidenum">
              <a:rPr kumimoji="1" lang="en-US" b="1" smtClean="0">
                <a:solidFill>
                  <a:srgbClr val="FFFF00"/>
                </a:solidFill>
                <a:latin typeface="Humnst777 BT"/>
                <a:cs typeface="+mn-cs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)</a:t>
            </a:r>
            <a:endParaRPr kumimoji="1" lang="en-US" b="1" dirty="0">
              <a:solidFill>
                <a:srgbClr val="FFFF00"/>
              </a:solidFill>
              <a:latin typeface="Humnst777 BT"/>
              <a:cs typeface="+mn-cs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6096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 descr="USDA_W-B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062103"/>
          </a:xfrm>
        </p:spPr>
        <p:txBody>
          <a:bodyPr/>
          <a:lstStyle>
            <a:lvl1pPr marL="320040" indent="-320040">
              <a:spcAft>
                <a:spcPts val="3000"/>
              </a:spcAft>
              <a:defRPr/>
            </a:lvl1pPr>
            <a:lvl2pPr marL="594360" indent="-228600">
              <a:spcAft>
                <a:spcPts val="3000"/>
              </a:spcAft>
              <a:defRPr/>
            </a:lvl2pPr>
            <a:lvl3pPr marL="1005840" indent="-411480">
              <a:spcAft>
                <a:spcPts val="3000"/>
              </a:spcAft>
              <a:buFont typeface="Humnst777 BT" pitchFamily="34" charset="0"/>
              <a:buChar char="−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7033591" y="6561673"/>
            <a:ext cx="10934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Paul VanRaden</a:t>
            </a:r>
            <a:endParaRPr kumimoji="1" lang="en-US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33488"/>
            <a:ext cx="82264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30" name="Group 38"/>
          <p:cNvGrpSpPr>
            <a:grpSpLocks/>
          </p:cNvGrpSpPr>
          <p:nvPr/>
        </p:nvGrpSpPr>
        <p:grpSpPr bwMode="auto">
          <a:xfrm>
            <a:off x="0" y="822325"/>
            <a:ext cx="9144000" cy="80963"/>
            <a:chOff x="0" y="604"/>
            <a:chExt cx="5760" cy="51"/>
          </a:xfrm>
        </p:grpSpPr>
        <p:sp>
          <p:nvSpPr>
            <p:cNvPr id="275491" name="Rectangle 35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275493" name="Rectangle 37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5496" name="Text Box 40"/>
          <p:cNvSpPr txBox="1">
            <a:spLocks noChangeArrowheads="1"/>
          </p:cNvSpPr>
          <p:nvPr/>
        </p:nvSpPr>
        <p:spPr bwMode="ltGray">
          <a:xfrm>
            <a:off x="539552" y="6525344"/>
            <a:ext cx="62171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ADSA/ASAS Joint Annual Meeting, Salt Lake City, Utah, July 19-23, 2016  </a:t>
            </a:r>
            <a:r>
              <a:rPr kumimoji="1" lang="en-US" sz="1200" b="1" kern="1200" dirty="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t>(</a:t>
            </a:r>
            <a:fld id="{4A34E497-D0E3-49D3-A8BF-AFBCE8C3C450}" type="slidenum">
              <a:rPr kumimoji="1" lang="en-US" sz="1200" b="1" kern="120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en-US" sz="1200" b="1" kern="1200" dirty="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t>)</a:t>
            </a:r>
            <a:endParaRPr kumimoji="1" lang="en-US" b="1" dirty="0">
              <a:solidFill>
                <a:srgbClr val="FFFF00"/>
              </a:solidFill>
              <a:latin typeface="Humnst777 BT"/>
              <a:cs typeface="+mn-cs"/>
            </a:endParaRPr>
          </a:p>
        </p:txBody>
      </p:sp>
      <p:pic>
        <p:nvPicPr>
          <p:cNvPr id="16" name="Picture 15" descr="USDA_W-B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67000"/>
        <a:buFont typeface="Monotype Sort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80000"/>
        <a:buFont typeface="Monotype Sorts" pitchFamily="2" charset="2"/>
        <a:buChar char="w"/>
        <a:defRPr sz="2800" b="1">
          <a:solidFill>
            <a:schemeClr val="tx1"/>
          </a:solidFill>
          <a:latin typeface="+mn-lt"/>
        </a:defRPr>
      </a:lvl2pPr>
      <a:lvl3pPr marL="1206500" indent="-457200" algn="l" rtl="0" eaLnBrk="0" fontAlgn="base" hangingPunct="0">
        <a:spcBef>
          <a:spcPct val="0"/>
        </a:spcBef>
        <a:spcAft>
          <a:spcPts val="2400"/>
        </a:spcAft>
        <a:buClr>
          <a:schemeClr val="tx1"/>
        </a:buClr>
        <a:buSzPct val="120000"/>
        <a:buFont typeface="Humnst777 BT" pitchFamily="34" charset="0"/>
        <a:buChar char="−"/>
        <a:defRPr sz="2800" b="1">
          <a:solidFill>
            <a:schemeClr val="tx1"/>
          </a:solidFill>
          <a:latin typeface="+mn-lt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692696"/>
            <a:ext cx="8569325" cy="1944216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Identifying and Calling Insertions, Deletions, and Single-Base Mutations Efficiently from Sequence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 of using known variants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4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24499"/>
                <a:gridCol w="1008112"/>
                <a:gridCol w="1008112"/>
                <a:gridCol w="1085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i="0" baseline="0" dirty="0" smtClean="0">
                          <a:solidFill>
                            <a:srgbClr val="FFFF00"/>
                          </a:solidFill>
                        </a:rPr>
                        <a:t>Alignment stats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solidFill>
                            <a:srgbClr val="FFFF00"/>
                          </a:solidFill>
                        </a:rPr>
                        <a:t>Previously known variants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solidFill>
                            <a:srgbClr val="FFFF00"/>
                          </a:solidFill>
                        </a:rPr>
                        <a:t>0%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solidFill>
                            <a:srgbClr val="FFFF00"/>
                          </a:solidFill>
                        </a:rPr>
                        <a:t>80%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solidFill>
                            <a:srgbClr val="FFFF00"/>
                          </a:solidFill>
                        </a:rPr>
                        <a:t>100%</a:t>
                      </a:r>
                      <a:endParaRPr lang="en-US" sz="20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0" baseline="0" dirty="0" smtClean="0"/>
                        <a:t>Segments correctly mapped (%)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92.1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92.8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92.9</a:t>
                      </a:r>
                      <a:endParaRPr lang="en-US" sz="20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0" baseline="0" dirty="0" smtClean="0"/>
                        <a:t>Segments with both ends consistent (%)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86.8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88.0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88.4</a:t>
                      </a:r>
                      <a:endParaRPr lang="en-US" sz="20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0" baseline="0" dirty="0" smtClean="0"/>
                        <a:t>Error rate  in matched segments (%)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1.6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1.2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1.1</a:t>
                      </a:r>
                      <a:endParaRPr lang="en-US" sz="20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0" baseline="0" dirty="0" smtClean="0"/>
                        <a:t>Clock time / 1X, 10 processors (min)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2.1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1.8</a:t>
                      </a:r>
                      <a:endParaRPr lang="en-US" sz="20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/>
                        <a:t>1.6</a:t>
                      </a:r>
                      <a:endParaRPr lang="en-US" sz="2000" b="1" i="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436867" cy="553998"/>
          </a:xfrm>
        </p:spPr>
        <p:txBody>
          <a:bodyPr/>
          <a:lstStyle/>
          <a:p>
            <a:r>
              <a:rPr lang="en-US" dirty="0" smtClean="0"/>
              <a:t>Accuracy of calling known variants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4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8355"/>
                <a:gridCol w="1440160"/>
                <a:gridCol w="1584176"/>
                <a:gridCol w="1373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Known variants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SNP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Insertion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Deletion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 reference allele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98.5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97.7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 alternate allele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4221088"/>
            <a:ext cx="77380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n-lt"/>
              </a:rPr>
              <a:t>Allele calls output during alignment with </a:t>
            </a:r>
            <a:r>
              <a:rPr lang="en-US" sz="2200" dirty="0" err="1" smtClean="0">
                <a:solidFill>
                  <a:srgbClr val="00FF00"/>
                </a:solidFill>
                <a:latin typeface="+mn-lt"/>
              </a:rPr>
              <a:t>Findmap</a:t>
            </a:r>
            <a:endParaRPr lang="en-US" sz="2200" dirty="0" smtClean="0">
              <a:solidFill>
                <a:srgbClr val="00FF00"/>
              </a:solidFill>
              <a:latin typeface="+mn-lt"/>
            </a:endParaRPr>
          </a:p>
          <a:p>
            <a:r>
              <a:rPr lang="en-US" sz="2200" dirty="0" smtClean="0">
                <a:latin typeface="+mn-lt"/>
              </a:rPr>
              <a:t>Called only for the 88% of reads with both ends consistent </a:t>
            </a:r>
          </a:p>
          <a:p>
            <a:r>
              <a:rPr lang="en-US" sz="2200" dirty="0" smtClean="0">
                <a:latin typeface="+mn-lt"/>
              </a:rPr>
              <a:t>(map positions &lt; 2,000 bases apart) </a:t>
            </a:r>
            <a:endParaRPr lang="en-US" sz="22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variants found, </a:t>
            </a:r>
            <a:r>
              <a:rPr lang="en-US" dirty="0" smtClean="0">
                <a:solidFill>
                  <a:srgbClr val="00FF00"/>
                </a:solidFill>
              </a:rPr>
              <a:t>by software</a:t>
            </a:r>
            <a:endParaRPr lang="en-US" dirty="0">
              <a:solidFill>
                <a:srgbClr val="00FF00"/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5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8155"/>
                <a:gridCol w="1512168"/>
                <a:gridCol w="1512168"/>
                <a:gridCol w="1528649"/>
                <a:gridCol w="16452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Variants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Alleles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00FF00"/>
                          </a:solidFill>
                        </a:rPr>
                        <a:t>Findvar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GATK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00FF00"/>
                          </a:solidFill>
                        </a:rPr>
                        <a:t>SAMtools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SNPs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99.8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99.4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99.8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99.1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99.0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98.2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Insertions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Deletions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SNPs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False pos.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10.6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37.3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Insertions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False pos.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Deletions (%)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False pos.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0.4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Computation, </a:t>
            </a:r>
            <a:r>
              <a:rPr lang="en-US" dirty="0" smtClean="0">
                <a:solidFill>
                  <a:srgbClr val="00FF00"/>
                </a:solidFill>
              </a:rPr>
              <a:t>by software </a:t>
            </a:r>
            <a:endParaRPr lang="en-US" dirty="0">
              <a:solidFill>
                <a:srgbClr val="00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8315"/>
                <a:gridCol w="47581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Resources and accuracy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FF00"/>
                          </a:solidFill>
                        </a:rPr>
                        <a:t>Findmap</a:t>
                      </a:r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/</a:t>
                      </a:r>
                      <a:r>
                        <a:rPr lang="en-US" sz="2400" dirty="0" err="1" smtClean="0">
                          <a:solidFill>
                            <a:srgbClr val="00FF00"/>
                          </a:solidFill>
                        </a:rPr>
                        <a:t>Findvar</a:t>
                      </a:r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 vs. BWA/GATK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CPU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 times faster processing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Similar total if processors share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File sizes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3-10 times smaller files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Correctly aligned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92.9% vs. 90.5% accuracy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869160"/>
            <a:ext cx="79255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n-lt"/>
              </a:rPr>
              <a:t>Faster processing can allow iterative approach, </a:t>
            </a:r>
          </a:p>
          <a:p>
            <a:r>
              <a:rPr lang="en-US" sz="2200" dirty="0" smtClean="0">
                <a:latin typeface="+mn-lt"/>
              </a:rPr>
              <a:t>finding new variants with </a:t>
            </a:r>
            <a:r>
              <a:rPr lang="en-US" sz="2200" dirty="0" err="1" smtClean="0">
                <a:solidFill>
                  <a:srgbClr val="00FF00"/>
                </a:solidFill>
                <a:latin typeface="+mn-lt"/>
              </a:rPr>
              <a:t>Findvar</a:t>
            </a:r>
            <a:r>
              <a:rPr lang="en-US" sz="2200" dirty="0" smtClean="0">
                <a:latin typeface="+mn-lt"/>
              </a:rPr>
              <a:t> and then </a:t>
            </a:r>
          </a:p>
          <a:p>
            <a:r>
              <a:rPr lang="en-US" sz="2200" dirty="0" smtClean="0">
                <a:latin typeface="+mn-lt"/>
              </a:rPr>
              <a:t>re-aligning with </a:t>
            </a:r>
            <a:r>
              <a:rPr lang="en-US" sz="2200" dirty="0" err="1" smtClean="0">
                <a:solidFill>
                  <a:srgbClr val="00FF00"/>
                </a:solidFill>
                <a:latin typeface="+mn-lt"/>
              </a:rPr>
              <a:t>Findmap</a:t>
            </a:r>
            <a:r>
              <a:rPr lang="en-US" sz="2200" dirty="0" smtClean="0">
                <a:latin typeface="+mn-lt"/>
              </a:rPr>
              <a:t>, accounting for the new variant list</a:t>
            </a:r>
            <a:endParaRPr lang="en-US" sz="22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uses of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85980"/>
          </a:xfrm>
        </p:spPr>
        <p:txBody>
          <a:bodyPr/>
          <a:lstStyle/>
          <a:p>
            <a:r>
              <a:rPr lang="en-US" dirty="0" smtClean="0"/>
              <a:t>1000 bulls project now has 3000 bulls</a:t>
            </a:r>
          </a:p>
          <a:p>
            <a:r>
              <a:rPr lang="en-US" dirty="0" smtClean="0"/>
              <a:t>Re-aligning to new map could take: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120</a:t>
            </a:r>
            <a:r>
              <a:rPr lang="en-US" dirty="0" smtClean="0"/>
              <a:t> days with </a:t>
            </a:r>
            <a:r>
              <a:rPr lang="en-US" dirty="0" smtClean="0">
                <a:solidFill>
                  <a:srgbClr val="00FF00"/>
                </a:solidFill>
              </a:rPr>
              <a:t>BWA</a:t>
            </a:r>
            <a:r>
              <a:rPr lang="en-US" dirty="0" smtClean="0"/>
              <a:t> using </a:t>
            </a:r>
            <a:r>
              <a:rPr lang="en-US" dirty="0" smtClean="0">
                <a:solidFill>
                  <a:srgbClr val="FFFF00"/>
                </a:solidFill>
              </a:rPr>
              <a:t>100</a:t>
            </a:r>
            <a:r>
              <a:rPr lang="en-US" dirty="0" smtClean="0"/>
              <a:t> processors, or </a:t>
            </a:r>
            <a:r>
              <a:rPr lang="en-US" dirty="0" smtClean="0">
                <a:solidFill>
                  <a:srgbClr val="FFFF00"/>
                </a:solidFill>
              </a:rPr>
              <a:t>4</a:t>
            </a:r>
            <a:r>
              <a:rPr lang="en-US" dirty="0" smtClean="0"/>
              <a:t> days with </a:t>
            </a:r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12</a:t>
            </a:r>
            <a:r>
              <a:rPr lang="en-US" dirty="0" smtClean="0"/>
              <a:t> days with </a:t>
            </a:r>
            <a:r>
              <a:rPr lang="en-US" dirty="0" smtClean="0">
                <a:solidFill>
                  <a:srgbClr val="00FF00"/>
                </a:solidFill>
              </a:rPr>
              <a:t>BWA</a:t>
            </a:r>
            <a:r>
              <a:rPr lang="en-US" dirty="0" smtClean="0"/>
              <a:t> using </a:t>
            </a:r>
            <a:r>
              <a:rPr lang="en-US" dirty="0" smtClean="0">
                <a:solidFill>
                  <a:srgbClr val="FFFF00"/>
                </a:solidFill>
              </a:rPr>
              <a:t>1000</a:t>
            </a:r>
            <a:r>
              <a:rPr lang="en-US" dirty="0" smtClean="0"/>
              <a:t> processors, or </a:t>
            </a:r>
            <a:r>
              <a:rPr lang="en-US" dirty="0" smtClean="0">
                <a:solidFill>
                  <a:srgbClr val="FFFF00"/>
                </a:solidFill>
              </a:rPr>
              <a:t>0.4</a:t>
            </a:r>
            <a:r>
              <a:rPr lang="en-US" dirty="0" smtClean="0"/>
              <a:t> days with </a:t>
            </a:r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endParaRPr lang="en-US" dirty="0" smtClean="0"/>
          </a:p>
          <a:p>
            <a:pPr marL="320040" lvl="1" indent="-320040">
              <a:buSzPct val="67000"/>
              <a:buFont typeface="Monotype Sorts" pitchFamily="2" charset="2"/>
              <a:buChar char="l"/>
            </a:pPr>
            <a:r>
              <a:rPr lang="en-US" dirty="0" smtClean="0"/>
              <a:t>Smaller output files from </a:t>
            </a:r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r>
              <a:rPr lang="en-US" dirty="0" smtClean="0"/>
              <a:t> should make distributed processing easier</a:t>
            </a:r>
          </a:p>
        </p:txBody>
      </p:sp>
      <p:pic>
        <p:nvPicPr>
          <p:cNvPr id="4" name="Picture 2" descr="M:\PAUL\GRAPHICS\Carlin-M Ivanhoe B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8052" y="1"/>
            <a:ext cx="1335947" cy="90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1"/>
            <a:ext cx="8364859" cy="5032147"/>
          </a:xfrm>
        </p:spPr>
        <p:txBody>
          <a:bodyPr/>
          <a:lstStyle/>
          <a:p>
            <a:pPr>
              <a:buClr>
                <a:srgbClr val="00FF00"/>
              </a:buClr>
            </a:pPr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r>
              <a:rPr lang="en-US" dirty="0" smtClean="0"/>
              <a:t> improves alignment using known variants, </a:t>
            </a:r>
            <a:r>
              <a:rPr lang="en-US" dirty="0" err="1" smtClean="0">
                <a:solidFill>
                  <a:srgbClr val="00FF00"/>
                </a:solidFill>
              </a:rPr>
              <a:t>Findvar</a:t>
            </a:r>
            <a:r>
              <a:rPr lang="en-US" dirty="0" smtClean="0"/>
              <a:t> identifies new variants</a:t>
            </a:r>
          </a:p>
          <a:p>
            <a:pPr lvl="1">
              <a:buClr>
                <a:srgbClr val="00FF00"/>
              </a:buClr>
            </a:pPr>
            <a:r>
              <a:rPr lang="en-US" dirty="0" smtClean="0"/>
              <a:t>Main focus on reducing computation 3 to 30 times (speed, storage, simpler formats) </a:t>
            </a:r>
          </a:p>
          <a:p>
            <a:pPr lvl="1">
              <a:buClr>
                <a:srgbClr val="00FF00"/>
              </a:buClr>
            </a:pPr>
            <a:r>
              <a:rPr lang="en-US" dirty="0" smtClean="0"/>
              <a:t>SNP detection similar to previous, better </a:t>
            </a:r>
            <a:r>
              <a:rPr lang="en-US" dirty="0" err="1" smtClean="0"/>
              <a:t>indel</a:t>
            </a:r>
            <a:r>
              <a:rPr lang="en-US" dirty="0" smtClean="0"/>
              <a:t> detection than </a:t>
            </a:r>
            <a:r>
              <a:rPr lang="en-US" dirty="0" err="1" smtClean="0">
                <a:solidFill>
                  <a:srgbClr val="00FF00"/>
                </a:solidFill>
              </a:rPr>
              <a:t>SAMtools</a:t>
            </a:r>
            <a:r>
              <a:rPr lang="en-US" dirty="0" smtClean="0"/>
              <a:t> but not </a:t>
            </a:r>
            <a:r>
              <a:rPr lang="en-US" dirty="0" smtClean="0">
                <a:solidFill>
                  <a:srgbClr val="00FF00"/>
                </a:solidFill>
              </a:rPr>
              <a:t>GATK</a:t>
            </a:r>
          </a:p>
          <a:p>
            <a:pPr>
              <a:buClr>
                <a:srgbClr val="00FF00"/>
              </a:buClr>
            </a:pPr>
            <a:r>
              <a:rPr lang="en-US" dirty="0" smtClean="0"/>
              <a:t>Simulation, alignment, variant calling, and imputation programs available from: </a:t>
            </a:r>
            <a:r>
              <a:rPr lang="en-US" dirty="0" smtClean="0">
                <a:solidFill>
                  <a:srgbClr val="00FF00"/>
                </a:solidFill>
              </a:rPr>
              <a:t>http://aipl.arsusda.gov/software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70372"/>
          </a:xfrm>
        </p:spPr>
        <p:txBody>
          <a:bodyPr/>
          <a:lstStyle/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This research was part of USDA-ARS project 1265-31000-096-00, “Improving Genetic Predictions in Dairy Animals Using Phenotypic and Genomic Information.”</a:t>
            </a:r>
          </a:p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3399"/>
                </a:solidFill>
              </a:rPr>
              <a:t>v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t </a:t>
            </a:r>
            <a:r>
              <a:rPr lang="en-US" dirty="0" smtClean="0"/>
              <a:t>list was from </a:t>
            </a:r>
            <a:r>
              <a:rPr lang="en-US" dirty="0" err="1" smtClean="0">
                <a:solidFill>
                  <a:srgbClr val="FFFF00"/>
                </a:solidFill>
              </a:rPr>
              <a:t>Daetwyler</a:t>
            </a:r>
            <a:r>
              <a:rPr lang="en-US" dirty="0" smtClean="0">
                <a:solidFill>
                  <a:srgbClr val="FFFF00"/>
                </a:solidFill>
              </a:rPr>
              <a:t> et al.</a:t>
            </a:r>
          </a:p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C000"/>
                </a:solidFill>
              </a:rPr>
              <a:t>reference map </a:t>
            </a:r>
            <a:r>
              <a:rPr lang="en-US" dirty="0" smtClean="0"/>
              <a:t>was from </a:t>
            </a:r>
            <a:r>
              <a:rPr lang="en-US" dirty="0" smtClean="0">
                <a:solidFill>
                  <a:srgbClr val="FFFF00"/>
                </a:solidFill>
              </a:rPr>
              <a:t>U. Maryland</a:t>
            </a:r>
          </a:p>
          <a:p>
            <a:pPr>
              <a:buClr>
                <a:srgbClr val="00FF00"/>
              </a:buClr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693319"/>
          </a:xfrm>
        </p:spPr>
        <p:txBody>
          <a:bodyPr/>
          <a:lstStyle/>
          <a:p>
            <a:r>
              <a:rPr lang="en-US" dirty="0" smtClean="0"/>
              <a:t>How to get genotypes from sequence</a:t>
            </a:r>
          </a:p>
          <a:p>
            <a:r>
              <a:rPr lang="en-US" dirty="0" smtClean="0"/>
              <a:t>Compare alignment, SNP and </a:t>
            </a:r>
            <a:r>
              <a:rPr lang="en-US" dirty="0" err="1" smtClean="0"/>
              <a:t>indel</a:t>
            </a:r>
            <a:r>
              <a:rPr lang="en-US" dirty="0" smtClean="0"/>
              <a:t> detection</a:t>
            </a:r>
          </a:p>
          <a:p>
            <a:pPr lvl="1"/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r>
              <a:rPr lang="en-US" dirty="0" smtClean="0">
                <a:solidFill>
                  <a:srgbClr val="00FF00"/>
                </a:solidFill>
              </a:rPr>
              <a:t> / </a:t>
            </a:r>
            <a:r>
              <a:rPr lang="en-US" dirty="0" err="1" smtClean="0">
                <a:solidFill>
                  <a:srgbClr val="00FF00"/>
                </a:solidFill>
              </a:rPr>
              <a:t>Findvar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BWA, </a:t>
            </a:r>
            <a:r>
              <a:rPr lang="en-US" dirty="0" err="1" smtClean="0">
                <a:solidFill>
                  <a:srgbClr val="00FF00"/>
                </a:solidFill>
              </a:rPr>
              <a:t>SAMtools</a:t>
            </a:r>
            <a:r>
              <a:rPr lang="en-US" dirty="0" smtClean="0">
                <a:solidFill>
                  <a:srgbClr val="00FF00"/>
                </a:solidFill>
              </a:rPr>
              <a:t>, GATK</a:t>
            </a:r>
          </a:p>
          <a:p>
            <a:pPr marL="320040" lvl="1" indent="-320040">
              <a:buSzPct val="67000"/>
              <a:buFont typeface="Monotype Sorts" pitchFamily="2" charset="2"/>
              <a:buChar char="l"/>
            </a:pPr>
            <a:r>
              <a:rPr lang="en-US" dirty="0" smtClean="0"/>
              <a:t>Test accuracy, speed, and file sizes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processing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85980"/>
          </a:xfrm>
        </p:spPr>
        <p:txBody>
          <a:bodyPr/>
          <a:lstStyle/>
          <a:p>
            <a:r>
              <a:rPr lang="en-US" dirty="0" smtClean="0"/>
              <a:t>Most programs align only to </a:t>
            </a:r>
            <a:r>
              <a:rPr lang="en-US" dirty="0" err="1" smtClean="0">
                <a:solidFill>
                  <a:srgbClr val="FFC000"/>
                </a:solidFill>
              </a:rPr>
              <a:t>Dominette’s</a:t>
            </a:r>
            <a:r>
              <a:rPr lang="en-US" dirty="0" smtClean="0">
                <a:solidFill>
                  <a:srgbClr val="FFC000"/>
                </a:solidFill>
              </a:rPr>
              <a:t> DNA</a:t>
            </a:r>
          </a:p>
          <a:p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r>
              <a:rPr lang="en-US" dirty="0" smtClean="0"/>
              <a:t> can align using known differences among and within breeds</a:t>
            </a:r>
          </a:p>
          <a:p>
            <a:pPr lvl="1"/>
            <a:r>
              <a:rPr lang="en-US" dirty="0" smtClean="0"/>
              <a:t>Reduce error rate by separating known </a:t>
            </a:r>
            <a:r>
              <a:rPr lang="en-US" dirty="0" smtClean="0">
                <a:solidFill>
                  <a:srgbClr val="FF3399"/>
                </a:solidFill>
              </a:rPr>
              <a:t>v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t</a:t>
            </a:r>
            <a:r>
              <a:rPr lang="en-US" dirty="0" smtClean="0"/>
              <a:t>s from </a:t>
            </a:r>
            <a:r>
              <a:rPr lang="en-US" dirty="0" smtClean="0">
                <a:solidFill>
                  <a:srgbClr val="FFFF00"/>
                </a:solidFill>
              </a:rPr>
              <a:t>machine read errors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Locations</a:t>
            </a:r>
            <a:r>
              <a:rPr lang="en-US" dirty="0" smtClean="0"/>
              <a:t> are mapped back to the same common reference </a:t>
            </a:r>
            <a:r>
              <a:rPr lang="en-US" dirty="0" smtClean="0">
                <a:solidFill>
                  <a:srgbClr val="FFC000"/>
                </a:solidFill>
              </a:rPr>
              <a:t>(UMD3.1)</a:t>
            </a:r>
          </a:p>
          <a:p>
            <a:endParaRPr lang="en-US" dirty="0"/>
          </a:p>
        </p:txBody>
      </p:sp>
      <p:pic>
        <p:nvPicPr>
          <p:cNvPr id="5" name="Picture 4" descr="Hereford-Dominet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0"/>
            <a:ext cx="1475656" cy="981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detection from sequence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3"/>
            <a:ext cx="784887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FF00"/>
                </a:solidFill>
                <a:latin typeface="Courier New" pitchFamily="49" charset="0"/>
                <a:cs typeface="Courier New" pitchFamily="49" charset="0"/>
              </a:rPr>
              <a:t>Position:		  3  6  9 12 15 18 21 24 27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Reference:		GCACGGATCCGGGTTCAGCTGAATCTGTG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Alternate:		GCACG</a:t>
            </a:r>
            <a:r>
              <a:rPr lang="en-US" sz="22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ATCCGGGTTCAGCTGAA</a:t>
            </a:r>
            <a:r>
              <a:rPr lang="en-US" sz="22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CTGTG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Aligned read:	GCACGGATCCG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GTTCAGCTGAA</a:t>
            </a:r>
            <a:r>
              <a:rPr lang="en-US" sz="22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CTGTG</a:t>
            </a:r>
          </a:p>
          <a:p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645024"/>
            <a:ext cx="739497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1. Load reference map into memory</a:t>
            </a:r>
          </a:p>
          <a:p>
            <a:r>
              <a:rPr lang="en-US" sz="2000" b="1" dirty="0" smtClean="0">
                <a:latin typeface="+mn-lt"/>
              </a:rPr>
              <a:t>2. Load 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alternate</a:t>
            </a:r>
            <a:r>
              <a:rPr lang="en-US" sz="2000" b="1" dirty="0" smtClean="0">
                <a:latin typeface="+mn-lt"/>
              </a:rPr>
              <a:t> map into memory (all known SNP 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alleles</a:t>
            </a:r>
            <a:r>
              <a:rPr lang="en-US" sz="2000" b="1" dirty="0" smtClean="0">
                <a:latin typeface="+mn-lt"/>
              </a:rPr>
              <a:t>)</a:t>
            </a:r>
          </a:p>
          <a:p>
            <a:r>
              <a:rPr lang="en-US" sz="2000" b="1" dirty="0" smtClean="0">
                <a:latin typeface="+mn-lt"/>
              </a:rPr>
              <a:t>3. Align reads and call alleles for the known variants:</a:t>
            </a:r>
          </a:p>
          <a:p>
            <a:r>
              <a:rPr lang="en-US" sz="2000" b="1" dirty="0" smtClean="0">
                <a:latin typeface="+mn-lt"/>
              </a:rPr>
              <a:t>	Position 6 has reference allele (G)</a:t>
            </a:r>
          </a:p>
          <a:p>
            <a:r>
              <a:rPr lang="en-US" sz="2000" b="1" dirty="0" smtClean="0">
                <a:latin typeface="+mn-lt"/>
              </a:rPr>
              <a:t>	Position 24 has alternate allele (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C</a:t>
            </a:r>
            <a:r>
              <a:rPr lang="en-US" sz="2000" b="1" dirty="0" smtClean="0">
                <a:latin typeface="+mn-lt"/>
              </a:rPr>
              <a:t>)</a:t>
            </a:r>
          </a:p>
          <a:p>
            <a:r>
              <a:rPr lang="en-US" sz="2000" b="1" dirty="0" smtClean="0">
                <a:latin typeface="+mn-lt"/>
              </a:rPr>
              <a:t>	Position 12 (</a:t>
            </a:r>
            <a:r>
              <a:rPr lang="en-US" sz="2000" b="1" dirty="0" smtClean="0">
                <a:solidFill>
                  <a:srgbClr val="FFFF00"/>
                </a:solidFill>
                <a:latin typeface="+mn-lt"/>
              </a:rPr>
              <a:t>A</a:t>
            </a:r>
            <a:r>
              <a:rPr lang="en-US" sz="2000" b="1" dirty="0" smtClean="0">
                <a:latin typeface="+mn-lt"/>
              </a:rPr>
              <a:t>) has neither, could be an </a:t>
            </a:r>
            <a:r>
              <a:rPr lang="en-US" sz="2000" b="1" dirty="0" smtClean="0">
                <a:solidFill>
                  <a:srgbClr val="FFFF00"/>
                </a:solidFill>
                <a:latin typeface="+mn-lt"/>
              </a:rPr>
              <a:t>error</a:t>
            </a:r>
            <a:r>
              <a:rPr lang="en-US" sz="2000" b="1" dirty="0" smtClean="0">
                <a:latin typeface="+mn-lt"/>
              </a:rPr>
              <a:t>, or</a:t>
            </a:r>
          </a:p>
          <a:p>
            <a:r>
              <a:rPr lang="en-US" sz="2000" b="1" dirty="0" smtClean="0">
                <a:latin typeface="+mn-lt"/>
              </a:rPr>
              <a:t>	a 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new allele </a:t>
            </a:r>
            <a:r>
              <a:rPr lang="en-US" sz="2000" b="1" dirty="0" smtClean="0">
                <a:latin typeface="+mn-lt"/>
              </a:rPr>
              <a:t>not detected previously</a:t>
            </a:r>
          </a:p>
        </p:txBody>
      </p:sp>
      <p:pic>
        <p:nvPicPr>
          <p:cNvPr id="5" name="Picture 4" descr="Supersi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0"/>
            <a:ext cx="1403648" cy="10063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notation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3"/>
            <a:ext cx="784887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FF00"/>
                </a:solidFill>
                <a:latin typeface="Courier New" pitchFamily="49" charset="0"/>
                <a:cs typeface="Courier New" pitchFamily="49" charset="0"/>
              </a:rPr>
              <a:t>Position:		  3  6  9 12 15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Reference:		GCGGGCATCCGGTGAA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Insert right:	GCGGGCAT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CCGGTGAA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Insert left:	GCGGGC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ATCCGGTGAA</a:t>
            </a:r>
          </a:p>
          <a:p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356992"/>
            <a:ext cx="6835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FF00"/>
                </a:solidFill>
              </a:rPr>
              <a:t>Notation:	Position	Reference 	Alternate</a:t>
            </a:r>
          </a:p>
          <a:p>
            <a:r>
              <a:rPr lang="en-US" sz="2000" b="1" dirty="0" err="1" smtClean="0"/>
              <a:t>SAMtools</a:t>
            </a:r>
            <a:r>
              <a:rPr lang="en-US" sz="2000" b="1" dirty="0" smtClean="0"/>
              <a:t>	6		CAT		CATAT</a:t>
            </a:r>
          </a:p>
          <a:p>
            <a:r>
              <a:rPr lang="en-US" sz="2000" b="1" dirty="0" smtClean="0"/>
              <a:t>GATK		6		C		CAT</a:t>
            </a:r>
          </a:p>
          <a:p>
            <a:r>
              <a:rPr lang="en-US" sz="2000" b="1" dirty="0" err="1" smtClean="0"/>
              <a:t>Findvar</a:t>
            </a:r>
            <a:r>
              <a:rPr lang="en-US" sz="2000" b="1" dirty="0" smtClean="0"/>
              <a:t>	8				AT</a:t>
            </a:r>
            <a:endParaRPr lang="en-U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notation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3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FF00"/>
                </a:solidFill>
                <a:latin typeface="Courier New" pitchFamily="49" charset="0"/>
                <a:cs typeface="Courier New" pitchFamily="49" charset="0"/>
              </a:rPr>
              <a:t>Position:		  3  6  9 12 15 18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Reference: 	GCACGG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CCGGGATCCTA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Delete right:	GCACGG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CCGGGATCCTA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Delete left:	 GCACGG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CCGGGATCCTA</a:t>
            </a:r>
          </a:p>
          <a:p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429000"/>
            <a:ext cx="6979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FF00"/>
                </a:solidFill>
              </a:rPr>
              <a:t>Notation:	Position	Reference 	Alternate</a:t>
            </a:r>
          </a:p>
          <a:p>
            <a:r>
              <a:rPr lang="en-US" sz="2000" b="1" dirty="0" err="1" smtClean="0"/>
              <a:t>SAMtools</a:t>
            </a:r>
            <a:r>
              <a:rPr lang="en-US" sz="2000" b="1" dirty="0" smtClean="0"/>
              <a:t>	6		GTT		GT</a:t>
            </a:r>
          </a:p>
          <a:p>
            <a:r>
              <a:rPr lang="en-US" sz="2000" b="1" dirty="0" smtClean="0"/>
              <a:t>GATK		6		GT		G</a:t>
            </a:r>
          </a:p>
          <a:p>
            <a:r>
              <a:rPr lang="en-US" sz="2000" b="1" dirty="0" err="1" smtClean="0"/>
              <a:t>Findvar</a:t>
            </a:r>
            <a:r>
              <a:rPr lang="en-US" sz="2000" b="1" dirty="0" smtClean="0"/>
              <a:t>	8		T		_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Findmap</a:t>
            </a:r>
            <a:r>
              <a:rPr lang="en-US" dirty="0" smtClean="0"/>
              <a:t> / </a:t>
            </a:r>
            <a:r>
              <a:rPr lang="en-US" dirty="0" err="1" smtClean="0"/>
              <a:t>Findvar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268761"/>
            <a:ext cx="728917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rgbClr val="00FF00"/>
                </a:solidFill>
                <a:latin typeface="+mn-lt"/>
              </a:rPr>
              <a:t>Findmap</a:t>
            </a:r>
            <a:r>
              <a:rPr lang="en-US" sz="1800" dirty="0" smtClean="0">
                <a:latin typeface="+mn-lt"/>
              </a:rPr>
              <a:t> alignment output includes locations of previously known (</a:t>
            </a:r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alt</a:t>
            </a:r>
            <a:r>
              <a:rPr lang="en-US" sz="1800" dirty="0" smtClean="0">
                <a:latin typeface="+mn-lt"/>
              </a:rPr>
              <a:t>) and unknown (</a:t>
            </a:r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err</a:t>
            </a:r>
            <a:r>
              <a:rPr lang="en-US" sz="1800" dirty="0" smtClean="0">
                <a:latin typeface="+mn-lt"/>
              </a:rPr>
              <a:t>) differences from the reference map</a:t>
            </a:r>
          </a:p>
          <a:p>
            <a:endParaRPr lang="en-US" sz="1600" dirty="0" smtClean="0"/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read pair dir </a:t>
            </a:r>
            <a:r>
              <a:rPr lang="en-US" sz="1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locate alt err variants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1  1 R 16  38775884  0  1  38776000 C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2  2 F 16  38775034  1  2  38775131 I  38775125 A  38775127 G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3  1 F  6  59744646  0  3  59744670 C  59744680 T  59744714 T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4  2 R  6  59745496  0  1  59745558 C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5  1 F  1 133012091  1  2 133012119 A 133012135 G 133012187 C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6  2 R  1 133012941  1  0 133013041 G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7  1 F 12    349680  0  2    349715 A    349829 G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  8  2 R 12    350530  0  2    350588 T    350664 C</a:t>
            </a:r>
          </a:p>
          <a:p>
            <a:endParaRPr lang="en-US" sz="1800" dirty="0" smtClean="0">
              <a:solidFill>
                <a:srgbClr val="00FF00"/>
              </a:solidFill>
              <a:latin typeface="+mn-lt"/>
              <a:cs typeface="Arial" pitchFamily="34" charset="0"/>
            </a:endParaRPr>
          </a:p>
          <a:p>
            <a:r>
              <a:rPr lang="en-US" sz="1800" dirty="0" err="1" smtClean="0">
                <a:solidFill>
                  <a:srgbClr val="00FF00"/>
                </a:solidFill>
                <a:latin typeface="+mn-lt"/>
                <a:cs typeface="Arial" pitchFamily="34" charset="0"/>
              </a:rPr>
              <a:t>Findvar</a:t>
            </a:r>
            <a:r>
              <a:rPr lang="en-US" sz="1800" dirty="0" smtClean="0">
                <a:latin typeface="+mn-lt"/>
                <a:cs typeface="Arial" pitchFamily="34" charset="0"/>
              </a:rPr>
              <a:t> variant list is used for input (known) and output (new)</a:t>
            </a:r>
            <a:endParaRPr lang="en-US" sz="1800" b="1" dirty="0" smtClean="0">
              <a:solidFill>
                <a:srgbClr val="FFFF00"/>
              </a:solidFill>
              <a:latin typeface="+mn-lt"/>
              <a:cs typeface="Arial" pitchFamily="34" charset="0"/>
            </a:endParaRPr>
          </a:p>
          <a:p>
            <a:endParaRPr lang="en-US" sz="14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locate </a:t>
            </a:r>
            <a:r>
              <a:rPr lang="en-US" sz="1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variant# </a:t>
            </a:r>
            <a:r>
              <a:rPr lang="en-US" sz="1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alternate_allele</a:t>
            </a:r>
            <a:endParaRPr lang="en-US" sz="1400" b="1" dirty="0" smtClean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21094 SNP       216   1 T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21115 SNP       217   1 C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21123 INS       218   2 TA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21130 SNP       219   1 T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21346 SNP       230   1 A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21399 SNP       231   1 A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1     21433 DEL       232   5 TCAGT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variant call format (.</a:t>
            </a:r>
            <a:r>
              <a:rPr lang="en-US" dirty="0" err="1" smtClean="0"/>
              <a:t>vcf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708920"/>
            <a:ext cx="82386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#CHROM  POS     ID      REF     ALT     QUAL    FILTER  INFO    FORMAT  source1 source2 source3 source4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chr1    238     .       C       T       158.03  .       AC=7;AF=0.389;AN=18;BaseQRankSum=-0.059;DP=33;Dels=0.00;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ExcessHet</a:t>
            </a:r>
            <a:r>
              <a:rPr lang="en-US" dirty="0" smtClean="0">
                <a:solidFill>
                  <a:srgbClr val="FFFF00"/>
                </a:solidFill>
              </a:rPr>
              <a:t>=0.9154;FS=0.000;HaplotypeScore=1.5378;MLEAC=7;MLEAF=0.389;MQ=35.85;MQ0=1;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MQRankSum</a:t>
            </a:r>
            <a:r>
              <a:rPr lang="en-US" dirty="0" smtClean="0">
                <a:solidFill>
                  <a:srgbClr val="FFFF00"/>
                </a:solidFill>
              </a:rPr>
              <a:t>=-3.498;QD=10.54;ReadPosRankSum=0.613;SOR=0.693  GT:AD:DP:GQ:PL  ./.   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0/1:2,3:5:51:51,0,53    0/0:4,1:5:9:0,9,101  0/1:2,3:5:33:33,0,72    1/1:0,2:2:6:69,6,0      0/0:2,0:2:6:0,6,82    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chr1    300     .       A       G       420.72  .       AC=9;AF=0.450;AN=20;BaseQRankSum=0.436;DP=32;Dels=0.00;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ExcessHet</a:t>
            </a:r>
            <a:r>
              <a:rPr lang="en-US" dirty="0" smtClean="0">
                <a:solidFill>
                  <a:srgbClr val="FFFF00"/>
                </a:solidFill>
              </a:rPr>
              <a:t>=7.7557;FS=0.000;HaplotypeScore=1.3948;InbreedingCoeff=0.2440;MLEAC=10;MLEAF=0.500;MQ=48.39;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MQ0=1;MQRankSum=-0.062;QD=28.05;ReadPosRankSum=-0.935;SOR=0.576  GT:AD:DP:GQ:PL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0/1:1,1:2:36:36,0,360/1:3,1:4:15:15,0,90     0/1:1,2:3:29:36,0,29    0/0:3,0:3:6:0,6,84      0/1:3,1:4:16:16,0,113 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chr1    316     .       C       CA      683.70  .       AC=18;AF=1.00;AN=18;DP=27;ExcessHet=3.0103;FS=0.000;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MLEAC=18;MLEAF=1.00;MQ=49.82;MQ0=0;QD=27.58;RPA=6,7;RU=A;SOR=6.184;STR   GT:AD:DP:GQ:PL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 1/1:0,2:2:6:68,6,0      1/1:0,3:3:9:102,9,0     1/1:0,1:2:3:35,3,0      1/1:0,2:2:6:66,6,0      1/1:0,3:3:9:102,9,0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71593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Separated by tabs, colons, semi-colons, commas, and equals</a:t>
            </a:r>
          </a:p>
          <a:p>
            <a:r>
              <a:rPr lang="en-US" sz="2000" dirty="0" smtClean="0">
                <a:latin typeface="+mn-lt"/>
              </a:rPr>
              <a:t>Variable, variable length without saying how many variables</a:t>
            </a:r>
          </a:p>
          <a:p>
            <a:r>
              <a:rPr lang="en-US" sz="2000" dirty="0" smtClean="0">
                <a:latin typeface="+mn-lt"/>
              </a:rPr>
              <a:t>Transposed variant x animal instead of animal x variant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Semi-simulated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55093"/>
          </a:xfrm>
        </p:spPr>
        <p:txBody>
          <a:bodyPr/>
          <a:lstStyle/>
          <a:p>
            <a:r>
              <a:rPr lang="en-US" dirty="0" smtClean="0"/>
              <a:t>Simulated from </a:t>
            </a:r>
            <a:r>
              <a:rPr lang="en-US" dirty="0" smtClean="0">
                <a:solidFill>
                  <a:srgbClr val="FFC000"/>
                </a:solidFill>
              </a:rPr>
              <a:t>UMD3.1 reference map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3399"/>
                </a:solidFill>
              </a:rPr>
              <a:t>v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t</a:t>
            </a:r>
            <a:r>
              <a:rPr lang="en-US" dirty="0" smtClean="0"/>
              <a:t> file from run5 of 1000 bull genomes</a:t>
            </a:r>
          </a:p>
          <a:p>
            <a:pPr lvl="1"/>
            <a:r>
              <a:rPr lang="en-US" dirty="0" smtClean="0"/>
              <a:t>38,062,190 </a:t>
            </a:r>
            <a:r>
              <a:rPr lang="en-US" dirty="0" smtClean="0">
                <a:solidFill>
                  <a:srgbClr val="FFFF00"/>
                </a:solidFill>
              </a:rPr>
              <a:t>SNPs</a:t>
            </a:r>
            <a:r>
              <a:rPr lang="en-US" dirty="0" smtClean="0"/>
              <a:t>, 532,179 </a:t>
            </a:r>
            <a:r>
              <a:rPr lang="en-US" dirty="0" smtClean="0">
                <a:solidFill>
                  <a:srgbClr val="FFFF00"/>
                </a:solidFill>
              </a:rPr>
              <a:t>insertions</a:t>
            </a:r>
            <a:r>
              <a:rPr lang="en-US" dirty="0" smtClean="0"/>
              <a:t>, and 1,127,620 </a:t>
            </a:r>
            <a:r>
              <a:rPr lang="en-US" dirty="0" smtClean="0">
                <a:solidFill>
                  <a:srgbClr val="FFFF00"/>
                </a:solidFill>
              </a:rPr>
              <a:t>deletions</a:t>
            </a:r>
          </a:p>
          <a:p>
            <a:pPr lvl="1"/>
            <a:r>
              <a:rPr lang="en-US" dirty="0" smtClean="0"/>
              <a:t>80% declared known, 20% unknown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10 animals, 10X coverage / animal</a:t>
            </a:r>
          </a:p>
          <a:p>
            <a:r>
              <a:rPr lang="en-US" dirty="0" smtClean="0"/>
              <a:t>Paired ends, length 150, 1% missing, 1% error</a:t>
            </a:r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0"/>
            <a:ext cx="1619672" cy="9070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400727</TotalTime>
  <Words>889</Words>
  <Application>Microsoft Office PowerPoint</Application>
  <PresentationFormat>On-screen Show (4:3)</PresentationFormat>
  <Paragraphs>207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Humnst777 BT</vt:lpstr>
      <vt:lpstr>Monotype Sorts</vt:lpstr>
      <vt:lpstr>Courier New</vt:lpstr>
      <vt:lpstr>Wingdings 2</vt:lpstr>
      <vt:lpstr>smh08</vt:lpstr>
      <vt:lpstr>Identifying and Calling Insertions, Deletions, and Single-Base Mutations Efficiently from Sequence Data</vt:lpstr>
      <vt:lpstr>Topics</vt:lpstr>
      <vt:lpstr>Sequence processing strategy</vt:lpstr>
      <vt:lpstr>SNP detection from sequence</vt:lpstr>
      <vt:lpstr>Insertion notation</vt:lpstr>
      <vt:lpstr>Deletion notation</vt:lpstr>
      <vt:lpstr>Findmap / Findvar output</vt:lpstr>
      <vt:lpstr>Standard variant call format (.vcf)</vt:lpstr>
      <vt:lpstr>Semi-simulated data</vt:lpstr>
      <vt:lpstr>Advantage of using known variants</vt:lpstr>
      <vt:lpstr>Accuracy of calling known variants</vt:lpstr>
      <vt:lpstr>New variants found, by software</vt:lpstr>
      <vt:lpstr>Computation, by software </vt:lpstr>
      <vt:lpstr>Potential uses of programs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paul vanraden</cp:lastModifiedBy>
  <cp:revision>20642</cp:revision>
  <cp:lastPrinted>2001-08-24T14:44:42Z</cp:lastPrinted>
  <dcterms:created xsi:type="dcterms:W3CDTF">2002-07-16T13:01:30Z</dcterms:created>
  <dcterms:modified xsi:type="dcterms:W3CDTF">2016-07-12T13:23:36Z</dcterms:modified>
  <cp:category>Interbull</cp:category>
</cp:coreProperties>
</file>