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sldIdLst>
    <p:sldId id="343" r:id="rId2"/>
    <p:sldId id="689" r:id="rId3"/>
    <p:sldId id="622" r:id="rId4"/>
    <p:sldId id="703" r:id="rId5"/>
    <p:sldId id="664" r:id="rId6"/>
    <p:sldId id="648" r:id="rId7"/>
    <p:sldId id="657" r:id="rId8"/>
    <p:sldId id="503" r:id="rId9"/>
    <p:sldId id="673" r:id="rId10"/>
    <p:sldId id="687" r:id="rId11"/>
    <p:sldId id="702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Monotype Sorts"/>
      <p:regular r:id="rId18"/>
    </p:embeddedFont>
    <p:embeddedFont>
      <p:font typeface="SymbolProp BT"/>
      <p:regular r:id="rId19"/>
    </p:embeddedFont>
    <p:embeddedFont>
      <p:font typeface="ＭＳ Ｐゴシック" pitchFamily="34" charset="-128"/>
      <p:regular r:id="rId20"/>
    </p:embeddedFont>
    <p:embeddedFont>
      <p:font typeface="Humnst777 BT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FFFFFF"/>
    <a:srgbClr val="000000"/>
    <a:srgbClr val="0033CC"/>
    <a:srgbClr val="FFE600"/>
    <a:srgbClr val="FFF000"/>
    <a:srgbClr val="FFFF00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>
        <p:scale>
          <a:sx n="56" d="100"/>
          <a:sy n="56" d="100"/>
        </p:scale>
        <p:origin x="-216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10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934" y="3886199"/>
            <a:ext cx="7112000" cy="2349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6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G.</a:t>
            </a: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Wiggans,* P.M. VanRaden, D.M. Bickhart, and M.E. Tooker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*george.wiggans@ars.usda.gov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2016 ASAS–ADSA–CSAS–WSASAS JAM – July 20, 2016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1" y="559327"/>
            <a:ext cx="5039022" cy="2154436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500" dirty="0" smtClean="0"/>
              <a:t>Strategy for incorporating newly discovered causative genetic variants into genomic evaluations</a:t>
            </a:r>
            <a:endParaRPr lang="en-US" sz="3500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757167" y="546136"/>
            <a:ext cx="3085689" cy="2194560"/>
            <a:chOff x="5896858" y="381919"/>
            <a:chExt cx="2571408" cy="1828800"/>
          </a:xfrm>
        </p:grpSpPr>
        <p:pic>
          <p:nvPicPr>
            <p:cNvPr id="15" name="Picture 14" descr="cow minus DNA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896858" y="381919"/>
              <a:ext cx="2571408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1" descr="DNA_orbit_animate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240000" flipH="1">
              <a:off x="6615925" y="565965"/>
              <a:ext cx="502920" cy="88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977467" y="2692404"/>
            <a:ext cx="262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Abstr</a:t>
            </a:r>
            <a:r>
              <a:rPr lang="en-US" sz="2800" b="1" dirty="0" smtClean="0">
                <a:solidFill>
                  <a:srgbClr val="FFFF00"/>
                </a:solidFill>
              </a:rPr>
              <a:t>. 16462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New SNP can be added as soon as discovered</a:t>
            </a:r>
          </a:p>
          <a:p>
            <a:pPr marL="658368" lvl="1" indent="-246888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Saves time to place on chip</a:t>
            </a:r>
          </a:p>
          <a:p>
            <a:pPr marL="658368" lvl="1" indent="-246888">
              <a:lnSpc>
                <a:spcPts val="2800"/>
              </a:lnSpc>
              <a:spcAft>
                <a:spcPts val="3300"/>
              </a:spcAft>
            </a:pPr>
            <a:r>
              <a:rPr lang="en-US" sz="2700" dirty="0" smtClean="0"/>
              <a:t>Saves time to accumulate genotypes</a:t>
            </a:r>
          </a:p>
          <a:p>
            <a:pPr marL="320040" indent="-320040">
              <a:lnSpc>
                <a:spcPts val="2800"/>
              </a:lnSpc>
              <a:spcAft>
                <a:spcPts val="3300"/>
              </a:spcAft>
            </a:pPr>
            <a:r>
              <a:rPr lang="en-US" sz="2700" dirty="0" smtClean="0"/>
              <a:t>Adding causative variants may permit removal of less informative SNP</a:t>
            </a:r>
          </a:p>
          <a:p>
            <a:pPr marL="320040" indent="-320040">
              <a:lnSpc>
                <a:spcPts val="2800"/>
              </a:lnSpc>
              <a:spcAft>
                <a:spcPts val="3300"/>
              </a:spcAft>
            </a:pPr>
            <a:r>
              <a:rPr lang="en-US" sz="2700" dirty="0" smtClean="0"/>
              <a:t>Elimination of low information SNP may reduce “noise”</a:t>
            </a:r>
          </a:p>
          <a:p>
            <a:pPr marL="320040" indent="-320040">
              <a:lnSpc>
                <a:spcPts val="2800"/>
              </a:lnSpc>
              <a:spcAft>
                <a:spcPts val="2400"/>
              </a:spcAft>
            </a:pPr>
            <a:r>
              <a:rPr lang="en-US" sz="2700" dirty="0" smtClean="0"/>
              <a:t>Adding markers that are causative variants should increase prediction accuracy</a:t>
            </a:r>
          </a:p>
        </p:txBody>
      </p:sp>
    </p:spTree>
    <p:extLst>
      <p:ext uri="{BB962C8B-B14F-4D97-AF65-F5344CB8AC3E}">
        <p14:creationId xmlns:p14="http://schemas.microsoft.com/office/powerpoint/2010/main" xmlns="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Cove Mountain Farm in south-central Pennsylvania</a:t>
            </a:r>
          </a:p>
          <a:p>
            <a:pPr marL="803275"/>
            <a:r>
              <a:rPr lang="en-US" sz="1600" b="1" i="1" dirty="0" smtClean="0">
                <a:solidFill>
                  <a:srgbClr val="00563F"/>
                </a:solidFill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Causative variants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9600" cy="4616648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Benefits of knowing causative variant</a:t>
            </a:r>
          </a:p>
          <a:p>
            <a:pPr marL="658368" lvl="1" indent="-246888">
              <a:lnSpc>
                <a:spcPts val="2800"/>
              </a:lnSpc>
              <a:spcAft>
                <a:spcPts val="0"/>
              </a:spcAft>
              <a:tabLst>
                <a:tab pos="8229600" algn="r"/>
              </a:tabLst>
            </a:pPr>
            <a:r>
              <a:rPr lang="en-US" sz="2700" dirty="0" smtClean="0"/>
              <a:t>Supports an exact test </a:t>
            </a:r>
          </a:p>
          <a:p>
            <a:pPr marL="658368" lvl="1" indent="-246888">
              <a:lnSpc>
                <a:spcPts val="2800"/>
              </a:lnSpc>
              <a:spcAft>
                <a:spcPts val="1800"/>
              </a:spcAft>
              <a:buNone/>
              <a:tabLst>
                <a:tab pos="8229600" algn="r"/>
              </a:tabLst>
            </a:pPr>
            <a:r>
              <a:rPr lang="en-US" sz="2700" dirty="0" smtClean="0">
                <a:solidFill>
                  <a:srgbClr val="00563F"/>
                </a:solidFill>
              </a:rPr>
              <a:t>	(particularly useful for undesirable conditions)</a:t>
            </a:r>
          </a:p>
          <a:p>
            <a:pPr marL="658368" lvl="1" indent="-246888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No linkage decay when used in evaluation </a:t>
            </a:r>
          </a:p>
          <a:p>
            <a:pPr marL="658368" lvl="1" indent="-246888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Increased reliability of genomic evaluations as causative variants replace less informative SNP</a:t>
            </a:r>
          </a:p>
          <a:p>
            <a:pPr marL="658368" lvl="1" indent="-246888">
              <a:lnSpc>
                <a:spcPts val="2800"/>
              </a:lnSpc>
              <a:spcAft>
                <a:spcPts val="3600"/>
              </a:spcAft>
              <a:tabLst>
                <a:tab pos="8229600" algn="r"/>
              </a:tabLst>
            </a:pPr>
            <a:r>
              <a:rPr lang="en-US" sz="2700" dirty="0" smtClean="0"/>
              <a:t>May be informative across breeds</a:t>
            </a:r>
          </a:p>
          <a:p>
            <a:pPr marL="320040" indent="-320040">
              <a:lnSpc>
                <a:spcPts val="2800"/>
              </a:lnSpc>
              <a:spcAft>
                <a:spcPts val="600"/>
              </a:spcAft>
              <a:tabLst>
                <a:tab pos="8229600" algn="r"/>
              </a:tabLst>
            </a:pPr>
            <a:r>
              <a:rPr lang="en-US" sz="2700" dirty="0" smtClean="0"/>
              <a:t>Likelihood of discovery increased by greater availability of sequence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Steps to add causative variant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0632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4200"/>
              </a:spcAft>
            </a:pPr>
            <a:r>
              <a:rPr lang="en-US" sz="2700" dirty="0" smtClean="0"/>
              <a:t>Recommend that genotyping laboratories add variant in next chip update</a:t>
            </a:r>
          </a:p>
          <a:p>
            <a:pPr marL="320040" indent="-320040">
              <a:lnSpc>
                <a:spcPts val="2800"/>
              </a:lnSpc>
              <a:spcAft>
                <a:spcPts val="1800"/>
              </a:spcAft>
            </a:pPr>
            <a:r>
              <a:rPr lang="en-US" sz="2700" dirty="0" smtClean="0"/>
              <a:t>Monitor genotype submissions to determine when sufficient genotypes with new SNP have been submitted</a:t>
            </a:r>
          </a:p>
          <a:p>
            <a:pPr marL="658368" lvl="1" indent="-246888">
              <a:lnSpc>
                <a:spcPts val="2800"/>
              </a:lnSpc>
              <a:spcAft>
                <a:spcPts val="42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Benefit of new SNP degraded if imputation error rate is high</a:t>
            </a:r>
            <a:endParaRPr lang="en-US" sz="2700" dirty="0" smtClean="0"/>
          </a:p>
          <a:p>
            <a:pPr marL="320040" indent="-320040">
              <a:lnSpc>
                <a:spcPts val="2800"/>
              </a:lnSpc>
              <a:spcAft>
                <a:spcPts val="3000"/>
              </a:spcAft>
            </a:pPr>
            <a:r>
              <a:rPr lang="en-US" sz="2700" dirty="0" smtClean="0"/>
              <a:t>Add to set of SNP used in genomic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Project to find causative variants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 marL="320040" indent="-320040"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Use sequence data from 1000 Bull Genomes Project</a:t>
            </a:r>
          </a:p>
          <a:p>
            <a:pPr marL="320040" indent="-320040"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Impute Holstein reference bulls to sequence using 444 sequenced bulls</a:t>
            </a:r>
          </a:p>
          <a:p>
            <a:pPr marL="320040" indent="-320040"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Use a posteriori granddaughter design on 75 bulls with </a:t>
            </a:r>
            <a:r>
              <a:rPr lang="en-US" sz="2600" dirty="0" smtClean="0">
                <a:sym typeface="SymbolProp BT"/>
              </a:rPr>
              <a:t></a:t>
            </a:r>
            <a:r>
              <a:rPr lang="en-US" sz="2600" dirty="0" smtClean="0"/>
              <a:t>100 progeny-tested genotyped sons </a:t>
            </a:r>
          </a:p>
          <a:p>
            <a:pPr marL="658368" lvl="1" indent="-246888">
              <a:lnSpc>
                <a:spcPts val="2700"/>
              </a:lnSpc>
              <a:spcAft>
                <a:spcPts val="1200"/>
              </a:spcAft>
            </a:pPr>
            <a:r>
              <a:rPr lang="en-US" sz="2600" dirty="0" smtClean="0"/>
              <a:t>Identify heterozygous haplotypes for which son groups differ significantly</a:t>
            </a:r>
          </a:p>
          <a:p>
            <a:pPr marL="658368" lvl="1" indent="-246888">
              <a:lnSpc>
                <a:spcPts val="2700"/>
              </a:lnSpc>
              <a:spcAft>
                <a:spcPts val="2400"/>
              </a:spcAft>
            </a:pPr>
            <a:r>
              <a:rPr lang="en-US" sz="2600" dirty="0" smtClean="0"/>
              <a:t>Search for variants in concordance across all bulls</a:t>
            </a:r>
          </a:p>
          <a:p>
            <a:pPr marL="320040" indent="-320040">
              <a:lnSpc>
                <a:spcPts val="2700"/>
              </a:lnSpc>
              <a:spcAft>
                <a:spcPts val="3000"/>
              </a:spcAft>
            </a:pPr>
            <a:r>
              <a:rPr lang="en-US" sz="2600" dirty="0" smtClean="0"/>
              <a:t>Alternatively, estimate effects of 481,904 SNP and pick those with largest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Use of sequence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8252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2700"/>
              </a:spcAft>
            </a:pPr>
            <a:r>
              <a:rPr lang="en-US" sz="2700" dirty="0" smtClean="0"/>
              <a:t>Causative variant present in sequence data</a:t>
            </a:r>
          </a:p>
          <a:p>
            <a:pPr marL="320040" indent="-320040">
              <a:lnSpc>
                <a:spcPts val="2800"/>
              </a:lnSpc>
              <a:spcAft>
                <a:spcPts val="2700"/>
              </a:spcAft>
            </a:pPr>
            <a:r>
              <a:rPr lang="en-US" sz="2700" dirty="0" smtClean="0"/>
              <a:t>Combine sequence data with medium- and high-density genotypes of reference bulls</a:t>
            </a:r>
          </a:p>
          <a:p>
            <a:pPr marL="320040" indent="-320040">
              <a:lnSpc>
                <a:spcPts val="2800"/>
              </a:lnSpc>
              <a:spcAft>
                <a:spcPts val="2700"/>
              </a:spcAft>
            </a:pPr>
            <a:r>
              <a:rPr lang="en-US" sz="2700" dirty="0" smtClean="0"/>
              <a:t>Impute </a:t>
            </a:r>
            <a:r>
              <a:rPr lang="en-US" sz="2700" b="0" dirty="0" smtClean="0">
                <a:latin typeface="Arial"/>
                <a:cs typeface="Arial"/>
              </a:rPr>
              <a:t>~</a:t>
            </a:r>
            <a:r>
              <a:rPr lang="en-US" sz="2700" dirty="0" smtClean="0"/>
              <a:t>30,000 bulls to full sequence</a:t>
            </a:r>
          </a:p>
          <a:p>
            <a:pPr marL="320040" indent="-320040">
              <a:lnSpc>
                <a:spcPts val="2800"/>
              </a:lnSpc>
              <a:spcAft>
                <a:spcPts val="2700"/>
              </a:spcAft>
            </a:pPr>
            <a:r>
              <a:rPr lang="en-US" sz="2700" dirty="0" smtClean="0"/>
              <a:t>Extract SNP to be used in evaluation </a:t>
            </a:r>
            <a:r>
              <a:rPr lang="en-US" sz="2700" dirty="0" smtClean="0">
                <a:solidFill>
                  <a:srgbClr val="00563F"/>
                </a:solidFill>
              </a:rPr>
              <a:t>(including new causative variants)</a:t>
            </a:r>
          </a:p>
          <a:p>
            <a:pPr marL="320040" indent="-320040">
              <a:lnSpc>
                <a:spcPts val="2800"/>
              </a:lnSpc>
              <a:spcAft>
                <a:spcPts val="2700"/>
              </a:spcAft>
            </a:pPr>
            <a:r>
              <a:rPr lang="en-US" sz="2700" dirty="0" smtClean="0"/>
              <a:t>Use these imputed genotypes in place of observed genotypes in monthly imputation for genomic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of 2-step imputation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592330"/>
          </a:xfrm>
        </p:spPr>
        <p:txBody>
          <a:bodyPr/>
          <a:lstStyle/>
          <a:p>
            <a:pPr marL="320040" lvl="0" indent="-320040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700" dirty="0" smtClean="0"/>
              <a:t>Improved imputation accuracy because imputing to full sequence considers all SNP in a haplotype</a:t>
            </a:r>
          </a:p>
          <a:p>
            <a:pPr marL="320040" lvl="0" indent="-320040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700" dirty="0" smtClean="0"/>
              <a:t>Computing time not excessive because only </a:t>
            </a:r>
            <a:r>
              <a:rPr lang="en-US" sz="2700" b="0" dirty="0" smtClean="0">
                <a:latin typeface="Arial"/>
                <a:cs typeface="Arial"/>
              </a:rPr>
              <a:t>~</a:t>
            </a:r>
            <a:r>
              <a:rPr lang="en-US" sz="2700" dirty="0" smtClean="0"/>
              <a:t>30,000 reference bulls processed</a:t>
            </a:r>
          </a:p>
          <a:p>
            <a:pPr marL="320040" indent="-320040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700" dirty="0" smtClean="0"/>
              <a:t>Accurate imputation of new SNP for all animals supported because reference bulls are related to most animals in the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Changing SNP set in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283224"/>
          </a:xfrm>
        </p:spPr>
        <p:txBody>
          <a:bodyPr/>
          <a:lstStyle/>
          <a:p>
            <a:pPr marL="320040" lvl="0" indent="-320040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/>
              <a:t>Imputation most time consuming part of evaluation</a:t>
            </a:r>
          </a:p>
          <a:p>
            <a:pPr marL="658368" lvl="1" indent="-246888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Previous month’s output used as priors</a:t>
            </a:r>
          </a:p>
          <a:p>
            <a:pPr marL="320040" indent="-320040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700" dirty="0" smtClean="0"/>
              <a:t>Change in SNP set prevents use of priors</a:t>
            </a:r>
          </a:p>
          <a:p>
            <a:pPr marL="320040" indent="-320040">
              <a:lnSpc>
                <a:spcPts val="28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700" dirty="0" smtClean="0"/>
              <a:t>Running without priors consumes excessive computing resources</a:t>
            </a:r>
          </a:p>
          <a:p>
            <a:pPr marL="320040" indent="-320040">
              <a:lnSpc>
                <a:spcPts val="28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2700" dirty="0" smtClean="0"/>
              <a:t>Priors can be generated in reasonable time for 100,000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Test of priors from 100K </a:t>
            </a:r>
            <a:r>
              <a:rPr lang="en-US" dirty="0" smtClean="0"/>
              <a:t>genotypes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Select </a:t>
            </a:r>
            <a:r>
              <a:rPr lang="en-US" sz="2700" b="0" dirty="0" smtClean="0">
                <a:latin typeface="Arial"/>
                <a:cs typeface="Arial"/>
              </a:rPr>
              <a:t>~</a:t>
            </a:r>
            <a:r>
              <a:rPr lang="en-US" sz="2700" dirty="0" smtClean="0"/>
              <a:t>100,000 Holstein genotypes</a:t>
            </a:r>
          </a:p>
          <a:p>
            <a:pPr marL="658368" lvl="1" indent="-246888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Reference bulls</a:t>
            </a:r>
          </a:p>
          <a:p>
            <a:pPr marL="658368" lvl="1" indent="-246888">
              <a:lnSpc>
                <a:spcPts val="2800"/>
              </a:lnSpc>
              <a:spcAft>
                <a:spcPts val="3600"/>
              </a:spcAft>
            </a:pPr>
            <a:r>
              <a:rPr lang="en-US" sz="2700" dirty="0" smtClean="0"/>
              <a:t>Most cows with genotyped progeny</a:t>
            </a:r>
          </a:p>
          <a:p>
            <a:pPr marL="320040" indent="-320040">
              <a:lnSpc>
                <a:spcPts val="2800"/>
              </a:lnSpc>
              <a:spcAft>
                <a:spcPts val="3600"/>
              </a:spcAft>
            </a:pPr>
            <a:r>
              <a:rPr lang="en-US" sz="2700" dirty="0" smtClean="0"/>
              <a:t>Impute without priors </a:t>
            </a:r>
            <a:r>
              <a:rPr lang="en-US" sz="2700" dirty="0" smtClean="0">
                <a:solidFill>
                  <a:srgbClr val="00563F"/>
                </a:solidFill>
              </a:rPr>
              <a:t>(1 day of computing)</a:t>
            </a:r>
          </a:p>
          <a:p>
            <a:pPr marL="320040" indent="-320040">
              <a:lnSpc>
                <a:spcPts val="2800"/>
              </a:lnSpc>
              <a:spcAft>
                <a:spcPts val="3600"/>
              </a:spcAft>
            </a:pPr>
            <a:r>
              <a:rPr lang="en-US" sz="2700" dirty="0" smtClean="0"/>
              <a:t>Re-do imputation for December 2015 official evaluation using this run as priors</a:t>
            </a:r>
          </a:p>
          <a:p>
            <a:pPr marL="320040" indent="-320040">
              <a:lnSpc>
                <a:spcPts val="2800"/>
              </a:lnSpc>
              <a:spcAft>
                <a:spcPts val="4800"/>
              </a:spcAft>
            </a:pPr>
            <a:r>
              <a:rPr lang="en-US" sz="2700" dirty="0" smtClean="0"/>
              <a:t>Evaluate accuracy by comparing with imputed genotypes from official evaluation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44889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3000"/>
              </a:spcAft>
            </a:pPr>
            <a:r>
              <a:rPr lang="en-US" sz="2700" dirty="0" smtClean="0"/>
              <a:t>Imputation for official Dec 2015 evaluation included genotypes of 978,987 Holstein bulls and cows</a:t>
            </a:r>
          </a:p>
          <a:p>
            <a:pPr marL="320040" indent="-320040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Nearly 60 billion comparisons </a:t>
            </a:r>
          </a:p>
          <a:p>
            <a:pPr marL="658368" lvl="1" indent="-246888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Identical, </a:t>
            </a:r>
            <a:r>
              <a:rPr lang="en-US" sz="2700" dirty="0" smtClean="0">
                <a:solidFill>
                  <a:srgbClr val="00563F"/>
                </a:solidFill>
              </a:rPr>
              <a:t>97.7%</a:t>
            </a:r>
          </a:p>
          <a:p>
            <a:pPr marL="658368" lvl="1" indent="-246888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1 allele different, </a:t>
            </a:r>
            <a:r>
              <a:rPr lang="en-US" sz="2700" dirty="0" smtClean="0">
                <a:solidFill>
                  <a:srgbClr val="00563F"/>
                </a:solidFill>
              </a:rPr>
              <a:t>1%</a:t>
            </a:r>
          </a:p>
          <a:p>
            <a:pPr marL="658368" lvl="1" indent="-246888">
              <a:lnSpc>
                <a:spcPts val="2800"/>
              </a:lnSpc>
              <a:spcAft>
                <a:spcPts val="3000"/>
              </a:spcAft>
            </a:pPr>
            <a:r>
              <a:rPr lang="en-US" sz="2700" dirty="0" smtClean="0"/>
              <a:t>1 missing, </a:t>
            </a:r>
            <a:r>
              <a:rPr lang="en-US" sz="2700" dirty="0" smtClean="0">
                <a:solidFill>
                  <a:srgbClr val="00563F"/>
                </a:solidFill>
              </a:rPr>
              <a:t>1.2%</a:t>
            </a:r>
          </a:p>
          <a:p>
            <a:pPr marL="320040" indent="-320040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Method not perfect</a:t>
            </a:r>
          </a:p>
          <a:p>
            <a:pPr marL="658368" lvl="1" indent="-246888">
              <a:lnSpc>
                <a:spcPts val="2800"/>
              </a:lnSpc>
              <a:spcAft>
                <a:spcPts val="600"/>
              </a:spcAft>
            </a:pPr>
            <a:r>
              <a:rPr lang="en-US" sz="2700" dirty="0" smtClean="0"/>
              <a:t>Uses current programs</a:t>
            </a:r>
          </a:p>
          <a:p>
            <a:pPr marL="658368" lvl="1" indent="-246888">
              <a:lnSpc>
                <a:spcPts val="2800"/>
              </a:lnSpc>
              <a:spcAft>
                <a:spcPts val="0"/>
              </a:spcAft>
            </a:pPr>
            <a:r>
              <a:rPr lang="en-US" sz="2700" dirty="0" smtClean="0"/>
              <a:t>Direct augmentation of priors might be more accurate</a:t>
            </a:r>
            <a:endParaRPr lang="en-US" sz="2700" dirty="0"/>
          </a:p>
        </p:txBody>
      </p:sp>
    </p:spTree>
    <p:extLst>
      <p:ext uri="{BB962C8B-B14F-4D97-AF65-F5344CB8AC3E}">
        <p14:creationId xmlns="" xmlns:p14="http://schemas.microsoft.com/office/powerpoint/2010/main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81211</TotalTime>
  <Words>484</Words>
  <Application>Microsoft Office PowerPoint</Application>
  <PresentationFormat>On-screen Show (4:3)</PresentationFormat>
  <Paragraphs>75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Monotype Sorts</vt:lpstr>
      <vt:lpstr>SymbolProp BT</vt:lpstr>
      <vt:lpstr>ＭＳ Ｐゴシック</vt:lpstr>
      <vt:lpstr>Humnst777 BT</vt:lpstr>
      <vt:lpstr>AIPL-2013</vt:lpstr>
      <vt:lpstr>Strategy for incorporating newly discovered causative genetic variants into genomic evaluations</vt:lpstr>
      <vt:lpstr>Causative variants</vt:lpstr>
      <vt:lpstr>Steps to add causative variant</vt:lpstr>
      <vt:lpstr>Project to find causative variants</vt:lpstr>
      <vt:lpstr>Use of sequence data</vt:lpstr>
      <vt:lpstr>Benefits of 2-step imputation</vt:lpstr>
      <vt:lpstr>Changing SNP set in evaluation</vt:lpstr>
      <vt:lpstr>Test of priors from 100K genotypes</vt:lpstr>
      <vt:lpstr>Results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wiggans</cp:lastModifiedBy>
  <cp:revision>5114</cp:revision>
  <dcterms:created xsi:type="dcterms:W3CDTF">2013-01-04T23:00:14Z</dcterms:created>
  <dcterms:modified xsi:type="dcterms:W3CDTF">2016-07-12T12:09:41Z</dcterms:modified>
</cp:coreProperties>
</file>