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5" r:id="rId3"/>
    <p:sldId id="274" r:id="rId4"/>
    <p:sldId id="257" r:id="rId5"/>
    <p:sldId id="269" r:id="rId6"/>
    <p:sldId id="298" r:id="rId7"/>
    <p:sldId id="299" r:id="rId8"/>
    <p:sldId id="279" r:id="rId9"/>
    <p:sldId id="300" r:id="rId10"/>
    <p:sldId id="302" r:id="rId11"/>
    <p:sldId id="303" r:id="rId12"/>
    <p:sldId id="266" r:id="rId13"/>
    <p:sldId id="277" r:id="rId14"/>
    <p:sldId id="294" r:id="rId15"/>
    <p:sldId id="276" r:id="rId16"/>
    <p:sldId id="259" r:id="rId17"/>
    <p:sldId id="260" r:id="rId18"/>
    <p:sldId id="278" r:id="rId19"/>
    <p:sldId id="261" r:id="rId20"/>
    <p:sldId id="270" r:id="rId21"/>
    <p:sldId id="285" r:id="rId22"/>
    <p:sldId id="267" r:id="rId23"/>
    <p:sldId id="268" r:id="rId24"/>
    <p:sldId id="304" r:id="rId25"/>
    <p:sldId id="286" r:id="rId26"/>
    <p:sldId id="291" r:id="rId27"/>
    <p:sldId id="293" r:id="rId28"/>
    <p:sldId id="301" r:id="rId29"/>
    <p:sldId id="281" r:id="rId30"/>
    <p:sldId id="282" r:id="rId31"/>
    <p:sldId id="283" r:id="rId32"/>
    <p:sldId id="284" r:id="rId33"/>
    <p:sldId id="288" r:id="rId34"/>
    <p:sldId id="290" r:id="rId35"/>
    <p:sldId id="289" r:id="rId36"/>
    <p:sldId id="297" r:id="rId37"/>
    <p:sldId id="25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3C"/>
    <a:srgbClr val="00563F"/>
    <a:srgbClr val="244270"/>
    <a:srgbClr val="BA0000"/>
    <a:srgbClr val="FEB500"/>
    <a:srgbClr val="F29C00"/>
    <a:srgbClr val="0033CC"/>
    <a:srgbClr val="006600"/>
    <a:srgbClr val="1F5F1F"/>
    <a:srgbClr val="28CEC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96" d="100"/>
          <a:sy n="96" d="100"/>
        </p:scale>
        <p:origin x="-19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NO%20NAME\ADSA%20MILK%20Symposium%202017\Holstein%20Milk%20Tre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jcole\Documents\AIPL\ADSA%20MILK%20Symposium%202017\Holstein%20Milk%20Trend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GRW\GRAPHICS\nmtrend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0.19.53.11\data-M\jcole\Graphics\TMI%20Figure-smh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olumes\NO%20NAME\ADSA%20MILK%20Symposium%202017\2009%20Net%20Merit%20Revi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756428015942515"/>
          <c:y val="2.9969266206764805E-2"/>
          <c:w val="0.83163470885583801"/>
          <c:h val="0.75266129828867745"/>
        </c:manualLayout>
      </c:layout>
      <c:areaChart>
        <c:grouping val="standard"/>
        <c:ser>
          <c:idx val="2"/>
          <c:order val="0"/>
          <c:tx>
            <c:v>Genetics</c:v>
          </c:tx>
          <c:spPr>
            <a:solidFill>
              <a:srgbClr val="244270"/>
            </a:solidFill>
            <a:ln w="25400">
              <a:noFill/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Fat!$M$4:$M$62</c:f>
              <c:numCache>
                <c:formatCode>General</c:formatCode>
                <c:ptCount val="59"/>
                <c:pt idx="0">
                  <c:v>216.28729482180086</c:v>
                </c:pt>
                <c:pt idx="1">
                  <c:v>219.46132220912321</c:v>
                </c:pt>
                <c:pt idx="2">
                  <c:v>225.35594449986399</c:v>
                </c:pt>
                <c:pt idx="3">
                  <c:v>232.15743175841141</c:v>
                </c:pt>
                <c:pt idx="4">
                  <c:v>237.14518908134565</c:v>
                </c:pt>
                <c:pt idx="5">
                  <c:v>240.77264895257116</c:v>
                </c:pt>
                <c:pt idx="6">
                  <c:v>241.67951392037619</c:v>
                </c:pt>
                <c:pt idx="7">
                  <c:v>244.85354130769963</c:v>
                </c:pt>
                <c:pt idx="8">
                  <c:v>245.7604062755056</c:v>
                </c:pt>
                <c:pt idx="9">
                  <c:v>249.38786614673086</c:v>
                </c:pt>
                <c:pt idx="10">
                  <c:v>252.56189353405261</c:v>
                </c:pt>
                <c:pt idx="11">
                  <c:v>255.28248843747187</c:v>
                </c:pt>
                <c:pt idx="12">
                  <c:v>258.00308334089061</c:v>
                </c:pt>
                <c:pt idx="13">
                  <c:v>255.73592092137466</c:v>
                </c:pt>
                <c:pt idx="14">
                  <c:v>257.09621837308327</c:v>
                </c:pt>
                <c:pt idx="15">
                  <c:v>263.89770563163142</c:v>
                </c:pt>
                <c:pt idx="16">
                  <c:v>270.24576040627517</c:v>
                </c:pt>
                <c:pt idx="17">
                  <c:v>278.40754511653222</c:v>
                </c:pt>
                <c:pt idx="18">
                  <c:v>281.58157250385409</c:v>
                </c:pt>
                <c:pt idx="19">
                  <c:v>282.94186995556362</c:v>
                </c:pt>
                <c:pt idx="20">
                  <c:v>287.02276231069197</c:v>
                </c:pt>
                <c:pt idx="21">
                  <c:v>289.7433572141104</c:v>
                </c:pt>
                <c:pt idx="22">
                  <c:v>292.0105196336267</c:v>
                </c:pt>
                <c:pt idx="23">
                  <c:v>294.73111453704371</c:v>
                </c:pt>
                <c:pt idx="24">
                  <c:v>297.45170944046328</c:v>
                </c:pt>
                <c:pt idx="25">
                  <c:v>302.89289924730195</c:v>
                </c:pt>
                <c:pt idx="26">
                  <c:v>308.78752153804271</c:v>
                </c:pt>
                <c:pt idx="27">
                  <c:v>314.22871134487906</c:v>
                </c:pt>
                <c:pt idx="28">
                  <c:v>318.30960370000912</c:v>
                </c:pt>
                <c:pt idx="29">
                  <c:v>327.37825337807163</c:v>
                </c:pt>
                <c:pt idx="30">
                  <c:v>331.00571324929581</c:v>
                </c:pt>
                <c:pt idx="31">
                  <c:v>339.167497959554</c:v>
                </c:pt>
                <c:pt idx="32">
                  <c:v>349.14301260542322</c:v>
                </c:pt>
                <c:pt idx="33">
                  <c:v>352.77047247664825</c:v>
                </c:pt>
                <c:pt idx="34">
                  <c:v>358.66509476738895</c:v>
                </c:pt>
                <c:pt idx="35">
                  <c:v>364.55971705812863</c:v>
                </c:pt>
                <c:pt idx="36">
                  <c:v>367.73374444545163</c:v>
                </c:pt>
                <c:pt idx="37">
                  <c:v>374.98866418790249</c:v>
                </c:pt>
                <c:pt idx="38">
                  <c:v>388.5916387049964</c:v>
                </c:pt>
                <c:pt idx="39">
                  <c:v>399.47401831867097</c:v>
                </c:pt>
                <c:pt idx="40">
                  <c:v>413.98385780357268</c:v>
                </c:pt>
                <c:pt idx="41">
                  <c:v>414.437290287476</c:v>
                </c:pt>
                <c:pt idx="42">
                  <c:v>419.87848009431423</c:v>
                </c:pt>
                <c:pt idx="43">
                  <c:v>422.59907499773266</c:v>
                </c:pt>
                <c:pt idx="44">
                  <c:v>420.78534506211878</c:v>
                </c:pt>
                <c:pt idx="45">
                  <c:v>425.31966990115171</c:v>
                </c:pt>
                <c:pt idx="46">
                  <c:v>434.84175206311767</c:v>
                </c:pt>
                <c:pt idx="47">
                  <c:v>436.65548199873052</c:v>
                </c:pt>
                <c:pt idx="48">
                  <c:v>437.10891448263317</c:v>
                </c:pt>
                <c:pt idx="49">
                  <c:v>434.84175206311767</c:v>
                </c:pt>
                <c:pt idx="50">
                  <c:v>433.02802212750521</c:v>
                </c:pt>
                <c:pt idx="51">
                  <c:v>437.10891448263317</c:v>
                </c:pt>
                <c:pt idx="52">
                  <c:v>442.55010428947128</c:v>
                </c:pt>
                <c:pt idx="53">
                  <c:v>456.1530788065657</c:v>
                </c:pt>
                <c:pt idx="54">
                  <c:v>462.50113358120819</c:v>
                </c:pt>
                <c:pt idx="55">
                  <c:v>467.488890904144</c:v>
                </c:pt>
                <c:pt idx="56">
                  <c:v>472.93008071098183</c:v>
                </c:pt>
                <c:pt idx="57">
                  <c:v>483.81246032465793</c:v>
                </c:pt>
                <c:pt idx="58">
                  <c:v>487.89335267978589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Fat!$L$4:$L$62</c:f>
              <c:numCache>
                <c:formatCode>General</c:formatCode>
                <c:ptCount val="59"/>
                <c:pt idx="0">
                  <c:v>216.28729482180086</c:v>
                </c:pt>
                <c:pt idx="1">
                  <c:v>219.00788972522</c:v>
                </c:pt>
                <c:pt idx="2">
                  <c:v>224.44907953205754</c:v>
                </c:pt>
                <c:pt idx="3">
                  <c:v>230.34370182279858</c:v>
                </c:pt>
                <c:pt idx="4">
                  <c:v>234.42459417792699</c:v>
                </c:pt>
                <c:pt idx="5">
                  <c:v>238.05205404915193</c:v>
                </c:pt>
                <c:pt idx="6">
                  <c:v>238.05205404915193</c:v>
                </c:pt>
                <c:pt idx="7">
                  <c:v>239.8657839847647</c:v>
                </c:pt>
                <c:pt idx="8">
                  <c:v>239.41235150086138</c:v>
                </c:pt>
                <c:pt idx="9">
                  <c:v>241.67951392037619</c:v>
                </c:pt>
                <c:pt idx="10">
                  <c:v>243.49324385599007</c:v>
                </c:pt>
                <c:pt idx="11">
                  <c:v>245.30697379160222</c:v>
                </c:pt>
                <c:pt idx="12">
                  <c:v>246.21383875940853</c:v>
                </c:pt>
                <c:pt idx="13">
                  <c:v>242.58637888818382</c:v>
                </c:pt>
                <c:pt idx="14">
                  <c:v>242.1329464042806</c:v>
                </c:pt>
                <c:pt idx="15">
                  <c:v>246.66727124331175</c:v>
                </c:pt>
                <c:pt idx="16">
                  <c:v>251.6550285662465</c:v>
                </c:pt>
                <c:pt idx="17">
                  <c:v>258.00308334089061</c:v>
                </c:pt>
                <c:pt idx="18">
                  <c:v>259.3633807925998</c:v>
                </c:pt>
                <c:pt idx="19">
                  <c:v>258.45651582479366</c:v>
                </c:pt>
                <c:pt idx="20">
                  <c:v>259.8168132765029</c:v>
                </c:pt>
                <c:pt idx="21">
                  <c:v>260.72367824430893</c:v>
                </c:pt>
                <c:pt idx="22">
                  <c:v>259.8168132765029</c:v>
                </c:pt>
                <c:pt idx="23">
                  <c:v>259.8168132765029</c:v>
                </c:pt>
                <c:pt idx="24">
                  <c:v>259.3633807925998</c:v>
                </c:pt>
                <c:pt idx="25">
                  <c:v>261.63054321211541</c:v>
                </c:pt>
                <c:pt idx="26">
                  <c:v>264.35113811553441</c:v>
                </c:pt>
                <c:pt idx="27">
                  <c:v>267.0717330189533</c:v>
                </c:pt>
                <c:pt idx="28">
                  <c:v>267.97859798675927</c:v>
                </c:pt>
                <c:pt idx="29">
                  <c:v>274.32665276140341</c:v>
                </c:pt>
                <c:pt idx="30">
                  <c:v>274.78008524530696</c:v>
                </c:pt>
                <c:pt idx="31">
                  <c:v>278.40754511653222</c:v>
                </c:pt>
                <c:pt idx="32">
                  <c:v>284.30216740727155</c:v>
                </c:pt>
                <c:pt idx="33">
                  <c:v>285.209032375079</c:v>
                </c:pt>
                <c:pt idx="34">
                  <c:v>288.38305976240088</c:v>
                </c:pt>
                <c:pt idx="35">
                  <c:v>291.55708714972383</c:v>
                </c:pt>
                <c:pt idx="36">
                  <c:v>292.0105196336267</c:v>
                </c:pt>
                <c:pt idx="37">
                  <c:v>296.99827695655955</c:v>
                </c:pt>
                <c:pt idx="38">
                  <c:v>308.33408905413967</c:v>
                </c:pt>
                <c:pt idx="39">
                  <c:v>316.49587376439649</c:v>
                </c:pt>
                <c:pt idx="40">
                  <c:v>328.73855082978139</c:v>
                </c:pt>
                <c:pt idx="41">
                  <c:v>326.9248208941691</c:v>
                </c:pt>
                <c:pt idx="42">
                  <c:v>330.09884828149063</c:v>
                </c:pt>
                <c:pt idx="43">
                  <c:v>330.55228076539402</c:v>
                </c:pt>
                <c:pt idx="44">
                  <c:v>326.01795592636262</c:v>
                </c:pt>
                <c:pt idx="45">
                  <c:v>328.28511834587658</c:v>
                </c:pt>
                <c:pt idx="46">
                  <c:v>336.44690305613364</c:v>
                </c:pt>
                <c:pt idx="47">
                  <c:v>335.99347057223127</c:v>
                </c:pt>
                <c:pt idx="48">
                  <c:v>334.17974063661933</c:v>
                </c:pt>
                <c:pt idx="49">
                  <c:v>329.19198331368449</c:v>
                </c:pt>
                <c:pt idx="50">
                  <c:v>324.20422599075022</c:v>
                </c:pt>
                <c:pt idx="51">
                  <c:v>326.01795592636262</c:v>
                </c:pt>
                <c:pt idx="52">
                  <c:v>329.19198331368449</c:v>
                </c:pt>
                <c:pt idx="53">
                  <c:v>339.167497959554</c:v>
                </c:pt>
                <c:pt idx="54">
                  <c:v>342.34152534687559</c:v>
                </c:pt>
                <c:pt idx="55">
                  <c:v>344.15525528248827</c:v>
                </c:pt>
                <c:pt idx="56">
                  <c:v>345.96898521810067</c:v>
                </c:pt>
                <c:pt idx="57">
                  <c:v>351.41017502493867</c:v>
                </c:pt>
                <c:pt idx="58">
                  <c:v>350.9567425410354</c:v>
                </c:pt>
              </c:numCache>
            </c:numRef>
          </c:val>
        </c:ser>
        <c:ser>
          <c:idx val="1"/>
          <c:order val="2"/>
          <c:tx>
            <c:v>1957 Base</c:v>
          </c:tx>
          <c:spPr>
            <a:solidFill>
              <a:srgbClr val="FFC00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Fat!$A$4:$A$62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Fat!$G$4:$G$62</c:f>
              <c:numCache>
                <c:formatCode>General</c:formatCode>
                <c:ptCount val="59"/>
                <c:pt idx="0">
                  <c:v>216.28729482180086</c:v>
                </c:pt>
                <c:pt idx="1">
                  <c:v>216.28729482180086</c:v>
                </c:pt>
                <c:pt idx="2">
                  <c:v>216.28729482180086</c:v>
                </c:pt>
                <c:pt idx="3">
                  <c:v>216.28729482180086</c:v>
                </c:pt>
                <c:pt idx="4">
                  <c:v>216.28729482180086</c:v>
                </c:pt>
                <c:pt idx="5">
                  <c:v>216.28729482180086</c:v>
                </c:pt>
                <c:pt idx="6">
                  <c:v>216.28729482180086</c:v>
                </c:pt>
                <c:pt idx="7">
                  <c:v>216.28729482180086</c:v>
                </c:pt>
                <c:pt idx="8">
                  <c:v>216.28729482180086</c:v>
                </c:pt>
                <c:pt idx="9">
                  <c:v>216.28729482180086</c:v>
                </c:pt>
                <c:pt idx="10">
                  <c:v>216.28729482180086</c:v>
                </c:pt>
                <c:pt idx="11">
                  <c:v>216.28729482180086</c:v>
                </c:pt>
                <c:pt idx="12">
                  <c:v>216.28729482180086</c:v>
                </c:pt>
                <c:pt idx="13">
                  <c:v>216.28729482180086</c:v>
                </c:pt>
                <c:pt idx="14">
                  <c:v>216.28729482180086</c:v>
                </c:pt>
                <c:pt idx="15">
                  <c:v>216.28729482180086</c:v>
                </c:pt>
                <c:pt idx="16">
                  <c:v>216.28729482180086</c:v>
                </c:pt>
                <c:pt idx="17">
                  <c:v>216.28729482180086</c:v>
                </c:pt>
                <c:pt idx="18">
                  <c:v>216.28729482180086</c:v>
                </c:pt>
                <c:pt idx="19">
                  <c:v>216.28729482180086</c:v>
                </c:pt>
                <c:pt idx="20">
                  <c:v>216.28729482180086</c:v>
                </c:pt>
                <c:pt idx="21">
                  <c:v>216.28729482180086</c:v>
                </c:pt>
                <c:pt idx="22">
                  <c:v>216.28729482180086</c:v>
                </c:pt>
                <c:pt idx="23">
                  <c:v>216.28729482180086</c:v>
                </c:pt>
                <c:pt idx="24">
                  <c:v>216.28729482180086</c:v>
                </c:pt>
                <c:pt idx="25">
                  <c:v>216.28729482180086</c:v>
                </c:pt>
                <c:pt idx="26">
                  <c:v>216.28729482180086</c:v>
                </c:pt>
                <c:pt idx="27">
                  <c:v>216.28729482180086</c:v>
                </c:pt>
                <c:pt idx="28">
                  <c:v>216.28729482180086</c:v>
                </c:pt>
                <c:pt idx="29">
                  <c:v>216.28729482180086</c:v>
                </c:pt>
                <c:pt idx="30">
                  <c:v>216.28729482180086</c:v>
                </c:pt>
                <c:pt idx="31">
                  <c:v>216.28729482180086</c:v>
                </c:pt>
                <c:pt idx="32">
                  <c:v>216.28729482180086</c:v>
                </c:pt>
                <c:pt idx="33">
                  <c:v>216.28729482180086</c:v>
                </c:pt>
                <c:pt idx="34">
                  <c:v>216.28729482180086</c:v>
                </c:pt>
                <c:pt idx="35">
                  <c:v>216.28729482180086</c:v>
                </c:pt>
                <c:pt idx="36">
                  <c:v>216.28729482180086</c:v>
                </c:pt>
                <c:pt idx="37">
                  <c:v>216.28729482180086</c:v>
                </c:pt>
                <c:pt idx="38">
                  <c:v>216.28729482180086</c:v>
                </c:pt>
                <c:pt idx="39">
                  <c:v>216.28729482180086</c:v>
                </c:pt>
                <c:pt idx="40">
                  <c:v>216.28729482180086</c:v>
                </c:pt>
                <c:pt idx="41">
                  <c:v>216.28729482180086</c:v>
                </c:pt>
                <c:pt idx="42">
                  <c:v>216.28729482180086</c:v>
                </c:pt>
                <c:pt idx="43">
                  <c:v>216.28729482180086</c:v>
                </c:pt>
                <c:pt idx="44">
                  <c:v>216.28729482180086</c:v>
                </c:pt>
                <c:pt idx="45">
                  <c:v>216.28729482180086</c:v>
                </c:pt>
                <c:pt idx="46">
                  <c:v>216.28729482180086</c:v>
                </c:pt>
                <c:pt idx="47">
                  <c:v>216.28729482180086</c:v>
                </c:pt>
                <c:pt idx="48">
                  <c:v>216.28729482180086</c:v>
                </c:pt>
                <c:pt idx="49">
                  <c:v>216.28729482180086</c:v>
                </c:pt>
                <c:pt idx="50">
                  <c:v>216.28729482180086</c:v>
                </c:pt>
                <c:pt idx="51">
                  <c:v>216.28729482180086</c:v>
                </c:pt>
                <c:pt idx="52">
                  <c:v>216.28729482180086</c:v>
                </c:pt>
                <c:pt idx="53">
                  <c:v>216.28729482180086</c:v>
                </c:pt>
                <c:pt idx="54">
                  <c:v>216.28729482180086</c:v>
                </c:pt>
                <c:pt idx="55">
                  <c:v>216.28729482180086</c:v>
                </c:pt>
                <c:pt idx="56">
                  <c:v>216.28729482180086</c:v>
                </c:pt>
                <c:pt idx="57">
                  <c:v>216.28729482180086</c:v>
                </c:pt>
                <c:pt idx="58">
                  <c:v>216.28729482180086</c:v>
                </c:pt>
              </c:numCache>
            </c:numRef>
          </c:val>
        </c:ser>
        <c:axId val="266972544"/>
        <c:axId val="267212288"/>
      </c:areaChart>
      <c:catAx>
        <c:axId val="266972544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/>
                  <a:t>Cow birth year</a:t>
                </a:r>
              </a:p>
            </c:rich>
          </c:tx>
          <c:layout>
            <c:manualLayout>
              <c:xMode val="edge"/>
              <c:yMode val="edge"/>
              <c:x val="0.44719767667930399"/>
              <c:y val="0.91656216841902161"/>
            </c:manualLayout>
          </c:layout>
          <c:spPr>
            <a:noFill/>
            <a:ln>
              <a:noFill/>
            </a:ln>
            <a:effectLst/>
          </c:spPr>
        </c:title>
        <c:numFmt formatCode="@" sourceLinked="0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3180000"/>
          <a:lstStyle/>
          <a:p>
            <a:pPr>
              <a:defRPr sz="1900"/>
            </a:pPr>
            <a:endParaRPr lang="en-US"/>
          </a:p>
        </c:txPr>
        <c:crossAx val="267212288"/>
        <c:crosses val="autoZero"/>
        <c:auto val="1"/>
        <c:lblAlgn val="ctr"/>
        <c:lblOffset val="50"/>
        <c:tickLblSkip val="3"/>
        <c:tickMarkSkip val="3"/>
      </c:catAx>
      <c:valAx>
        <c:axId val="267212288"/>
        <c:scaling>
          <c:orientation val="minMax"/>
          <c:max val="500"/>
          <c:min val="0"/>
        </c:scaling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Fat Yield (kg)</a:t>
                </a:r>
              </a:p>
            </c:rich>
          </c:tx>
          <c:layout>
            <c:manualLayout>
              <c:xMode val="edge"/>
              <c:yMode val="edge"/>
              <c:x val="0"/>
              <c:y val="0.24482881070330101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66972544"/>
        <c:crosses val="autoZero"/>
        <c:crossBetween val="midCat"/>
        <c:majorUnit val="1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7217313113638605"/>
          <c:y val="6.5389774436497197E-2"/>
          <c:w val="0.27457203266258401"/>
          <c:h val="0.22899121286848806"/>
        </c:manualLayout>
      </c:layout>
      <c:spPr>
        <a:solidFill>
          <a:schemeClr val="bg1"/>
        </a:solidFill>
        <a:ln>
          <a:noFill/>
        </a:ln>
        <a:effectLst/>
      </c:spPr>
      <c:txPr>
        <a:bodyPr rot="0" vert="horz"/>
        <a:lstStyle/>
        <a:p>
          <a:pPr>
            <a:defRPr sz="2400"/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567257217847795"/>
          <c:y val="3.0166753352180393E-2"/>
          <c:w val="0.83108875279479022"/>
          <c:h val="0.75744245239642238"/>
        </c:manualLayout>
      </c:layout>
      <c:areaChart>
        <c:grouping val="standard"/>
        <c:ser>
          <c:idx val="1"/>
          <c:order val="0"/>
          <c:tx>
            <c:v>1957 Base</c:v>
          </c:tx>
          <c:spPr>
            <a:solidFill>
              <a:srgbClr val="FEB500"/>
            </a:solidFill>
            <a:ln w="25400">
              <a:noFill/>
            </a:ln>
            <a:effectLst/>
          </c:spPr>
          <c:cat>
            <c:numRef>
              <c:f>DPR!$A$4:$A$62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DPR!$G$4:$G$62</c:f>
              <c:numCache>
                <c:formatCode>General</c:formatCode>
                <c:ptCount val="59"/>
                <c:pt idx="0">
                  <c:v>37.800000000000011</c:v>
                </c:pt>
                <c:pt idx="1">
                  <c:v>37.800000000000011</c:v>
                </c:pt>
                <c:pt idx="2">
                  <c:v>37.800000000000011</c:v>
                </c:pt>
                <c:pt idx="3">
                  <c:v>37.800000000000011</c:v>
                </c:pt>
                <c:pt idx="4">
                  <c:v>37.800000000000011</c:v>
                </c:pt>
                <c:pt idx="5">
                  <c:v>37.800000000000011</c:v>
                </c:pt>
                <c:pt idx="6">
                  <c:v>37.800000000000011</c:v>
                </c:pt>
                <c:pt idx="7">
                  <c:v>37.800000000000011</c:v>
                </c:pt>
                <c:pt idx="8">
                  <c:v>37.800000000000011</c:v>
                </c:pt>
                <c:pt idx="9">
                  <c:v>37.800000000000011</c:v>
                </c:pt>
                <c:pt idx="10">
                  <c:v>37.800000000000011</c:v>
                </c:pt>
                <c:pt idx="11">
                  <c:v>37.800000000000011</c:v>
                </c:pt>
                <c:pt idx="12">
                  <c:v>37.800000000000011</c:v>
                </c:pt>
                <c:pt idx="13">
                  <c:v>37.800000000000011</c:v>
                </c:pt>
                <c:pt idx="14">
                  <c:v>37.800000000000011</c:v>
                </c:pt>
                <c:pt idx="15">
                  <c:v>37.800000000000011</c:v>
                </c:pt>
                <c:pt idx="16">
                  <c:v>37.800000000000011</c:v>
                </c:pt>
                <c:pt idx="17">
                  <c:v>37.800000000000011</c:v>
                </c:pt>
                <c:pt idx="18">
                  <c:v>37.800000000000011</c:v>
                </c:pt>
                <c:pt idx="19">
                  <c:v>37.800000000000011</c:v>
                </c:pt>
                <c:pt idx="20">
                  <c:v>37.800000000000011</c:v>
                </c:pt>
                <c:pt idx="21">
                  <c:v>37.800000000000011</c:v>
                </c:pt>
                <c:pt idx="22">
                  <c:v>37.800000000000011</c:v>
                </c:pt>
                <c:pt idx="23">
                  <c:v>37.800000000000011</c:v>
                </c:pt>
                <c:pt idx="24">
                  <c:v>37.800000000000011</c:v>
                </c:pt>
                <c:pt idx="25">
                  <c:v>37.800000000000011</c:v>
                </c:pt>
                <c:pt idx="26">
                  <c:v>37.800000000000011</c:v>
                </c:pt>
                <c:pt idx="27">
                  <c:v>37.800000000000011</c:v>
                </c:pt>
                <c:pt idx="28">
                  <c:v>37.800000000000011</c:v>
                </c:pt>
                <c:pt idx="29">
                  <c:v>37.800000000000011</c:v>
                </c:pt>
                <c:pt idx="30">
                  <c:v>37.800000000000011</c:v>
                </c:pt>
                <c:pt idx="31">
                  <c:v>37.800000000000011</c:v>
                </c:pt>
                <c:pt idx="32">
                  <c:v>37.800000000000011</c:v>
                </c:pt>
                <c:pt idx="33">
                  <c:v>37.800000000000011</c:v>
                </c:pt>
                <c:pt idx="34">
                  <c:v>37.800000000000011</c:v>
                </c:pt>
                <c:pt idx="35">
                  <c:v>37.800000000000011</c:v>
                </c:pt>
                <c:pt idx="36">
                  <c:v>37.800000000000011</c:v>
                </c:pt>
                <c:pt idx="37">
                  <c:v>37.800000000000011</c:v>
                </c:pt>
                <c:pt idx="38">
                  <c:v>37.800000000000011</c:v>
                </c:pt>
                <c:pt idx="39">
                  <c:v>37.800000000000011</c:v>
                </c:pt>
                <c:pt idx="40">
                  <c:v>37.800000000000011</c:v>
                </c:pt>
                <c:pt idx="41">
                  <c:v>37.800000000000011</c:v>
                </c:pt>
                <c:pt idx="42">
                  <c:v>37.800000000000011</c:v>
                </c:pt>
                <c:pt idx="43">
                  <c:v>37.800000000000011</c:v>
                </c:pt>
                <c:pt idx="44">
                  <c:v>37.800000000000011</c:v>
                </c:pt>
                <c:pt idx="45">
                  <c:v>37.800000000000011</c:v>
                </c:pt>
                <c:pt idx="46">
                  <c:v>37.800000000000011</c:v>
                </c:pt>
                <c:pt idx="47">
                  <c:v>37.800000000000011</c:v>
                </c:pt>
                <c:pt idx="48">
                  <c:v>37.800000000000011</c:v>
                </c:pt>
                <c:pt idx="49">
                  <c:v>37.800000000000011</c:v>
                </c:pt>
                <c:pt idx="50">
                  <c:v>37.800000000000011</c:v>
                </c:pt>
                <c:pt idx="51">
                  <c:v>37.800000000000011</c:v>
                </c:pt>
                <c:pt idx="52">
                  <c:v>37.800000000000011</c:v>
                </c:pt>
                <c:pt idx="53">
                  <c:v>37.800000000000011</c:v>
                </c:pt>
                <c:pt idx="54">
                  <c:v>37.800000000000011</c:v>
                </c:pt>
                <c:pt idx="55">
                  <c:v>37.800000000000011</c:v>
                </c:pt>
                <c:pt idx="56">
                  <c:v>37.800000000000011</c:v>
                </c:pt>
                <c:pt idx="57">
                  <c:v>37.800000000000011</c:v>
                </c:pt>
                <c:pt idx="58">
                  <c:v>37.800000000000011</c:v>
                </c:pt>
              </c:numCache>
            </c:numRef>
          </c:val>
        </c:ser>
        <c:ser>
          <c:idx val="0"/>
          <c:order val="1"/>
          <c:tx>
            <c:v>Management</c:v>
          </c:tx>
          <c:spPr>
            <a:solidFill>
              <a:srgbClr val="BA0000"/>
            </a:solidFill>
            <a:ln w="19050" cap="rnd">
              <a:solidFill>
                <a:prstClr val="white"/>
              </a:solidFill>
            </a:ln>
            <a:effectLst/>
          </c:spPr>
          <c:cat>
            <c:numRef>
              <c:f>DPR!$A$4:$A$62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DPR!$L$4:$L$62</c:f>
              <c:numCache>
                <c:formatCode>General</c:formatCode>
                <c:ptCount val="59"/>
                <c:pt idx="0">
                  <c:v>37.800000000000011</c:v>
                </c:pt>
                <c:pt idx="1">
                  <c:v>36.85</c:v>
                </c:pt>
                <c:pt idx="2">
                  <c:v>35.92</c:v>
                </c:pt>
                <c:pt idx="3">
                  <c:v>36.46</c:v>
                </c:pt>
                <c:pt idx="4">
                  <c:v>37.120000000000012</c:v>
                </c:pt>
                <c:pt idx="5">
                  <c:v>37.32</c:v>
                </c:pt>
                <c:pt idx="6">
                  <c:v>36.980000000000004</c:v>
                </c:pt>
                <c:pt idx="7">
                  <c:v>37.730000000000011</c:v>
                </c:pt>
                <c:pt idx="8">
                  <c:v>38.090000000000003</c:v>
                </c:pt>
                <c:pt idx="9">
                  <c:v>38.58</c:v>
                </c:pt>
                <c:pt idx="10">
                  <c:v>39.08</c:v>
                </c:pt>
                <c:pt idx="11">
                  <c:v>39.56</c:v>
                </c:pt>
                <c:pt idx="12">
                  <c:v>39.49</c:v>
                </c:pt>
                <c:pt idx="13">
                  <c:v>40.04</c:v>
                </c:pt>
                <c:pt idx="14">
                  <c:v>39.880000000000003</c:v>
                </c:pt>
                <c:pt idx="15">
                  <c:v>39.44</c:v>
                </c:pt>
                <c:pt idx="16">
                  <c:v>38.370000000000005</c:v>
                </c:pt>
                <c:pt idx="17">
                  <c:v>38.120000000000012</c:v>
                </c:pt>
                <c:pt idx="18">
                  <c:v>38.53</c:v>
                </c:pt>
                <c:pt idx="19">
                  <c:v>38.04</c:v>
                </c:pt>
                <c:pt idx="20">
                  <c:v>37.67</c:v>
                </c:pt>
                <c:pt idx="21">
                  <c:v>37.53</c:v>
                </c:pt>
                <c:pt idx="22">
                  <c:v>37.380000000000003</c:v>
                </c:pt>
                <c:pt idx="23">
                  <c:v>37.33</c:v>
                </c:pt>
                <c:pt idx="24">
                  <c:v>37.380000000000003</c:v>
                </c:pt>
                <c:pt idx="25">
                  <c:v>36.54</c:v>
                </c:pt>
                <c:pt idx="26">
                  <c:v>36.630000000000003</c:v>
                </c:pt>
                <c:pt idx="27">
                  <c:v>36.65</c:v>
                </c:pt>
                <c:pt idx="28">
                  <c:v>36.950000000000003</c:v>
                </c:pt>
                <c:pt idx="29">
                  <c:v>36.880000000000003</c:v>
                </c:pt>
                <c:pt idx="30">
                  <c:v>36.300000000000011</c:v>
                </c:pt>
                <c:pt idx="31">
                  <c:v>36.480000000000004</c:v>
                </c:pt>
                <c:pt idx="32">
                  <c:v>35.86</c:v>
                </c:pt>
                <c:pt idx="33">
                  <c:v>35.81</c:v>
                </c:pt>
                <c:pt idx="34">
                  <c:v>35.64</c:v>
                </c:pt>
                <c:pt idx="35">
                  <c:v>35.82</c:v>
                </c:pt>
                <c:pt idx="36">
                  <c:v>36.270000000000003</c:v>
                </c:pt>
                <c:pt idx="37">
                  <c:v>35.75</c:v>
                </c:pt>
                <c:pt idx="38">
                  <c:v>36.61</c:v>
                </c:pt>
                <c:pt idx="39">
                  <c:v>37.03</c:v>
                </c:pt>
                <c:pt idx="40">
                  <c:v>36.49</c:v>
                </c:pt>
                <c:pt idx="41">
                  <c:v>36.230000000000011</c:v>
                </c:pt>
                <c:pt idx="42">
                  <c:v>36.08</c:v>
                </c:pt>
                <c:pt idx="43">
                  <c:v>35.96</c:v>
                </c:pt>
                <c:pt idx="44">
                  <c:v>34.82</c:v>
                </c:pt>
                <c:pt idx="45">
                  <c:v>33.64</c:v>
                </c:pt>
                <c:pt idx="46">
                  <c:v>33.75</c:v>
                </c:pt>
                <c:pt idx="47">
                  <c:v>33.44</c:v>
                </c:pt>
                <c:pt idx="48">
                  <c:v>32.880000000000003</c:v>
                </c:pt>
                <c:pt idx="49">
                  <c:v>31.939999999999987</c:v>
                </c:pt>
                <c:pt idx="50">
                  <c:v>30.97</c:v>
                </c:pt>
                <c:pt idx="51">
                  <c:v>30.95</c:v>
                </c:pt>
                <c:pt idx="52">
                  <c:v>30.889999999999986</c:v>
                </c:pt>
                <c:pt idx="53">
                  <c:v>30.54</c:v>
                </c:pt>
                <c:pt idx="54">
                  <c:v>30.8</c:v>
                </c:pt>
                <c:pt idx="55">
                  <c:v>30.150000000000016</c:v>
                </c:pt>
                <c:pt idx="56">
                  <c:v>29.439999999999987</c:v>
                </c:pt>
                <c:pt idx="57">
                  <c:v>27.91</c:v>
                </c:pt>
                <c:pt idx="58">
                  <c:v>31.279999999999987</c:v>
                </c:pt>
              </c:numCache>
            </c:numRef>
          </c:val>
        </c:ser>
        <c:ser>
          <c:idx val="2"/>
          <c:order val="2"/>
          <c:tx>
            <c:v>Genetics</c:v>
          </c:tx>
          <c:spPr>
            <a:solidFill>
              <a:srgbClr val="244270"/>
            </a:solidFill>
            <a:ln w="19050" cap="rnd">
              <a:solidFill>
                <a:schemeClr val="bg1"/>
              </a:solidFill>
            </a:ln>
            <a:effectLst/>
          </c:spPr>
          <c:cat>
            <c:numRef>
              <c:f>DPR!$A$4:$A$62</c:f>
              <c:numCache>
                <c:formatCode>General</c:formatCode>
                <c:ptCount val="59"/>
                <c:pt idx="0">
                  <c:v>1957</c:v>
                </c:pt>
                <c:pt idx="1">
                  <c:v>1958</c:v>
                </c:pt>
                <c:pt idx="2">
                  <c:v>1959</c:v>
                </c:pt>
                <c:pt idx="3">
                  <c:v>1960</c:v>
                </c:pt>
                <c:pt idx="4">
                  <c:v>1961</c:v>
                </c:pt>
                <c:pt idx="5">
                  <c:v>1962</c:v>
                </c:pt>
                <c:pt idx="6">
                  <c:v>1963</c:v>
                </c:pt>
                <c:pt idx="7">
                  <c:v>1964</c:v>
                </c:pt>
                <c:pt idx="8">
                  <c:v>1965</c:v>
                </c:pt>
                <c:pt idx="9">
                  <c:v>1966</c:v>
                </c:pt>
                <c:pt idx="10">
                  <c:v>1967</c:v>
                </c:pt>
                <c:pt idx="11">
                  <c:v>1968</c:v>
                </c:pt>
                <c:pt idx="12">
                  <c:v>1969</c:v>
                </c:pt>
                <c:pt idx="13">
                  <c:v>1970</c:v>
                </c:pt>
                <c:pt idx="14">
                  <c:v>1971</c:v>
                </c:pt>
                <c:pt idx="15">
                  <c:v>1972</c:v>
                </c:pt>
                <c:pt idx="16">
                  <c:v>1973</c:v>
                </c:pt>
                <c:pt idx="17">
                  <c:v>1974</c:v>
                </c:pt>
                <c:pt idx="18">
                  <c:v>1975</c:v>
                </c:pt>
                <c:pt idx="19">
                  <c:v>1976</c:v>
                </c:pt>
                <c:pt idx="20">
                  <c:v>1977</c:v>
                </c:pt>
                <c:pt idx="21">
                  <c:v>1978</c:v>
                </c:pt>
                <c:pt idx="22">
                  <c:v>1979</c:v>
                </c:pt>
                <c:pt idx="23">
                  <c:v>1980</c:v>
                </c:pt>
                <c:pt idx="24">
                  <c:v>1981</c:v>
                </c:pt>
                <c:pt idx="25">
                  <c:v>1982</c:v>
                </c:pt>
                <c:pt idx="26">
                  <c:v>1983</c:v>
                </c:pt>
                <c:pt idx="27">
                  <c:v>1984</c:v>
                </c:pt>
                <c:pt idx="28">
                  <c:v>1985</c:v>
                </c:pt>
                <c:pt idx="29">
                  <c:v>1986</c:v>
                </c:pt>
                <c:pt idx="30">
                  <c:v>1987</c:v>
                </c:pt>
                <c:pt idx="31">
                  <c:v>1988</c:v>
                </c:pt>
                <c:pt idx="32">
                  <c:v>1989</c:v>
                </c:pt>
                <c:pt idx="33">
                  <c:v>1990</c:v>
                </c:pt>
                <c:pt idx="34">
                  <c:v>1991</c:v>
                </c:pt>
                <c:pt idx="35">
                  <c:v>1992</c:v>
                </c:pt>
                <c:pt idx="36">
                  <c:v>1993</c:v>
                </c:pt>
                <c:pt idx="37">
                  <c:v>1994</c:v>
                </c:pt>
                <c:pt idx="38">
                  <c:v>1995</c:v>
                </c:pt>
                <c:pt idx="39">
                  <c:v>1996</c:v>
                </c:pt>
                <c:pt idx="40">
                  <c:v>1997</c:v>
                </c:pt>
                <c:pt idx="41">
                  <c:v>1998</c:v>
                </c:pt>
                <c:pt idx="42">
                  <c:v>1999</c:v>
                </c:pt>
                <c:pt idx="43">
                  <c:v>2000</c:v>
                </c:pt>
                <c:pt idx="44">
                  <c:v>2001</c:v>
                </c:pt>
                <c:pt idx="45">
                  <c:v>2002</c:v>
                </c:pt>
                <c:pt idx="46">
                  <c:v>2003</c:v>
                </c:pt>
                <c:pt idx="47">
                  <c:v>2004</c:v>
                </c:pt>
                <c:pt idx="48">
                  <c:v>2005</c:v>
                </c:pt>
                <c:pt idx="49">
                  <c:v>2006</c:v>
                </c:pt>
                <c:pt idx="50">
                  <c:v>2007</c:v>
                </c:pt>
                <c:pt idx="51">
                  <c:v>2008</c:v>
                </c:pt>
                <c:pt idx="52">
                  <c:v>2009</c:v>
                </c:pt>
                <c:pt idx="53">
                  <c:v>2010</c:v>
                </c:pt>
                <c:pt idx="54">
                  <c:v>2011</c:v>
                </c:pt>
                <c:pt idx="55">
                  <c:v>2012</c:v>
                </c:pt>
                <c:pt idx="56">
                  <c:v>2013</c:v>
                </c:pt>
                <c:pt idx="57">
                  <c:v>2014</c:v>
                </c:pt>
                <c:pt idx="58">
                  <c:v>2015</c:v>
                </c:pt>
              </c:numCache>
            </c:numRef>
          </c:cat>
          <c:val>
            <c:numRef>
              <c:f>DPR!$M$4:$M$62</c:f>
              <c:numCache>
                <c:formatCode>General</c:formatCode>
                <c:ptCount val="59"/>
                <c:pt idx="0">
                  <c:v>37.800000000000011</c:v>
                </c:pt>
                <c:pt idx="1">
                  <c:v>36.800000000000011</c:v>
                </c:pt>
                <c:pt idx="2">
                  <c:v>35.74</c:v>
                </c:pt>
                <c:pt idx="3">
                  <c:v>36.120000000000012</c:v>
                </c:pt>
                <c:pt idx="4">
                  <c:v>36.54</c:v>
                </c:pt>
                <c:pt idx="5">
                  <c:v>36.54</c:v>
                </c:pt>
                <c:pt idx="6">
                  <c:v>35.96</c:v>
                </c:pt>
                <c:pt idx="7">
                  <c:v>36.660000000000011</c:v>
                </c:pt>
                <c:pt idx="8">
                  <c:v>36.780000000000008</c:v>
                </c:pt>
                <c:pt idx="9">
                  <c:v>36.96</c:v>
                </c:pt>
                <c:pt idx="10">
                  <c:v>37.160000000000011</c:v>
                </c:pt>
                <c:pt idx="11">
                  <c:v>37.42</c:v>
                </c:pt>
                <c:pt idx="12">
                  <c:v>37.08</c:v>
                </c:pt>
                <c:pt idx="13">
                  <c:v>37.380000000000003</c:v>
                </c:pt>
                <c:pt idx="14">
                  <c:v>36.96</c:v>
                </c:pt>
                <c:pt idx="15">
                  <c:v>36.18</c:v>
                </c:pt>
                <c:pt idx="16">
                  <c:v>34.840000000000003</c:v>
                </c:pt>
                <c:pt idx="17">
                  <c:v>34.44</c:v>
                </c:pt>
                <c:pt idx="18">
                  <c:v>34.660000000000011</c:v>
                </c:pt>
                <c:pt idx="19">
                  <c:v>33.68</c:v>
                </c:pt>
                <c:pt idx="20">
                  <c:v>33.040000000000006</c:v>
                </c:pt>
                <c:pt idx="21">
                  <c:v>32.56</c:v>
                </c:pt>
                <c:pt idx="22">
                  <c:v>31.959999999999987</c:v>
                </c:pt>
                <c:pt idx="23">
                  <c:v>31.459999999999987</c:v>
                </c:pt>
                <c:pt idx="24">
                  <c:v>31.06</c:v>
                </c:pt>
                <c:pt idx="25">
                  <c:v>29.779999999999987</c:v>
                </c:pt>
                <c:pt idx="26">
                  <c:v>29.459999999999987</c:v>
                </c:pt>
                <c:pt idx="27">
                  <c:v>28.999999999999986</c:v>
                </c:pt>
                <c:pt idx="28">
                  <c:v>28.8</c:v>
                </c:pt>
                <c:pt idx="29">
                  <c:v>28.259999999999987</c:v>
                </c:pt>
                <c:pt idx="30">
                  <c:v>27.2</c:v>
                </c:pt>
                <c:pt idx="31">
                  <c:v>26.86</c:v>
                </c:pt>
                <c:pt idx="32">
                  <c:v>25.62</c:v>
                </c:pt>
                <c:pt idx="33">
                  <c:v>25.02</c:v>
                </c:pt>
                <c:pt idx="34">
                  <c:v>24.38</c:v>
                </c:pt>
                <c:pt idx="35">
                  <c:v>24.04</c:v>
                </c:pt>
                <c:pt idx="36">
                  <c:v>23.84</c:v>
                </c:pt>
                <c:pt idx="37">
                  <c:v>22.7</c:v>
                </c:pt>
                <c:pt idx="38">
                  <c:v>23.12</c:v>
                </c:pt>
                <c:pt idx="39">
                  <c:v>23.16</c:v>
                </c:pt>
                <c:pt idx="40">
                  <c:v>22.279999999999987</c:v>
                </c:pt>
                <c:pt idx="41">
                  <c:v>21.56</c:v>
                </c:pt>
                <c:pt idx="42">
                  <c:v>21.06</c:v>
                </c:pt>
                <c:pt idx="43">
                  <c:v>20.419999999999987</c:v>
                </c:pt>
                <c:pt idx="44">
                  <c:v>18.739999999999988</c:v>
                </c:pt>
                <c:pt idx="45">
                  <c:v>17.18</c:v>
                </c:pt>
                <c:pt idx="46">
                  <c:v>17.2</c:v>
                </c:pt>
                <c:pt idx="47">
                  <c:v>16.88</c:v>
                </c:pt>
                <c:pt idx="48">
                  <c:v>16.259999999999987</c:v>
                </c:pt>
                <c:pt idx="49">
                  <c:v>15.08</c:v>
                </c:pt>
                <c:pt idx="50">
                  <c:v>14.04</c:v>
                </c:pt>
                <c:pt idx="51">
                  <c:v>14</c:v>
                </c:pt>
                <c:pt idx="52">
                  <c:v>13.98</c:v>
                </c:pt>
                <c:pt idx="53">
                  <c:v>13.98</c:v>
                </c:pt>
                <c:pt idx="54">
                  <c:v>14.4</c:v>
                </c:pt>
                <c:pt idx="55">
                  <c:v>14.1</c:v>
                </c:pt>
                <c:pt idx="56">
                  <c:v>13.78</c:v>
                </c:pt>
                <c:pt idx="57">
                  <c:v>12.72</c:v>
                </c:pt>
                <c:pt idx="58">
                  <c:v>16.459999999999987</c:v>
                </c:pt>
              </c:numCache>
            </c:numRef>
          </c:val>
        </c:ser>
        <c:axId val="291420032"/>
        <c:axId val="212480000"/>
      </c:areaChart>
      <c:catAx>
        <c:axId val="291420032"/>
        <c:scaling>
          <c:orientation val="minMax"/>
        </c:scaling>
        <c:axPos val="b"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en-US" sz="2400" dirty="0"/>
                  <a:t>Cow </a:t>
                </a:r>
                <a:r>
                  <a:rPr lang="en-US" sz="2400" dirty="0" smtClean="0"/>
                  <a:t>birth year</a:t>
                </a:r>
                <a:endParaRPr lang="en-US" sz="2400" dirty="0"/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2700000"/>
          <a:lstStyle/>
          <a:p>
            <a:pPr>
              <a:defRPr sz="1800"/>
            </a:pPr>
            <a:endParaRPr lang="en-US"/>
          </a:p>
        </c:txPr>
        <c:crossAx val="212480000"/>
        <c:crosses val="autoZero"/>
        <c:auto val="1"/>
        <c:lblAlgn val="ctr"/>
        <c:lblOffset val="50"/>
        <c:tickLblSkip val="3"/>
        <c:tickMarkSkip val="3"/>
      </c:catAx>
      <c:valAx>
        <c:axId val="212480000"/>
        <c:scaling>
          <c:orientation val="minMax"/>
          <c:max val="40"/>
          <c:min val="0"/>
        </c:scaling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Daughter pregnancy rate (%)</a:t>
                </a:r>
              </a:p>
            </c:rich>
          </c:tx>
          <c:layout>
            <c:manualLayout>
              <c:xMode val="edge"/>
              <c:yMode val="edge"/>
              <c:x val="0"/>
              <c:y val="4.694486086463049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38100" cap="sq">
            <a:solidFill>
              <a:prstClr val="black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en-US"/>
          </a:p>
        </c:txPr>
        <c:crossAx val="2914200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786951978224906"/>
          <c:y val="0.17325547492580201"/>
          <c:w val="0.25571072713133092"/>
          <c:h val="0.2557755587711398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24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723705874185604"/>
          <c:y val="4.0943332190289901E-2"/>
          <c:w val="0.78649848688158419"/>
          <c:h val="0.76751948859737218"/>
        </c:manualLayout>
      </c:layout>
      <c:lineChart>
        <c:grouping val="standard"/>
        <c:ser>
          <c:idx val="0"/>
          <c:order val="0"/>
          <c:tx>
            <c:v> All bulls</c:v>
          </c:tx>
          <c:spPr>
            <a:ln w="44450" cap="rnd">
              <a:solidFill>
                <a:srgbClr val="24427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NMtrends!$B$1:$B$34</c:f>
              <c:numCache>
                <c:formatCode>General</c:formatCode>
                <c:ptCount val="34"/>
                <c:pt idx="0">
                  <c:v>-629.63050310000006</c:v>
                </c:pt>
                <c:pt idx="1">
                  <c:v>-599.08355510000001</c:v>
                </c:pt>
                <c:pt idx="2">
                  <c:v>-570.7555089</c:v>
                </c:pt>
                <c:pt idx="3">
                  <c:v>-563.73295299999938</c:v>
                </c:pt>
                <c:pt idx="4">
                  <c:v>-561.29077080000184</c:v>
                </c:pt>
                <c:pt idx="5">
                  <c:v>-535.05172859999936</c:v>
                </c:pt>
                <c:pt idx="6">
                  <c:v>-501.72493389999971</c:v>
                </c:pt>
                <c:pt idx="7">
                  <c:v>-481.31956410000021</c:v>
                </c:pt>
                <c:pt idx="8">
                  <c:v>-446.26716049999999</c:v>
                </c:pt>
                <c:pt idx="9">
                  <c:v>-414.90218499999941</c:v>
                </c:pt>
                <c:pt idx="10">
                  <c:v>-403.98379929999857</c:v>
                </c:pt>
                <c:pt idx="11">
                  <c:v>-371.7519188999994</c:v>
                </c:pt>
                <c:pt idx="12">
                  <c:v>-364.26625959999927</c:v>
                </c:pt>
                <c:pt idx="13">
                  <c:v>-342.2827962999994</c:v>
                </c:pt>
                <c:pt idx="14">
                  <c:v>-339.21297389999995</c:v>
                </c:pt>
                <c:pt idx="15">
                  <c:v>-317.56864000000002</c:v>
                </c:pt>
                <c:pt idx="16">
                  <c:v>-301.62276260000061</c:v>
                </c:pt>
                <c:pt idx="17">
                  <c:v>-266.88199179999941</c:v>
                </c:pt>
                <c:pt idx="18">
                  <c:v>-257.26027399999941</c:v>
                </c:pt>
                <c:pt idx="19">
                  <c:v>-227.48070910000001</c:v>
                </c:pt>
                <c:pt idx="20">
                  <c:v>-217.7385984</c:v>
                </c:pt>
                <c:pt idx="21">
                  <c:v>-191.1331893</c:v>
                </c:pt>
                <c:pt idx="22">
                  <c:v>-170.62021660000036</c:v>
                </c:pt>
                <c:pt idx="23">
                  <c:v>-158.46620850000036</c:v>
                </c:pt>
                <c:pt idx="24">
                  <c:v>-103.6305998</c:v>
                </c:pt>
                <c:pt idx="25">
                  <c:v>-77.041683210000187</c:v>
                </c:pt>
                <c:pt idx="26">
                  <c:v>-47.195798650000086</c:v>
                </c:pt>
                <c:pt idx="27">
                  <c:v>-4.8821368949999755</c:v>
                </c:pt>
                <c:pt idx="28">
                  <c:v>69.835489829999688</c:v>
                </c:pt>
                <c:pt idx="29">
                  <c:v>111.5685833</c:v>
                </c:pt>
                <c:pt idx="30">
                  <c:v>194.18892200000036</c:v>
                </c:pt>
                <c:pt idx="31">
                  <c:v>268.09368260000002</c:v>
                </c:pt>
                <c:pt idx="32">
                  <c:v>317.6854172999997</c:v>
                </c:pt>
                <c:pt idx="33">
                  <c:v>393.06090839999996</c:v>
                </c:pt>
              </c:numCache>
            </c:numRef>
          </c:val>
        </c:ser>
        <c:ser>
          <c:idx val="1"/>
          <c:order val="1"/>
          <c:tx>
            <c:v> AI bulls</c:v>
          </c:tx>
          <c:spPr>
            <a:ln w="38100" cap="rnd">
              <a:solidFill>
                <a:srgbClr val="244270"/>
              </a:solidFill>
              <a:prstDash val="sysDash"/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NMtrends!$C$1:$C$34</c:f>
              <c:numCache>
                <c:formatCode>General</c:formatCode>
                <c:ptCount val="34"/>
                <c:pt idx="0">
                  <c:v>-607.75883260000171</c:v>
                </c:pt>
                <c:pt idx="1">
                  <c:v>-560.46498819999738</c:v>
                </c:pt>
                <c:pt idx="2">
                  <c:v>-538.84914459999936</c:v>
                </c:pt>
                <c:pt idx="3">
                  <c:v>-535.3114503999974</c:v>
                </c:pt>
                <c:pt idx="4">
                  <c:v>-545.47098720000054</c:v>
                </c:pt>
                <c:pt idx="5">
                  <c:v>-524.73937280000052</c:v>
                </c:pt>
                <c:pt idx="6">
                  <c:v>-485.87484890000002</c:v>
                </c:pt>
                <c:pt idx="7">
                  <c:v>-475.66854280000001</c:v>
                </c:pt>
                <c:pt idx="8">
                  <c:v>-431.50091519999995</c:v>
                </c:pt>
                <c:pt idx="9">
                  <c:v>-397.51515149999869</c:v>
                </c:pt>
                <c:pt idx="10">
                  <c:v>-388.39011929999828</c:v>
                </c:pt>
                <c:pt idx="11">
                  <c:v>-349.14603369999998</c:v>
                </c:pt>
                <c:pt idx="12">
                  <c:v>-349.90909089999997</c:v>
                </c:pt>
                <c:pt idx="13">
                  <c:v>-330.46666669999996</c:v>
                </c:pt>
                <c:pt idx="14">
                  <c:v>-326.97084919999998</c:v>
                </c:pt>
                <c:pt idx="15">
                  <c:v>-305.38588680000021</c:v>
                </c:pt>
                <c:pt idx="16">
                  <c:v>-292.33242510000002</c:v>
                </c:pt>
                <c:pt idx="17">
                  <c:v>-251.06163430000001</c:v>
                </c:pt>
                <c:pt idx="18">
                  <c:v>-237.03989539999998</c:v>
                </c:pt>
                <c:pt idx="19">
                  <c:v>-206.20920499999966</c:v>
                </c:pt>
                <c:pt idx="20">
                  <c:v>-197.54782610000001</c:v>
                </c:pt>
                <c:pt idx="21">
                  <c:v>-157.13467259999962</c:v>
                </c:pt>
                <c:pt idx="22">
                  <c:v>-144.72359399999965</c:v>
                </c:pt>
                <c:pt idx="23">
                  <c:v>-134.2013115</c:v>
                </c:pt>
                <c:pt idx="24">
                  <c:v>-64.967245990000308</c:v>
                </c:pt>
                <c:pt idx="25">
                  <c:v>-31.717406140000001</c:v>
                </c:pt>
                <c:pt idx="26">
                  <c:v>-3.3653350520000012</c:v>
                </c:pt>
                <c:pt idx="27">
                  <c:v>58.662642050000002</c:v>
                </c:pt>
                <c:pt idx="28">
                  <c:v>147.64505399999962</c:v>
                </c:pt>
                <c:pt idx="29">
                  <c:v>182.4064257</c:v>
                </c:pt>
                <c:pt idx="30">
                  <c:v>274.08396369999997</c:v>
                </c:pt>
                <c:pt idx="31">
                  <c:v>388.09229469999997</c:v>
                </c:pt>
                <c:pt idx="32">
                  <c:v>476.41969829999999</c:v>
                </c:pt>
                <c:pt idx="33">
                  <c:v>564.81786939999597</c:v>
                </c:pt>
              </c:numCache>
            </c:numRef>
          </c:val>
        </c:ser>
        <c:ser>
          <c:idx val="2"/>
          <c:order val="2"/>
          <c:tx>
            <c:v> Cows</c:v>
          </c:tx>
          <c:spPr>
            <a:ln w="44450" cap="rnd">
              <a:solidFill>
                <a:srgbClr val="BA0000"/>
              </a:solidFill>
              <a:round/>
            </a:ln>
          </c:spPr>
          <c:marker>
            <c:symbol val="none"/>
          </c:marker>
          <c:cat>
            <c:numRef>
              <c:f>NMtrends!$A$1:$A$34</c:f>
              <c:numCache>
                <c:formatCode>General</c:formatCode>
                <c:ptCount val="34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</c:numCache>
            </c:numRef>
          </c:cat>
          <c:val>
            <c:numRef>
              <c:f>NMtrends!$D$1:$D$34</c:f>
              <c:numCache>
                <c:formatCode>General</c:formatCode>
                <c:ptCount val="34"/>
                <c:pt idx="0">
                  <c:v>-708.06899999999996</c:v>
                </c:pt>
                <c:pt idx="1">
                  <c:v>-693.27900000000125</c:v>
                </c:pt>
                <c:pt idx="2">
                  <c:v>-677.87599999999998</c:v>
                </c:pt>
                <c:pt idx="3">
                  <c:v>-657.30999999999938</c:v>
                </c:pt>
                <c:pt idx="4">
                  <c:v>-638.38</c:v>
                </c:pt>
                <c:pt idx="5">
                  <c:v>-617.95599999999786</c:v>
                </c:pt>
                <c:pt idx="6">
                  <c:v>-603.149</c:v>
                </c:pt>
                <c:pt idx="7">
                  <c:v>-585.66399999999999</c:v>
                </c:pt>
                <c:pt idx="8">
                  <c:v>-552.98</c:v>
                </c:pt>
                <c:pt idx="9">
                  <c:v>-527.91499999999996</c:v>
                </c:pt>
                <c:pt idx="10">
                  <c:v>-507.29899999999827</c:v>
                </c:pt>
                <c:pt idx="11">
                  <c:v>-483.18</c:v>
                </c:pt>
                <c:pt idx="12">
                  <c:v>-460.53099999999921</c:v>
                </c:pt>
                <c:pt idx="13">
                  <c:v>-437.60500000000002</c:v>
                </c:pt>
                <c:pt idx="14">
                  <c:v>-419.9549999999997</c:v>
                </c:pt>
                <c:pt idx="15">
                  <c:v>-399.947</c:v>
                </c:pt>
                <c:pt idx="16">
                  <c:v>-376.00099999999941</c:v>
                </c:pt>
                <c:pt idx="17">
                  <c:v>-348.91599999999863</c:v>
                </c:pt>
                <c:pt idx="18">
                  <c:v>-332.44900000000001</c:v>
                </c:pt>
                <c:pt idx="19">
                  <c:v>-309.75700000000001</c:v>
                </c:pt>
                <c:pt idx="20">
                  <c:v>-293.89400000000001</c:v>
                </c:pt>
                <c:pt idx="21">
                  <c:v>-271.25799999999941</c:v>
                </c:pt>
                <c:pt idx="22">
                  <c:v>-245.21399999999966</c:v>
                </c:pt>
                <c:pt idx="23">
                  <c:v>-223.768</c:v>
                </c:pt>
                <c:pt idx="24">
                  <c:v>-198.32300000000001</c:v>
                </c:pt>
                <c:pt idx="25">
                  <c:v>-170.72499999999999</c:v>
                </c:pt>
                <c:pt idx="26">
                  <c:v>-140.792</c:v>
                </c:pt>
                <c:pt idx="27">
                  <c:v>-109.292</c:v>
                </c:pt>
                <c:pt idx="28">
                  <c:v>-80.974000000000004</c:v>
                </c:pt>
                <c:pt idx="29">
                  <c:v>-51.383000000000003</c:v>
                </c:pt>
                <c:pt idx="30">
                  <c:v>-4.3669999999999947</c:v>
                </c:pt>
                <c:pt idx="31">
                  <c:v>35.303000000000004</c:v>
                </c:pt>
                <c:pt idx="32">
                  <c:v>73.213000000000022</c:v>
                </c:pt>
                <c:pt idx="33">
                  <c:v>116.27199999999999</c:v>
                </c:pt>
              </c:numCache>
            </c:numRef>
          </c:val>
        </c:ser>
        <c:marker val="1"/>
        <c:axId val="212503552"/>
        <c:axId val="253523072"/>
      </c:lineChart>
      <c:catAx>
        <c:axId val="212503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700"/>
                </a:pPr>
                <a:r>
                  <a:rPr lang="en-US" sz="2700" dirty="0" smtClean="0"/>
                  <a:t>Birth year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0.48660113103139491"/>
              <c:y val="0.912686822592229"/>
            </c:manualLayout>
          </c:layout>
        </c:title>
        <c:numFmt formatCode="General" sourceLinked="1"/>
        <c:tickLblPos val="nextTo"/>
        <c:spPr>
          <a:noFill/>
          <a:ln w="38100">
            <a:solidFill>
              <a:prstClr val="black"/>
            </a:solidFill>
          </a:ln>
        </c:spPr>
        <c:crossAx val="253523072"/>
        <c:crossesAt val="-800"/>
        <c:auto val="1"/>
        <c:lblAlgn val="ctr"/>
        <c:lblOffset val="0"/>
        <c:tickLblSkip val="5"/>
        <c:tickMarkSkip val="5"/>
      </c:catAx>
      <c:valAx>
        <c:axId val="253523072"/>
        <c:scaling>
          <c:orientation val="minMax"/>
          <c:max val="600"/>
        </c:scaling>
        <c:axPos val="l"/>
        <c:majorGridlines>
          <c:spPr>
            <a:ln w="19050" cap="rnd">
              <a:solidFill>
                <a:sysClr val="window" lastClr="FFFFFF">
                  <a:lumMod val="65000"/>
                </a:sys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700"/>
                </a:pPr>
                <a:r>
                  <a:rPr lang="en-US" sz="2700" dirty="0" smtClean="0"/>
                  <a:t>NM$</a:t>
                </a:r>
                <a:endParaRPr lang="en-US" sz="2700" dirty="0"/>
              </a:p>
            </c:rich>
          </c:tx>
          <c:layout>
            <c:manualLayout>
              <c:xMode val="edge"/>
              <c:yMode val="edge"/>
              <c:x val="5.3688199117639903E-5"/>
              <c:y val="0.35096073627037111"/>
            </c:manualLayout>
          </c:layout>
        </c:title>
        <c:numFmt formatCode="General" sourceLinked="1"/>
        <c:tickLblPos val="nextTo"/>
        <c:spPr>
          <a:noFill/>
          <a:ln w="38100" cap="sq">
            <a:solidFill>
              <a:prstClr val="black"/>
            </a:solidFill>
            <a:miter lim="800000"/>
          </a:ln>
        </c:spPr>
        <c:crossAx val="212503552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619799150885701"/>
          <c:y val="9.4841734489670926E-2"/>
          <c:w val="0.235418068925559"/>
          <c:h val="0.3301712182371051"/>
        </c:manualLayout>
      </c:layout>
      <c:spPr>
        <a:solidFill>
          <a:prstClr val="white"/>
        </a:solidFill>
      </c:spPr>
      <c:txPr>
        <a:bodyPr/>
        <a:lstStyle/>
        <a:p>
          <a:pPr>
            <a:defRPr sz="2700"/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 b="1" i="0" baseline="0"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3141129756561"/>
          <c:y val="2.7230535624830719E-2"/>
          <c:w val="0.81223047242307445"/>
          <c:h val="0.73814789475017939"/>
        </c:manualLayout>
      </c:layout>
      <c:barChart>
        <c:barDir val="bar"/>
        <c:grouping val="percentStacked"/>
        <c:ser>
          <c:idx val="0"/>
          <c:order val="0"/>
          <c:tx>
            <c:strRef>
              <c:f>Sheet1!$E$2</c:f>
              <c:strCache>
                <c:ptCount val="1"/>
                <c:pt idx="0">
                  <c:v>Milk yield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Sheet1!$E$4:$E$19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8.6</c:v>
                </c:pt>
                <c:pt idx="3">
                  <c:v>0</c:v>
                </c:pt>
                <c:pt idx="4">
                  <c:v>22</c:v>
                </c:pt>
                <c:pt idx="5">
                  <c:v>15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10.6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11.43</c:v>
                </c:pt>
              </c:numCache>
            </c:numRef>
          </c:val>
        </c:ser>
        <c:ser>
          <c:idx val="1"/>
          <c:order val="1"/>
          <c:tx>
            <c:strRef>
              <c:f>Sheet1!$F$2</c:f>
              <c:strCache>
                <c:ptCount val="1"/>
                <c:pt idx="0">
                  <c:v>Fat yield</c:v>
                </c:pt>
              </c:strCache>
            </c:strRef>
          </c:tx>
          <c:spPr>
            <a:solidFill>
              <a:srgbClr val="FFB021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Sheet1!$F$4:$F$19</c:f>
              <c:numCache>
                <c:formatCode>General</c:formatCode>
                <c:ptCount val="16"/>
                <c:pt idx="0">
                  <c:v>16</c:v>
                </c:pt>
                <c:pt idx="1">
                  <c:v>22</c:v>
                </c:pt>
                <c:pt idx="2">
                  <c:v>17.3</c:v>
                </c:pt>
                <c:pt idx="3">
                  <c:v>7.6499999999999986</c:v>
                </c:pt>
                <c:pt idx="4">
                  <c:v>5</c:v>
                </c:pt>
                <c:pt idx="5">
                  <c:v>12</c:v>
                </c:pt>
                <c:pt idx="6">
                  <c:v>9</c:v>
                </c:pt>
                <c:pt idx="7">
                  <c:v>19.439999999999987</c:v>
                </c:pt>
                <c:pt idx="8">
                  <c:v>8</c:v>
                </c:pt>
                <c:pt idx="9">
                  <c:v>17.8</c:v>
                </c:pt>
                <c:pt idx="10">
                  <c:v>3.4</c:v>
                </c:pt>
                <c:pt idx="11">
                  <c:v>9</c:v>
                </c:pt>
                <c:pt idx="12">
                  <c:v>1.35</c:v>
                </c:pt>
                <c:pt idx="13">
                  <c:v>0</c:v>
                </c:pt>
                <c:pt idx="14">
                  <c:v>19.399999999999999</c:v>
                </c:pt>
                <c:pt idx="15">
                  <c:v>7.5</c:v>
                </c:pt>
              </c:numCache>
            </c:numRef>
          </c:val>
        </c:ser>
        <c:ser>
          <c:idx val="4"/>
          <c:order val="2"/>
          <c:tx>
            <c:strRef>
              <c:f>Sheet1!$I$2</c:f>
              <c:strCache>
                <c:ptCount val="1"/>
                <c:pt idx="0">
                  <c:v>Fat (%)</c:v>
                </c:pt>
              </c:strCache>
            </c:strRef>
          </c:tx>
          <c:spPr>
            <a:solidFill>
              <a:srgbClr val="C07B00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Sheet1!$I$4:$I$19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6.73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3"/>
          <c:tx>
            <c:strRef>
              <c:f>Sheet1!$G$2</c:f>
              <c:strCache>
                <c:ptCount val="1"/>
                <c:pt idx="0">
                  <c:v>Protein yield</c:v>
                </c:pt>
              </c:strCache>
            </c:strRef>
          </c:tx>
          <c:spPr>
            <a:solidFill>
              <a:srgbClr val="4FC54F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Sheet1!$G$4:$G$19</c:f>
              <c:numCache>
                <c:formatCode>General</c:formatCode>
                <c:ptCount val="16"/>
                <c:pt idx="0">
                  <c:v>27</c:v>
                </c:pt>
                <c:pt idx="1">
                  <c:v>20</c:v>
                </c:pt>
                <c:pt idx="2">
                  <c:v>6.4</c:v>
                </c:pt>
                <c:pt idx="3">
                  <c:v>26.1</c:v>
                </c:pt>
                <c:pt idx="4">
                  <c:v>30</c:v>
                </c:pt>
                <c:pt idx="5">
                  <c:v>39</c:v>
                </c:pt>
                <c:pt idx="6">
                  <c:v>14</c:v>
                </c:pt>
                <c:pt idx="7">
                  <c:v>52.56</c:v>
                </c:pt>
                <c:pt idx="8">
                  <c:v>36</c:v>
                </c:pt>
                <c:pt idx="9">
                  <c:v>39.9</c:v>
                </c:pt>
                <c:pt idx="10">
                  <c:v>18.899999999999999</c:v>
                </c:pt>
                <c:pt idx="11">
                  <c:v>33.75</c:v>
                </c:pt>
                <c:pt idx="12">
                  <c:v>13.48</c:v>
                </c:pt>
                <c:pt idx="13">
                  <c:v>0</c:v>
                </c:pt>
                <c:pt idx="14">
                  <c:v>29.1</c:v>
                </c:pt>
                <c:pt idx="15">
                  <c:v>30.8</c:v>
                </c:pt>
              </c:numCache>
            </c:numRef>
          </c:val>
        </c:ser>
        <c:ser>
          <c:idx val="3"/>
          <c:order val="4"/>
          <c:tx>
            <c:strRef>
              <c:f>Sheet1!$H$2:$H$3</c:f>
              <c:strCache>
                <c:ptCount val="1"/>
                <c:pt idx="0">
                  <c:v>Protein  (%)</c:v>
                </c:pt>
              </c:strCache>
            </c:strRef>
          </c:tx>
          <c:spPr>
            <a:solidFill>
              <a:srgbClr val="1F5F1F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Sheet1!$H$4:$H$19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7.6499999999999986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2.25</c:v>
                </c:pt>
                <c:pt idx="12">
                  <c:v>13.48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Sheet1!$J$2</c:f>
              <c:strCache>
                <c:ptCount val="1"/>
                <c:pt idx="0">
                  <c:v>Survivability</c:v>
                </c:pt>
              </c:strCache>
            </c:strRef>
          </c:tx>
          <c:spPr>
            <a:solidFill>
              <a:srgbClr val="EEECE1">
                <a:lumMod val="50000"/>
              </a:srgbClr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Sheet1!$J$4:$J$19</c:f>
              <c:numCache>
                <c:formatCode>General</c:formatCode>
                <c:ptCount val="16"/>
                <c:pt idx="0">
                  <c:v>9</c:v>
                </c:pt>
                <c:pt idx="1">
                  <c:v>19</c:v>
                </c:pt>
                <c:pt idx="2">
                  <c:v>14.4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11</c:v>
                </c:pt>
                <c:pt idx="7">
                  <c:v>0</c:v>
                </c:pt>
                <c:pt idx="8">
                  <c:v>8</c:v>
                </c:pt>
                <c:pt idx="9">
                  <c:v>8</c:v>
                </c:pt>
                <c:pt idx="10">
                  <c:v>10.9</c:v>
                </c:pt>
                <c:pt idx="11">
                  <c:v>20</c:v>
                </c:pt>
                <c:pt idx="12">
                  <c:v>5</c:v>
                </c:pt>
                <c:pt idx="13">
                  <c:v>5</c:v>
                </c:pt>
                <c:pt idx="14">
                  <c:v>6.8</c:v>
                </c:pt>
                <c:pt idx="15">
                  <c:v>21.9</c:v>
                </c:pt>
              </c:numCache>
            </c:numRef>
          </c:val>
        </c:ser>
        <c:ser>
          <c:idx val="6"/>
          <c:order val="6"/>
          <c:tx>
            <c:strRef>
              <c:f>Sheet1!$K$2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EEECE1">
                <a:lumMod val="75000"/>
              </a:srgbClr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Sheet1!$K$4:$K$19</c:f>
              <c:numCache>
                <c:formatCode>General</c:formatCode>
                <c:ptCount val="16"/>
                <c:pt idx="0">
                  <c:v>11</c:v>
                </c:pt>
                <c:pt idx="1">
                  <c:v>10</c:v>
                </c:pt>
                <c:pt idx="2">
                  <c:v>20.3</c:v>
                </c:pt>
                <c:pt idx="3">
                  <c:v>15</c:v>
                </c:pt>
                <c:pt idx="4">
                  <c:v>3</c:v>
                </c:pt>
                <c:pt idx="5">
                  <c:v>7.5</c:v>
                </c:pt>
                <c:pt idx="6">
                  <c:v>14</c:v>
                </c:pt>
                <c:pt idx="7">
                  <c:v>0</c:v>
                </c:pt>
                <c:pt idx="8">
                  <c:v>10</c:v>
                </c:pt>
                <c:pt idx="9">
                  <c:v>15.1</c:v>
                </c:pt>
                <c:pt idx="10">
                  <c:v>24</c:v>
                </c:pt>
                <c:pt idx="11">
                  <c:v>10</c:v>
                </c:pt>
                <c:pt idx="12">
                  <c:v>22</c:v>
                </c:pt>
                <c:pt idx="13">
                  <c:v>13</c:v>
                </c:pt>
                <c:pt idx="14">
                  <c:v>10.1</c:v>
                </c:pt>
                <c:pt idx="15">
                  <c:v>10.3</c:v>
                </c:pt>
              </c:numCache>
            </c:numRef>
          </c:val>
        </c:ser>
        <c:ser>
          <c:idx val="7"/>
          <c:order val="7"/>
          <c:tx>
            <c:strRef>
              <c:f>Sheet1!$L$2</c:f>
              <c:strCache>
                <c:ptCount val="1"/>
                <c:pt idx="0">
                  <c:v>SCS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Sheet1!$L$4:$L$19</c:f>
              <c:numCache>
                <c:formatCode>General</c:formatCode>
                <c:ptCount val="16"/>
                <c:pt idx="0">
                  <c:v>5</c:v>
                </c:pt>
                <c:pt idx="1">
                  <c:v>7</c:v>
                </c:pt>
                <c:pt idx="2">
                  <c:v>9.1</c:v>
                </c:pt>
                <c:pt idx="3">
                  <c:v>8</c:v>
                </c:pt>
                <c:pt idx="4">
                  <c:v>3</c:v>
                </c:pt>
                <c:pt idx="5">
                  <c:v>6.5</c:v>
                </c:pt>
                <c:pt idx="6">
                  <c:v>14</c:v>
                </c:pt>
                <c:pt idx="7">
                  <c:v>4</c:v>
                </c:pt>
                <c:pt idx="8">
                  <c:v>10</c:v>
                </c:pt>
                <c:pt idx="9">
                  <c:v>12.5</c:v>
                </c:pt>
                <c:pt idx="10">
                  <c:v>2.6</c:v>
                </c:pt>
                <c:pt idx="11">
                  <c:v>7</c:v>
                </c:pt>
                <c:pt idx="12">
                  <c:v>18</c:v>
                </c:pt>
                <c:pt idx="13">
                  <c:v>14</c:v>
                </c:pt>
                <c:pt idx="14">
                  <c:v>3</c:v>
                </c:pt>
                <c:pt idx="15">
                  <c:v>3.1</c:v>
                </c:pt>
              </c:numCache>
            </c:numRef>
          </c:val>
        </c:ser>
        <c:ser>
          <c:idx val="8"/>
          <c:order val="8"/>
          <c:tx>
            <c:strRef>
              <c:f>Sheet1!$M$2</c:f>
              <c:strCache>
                <c:ptCount val="1"/>
                <c:pt idx="0">
                  <c:v>Udder (not SCS)</c:v>
                </c:pt>
              </c:strCache>
            </c:strRef>
          </c:tx>
          <c:spPr>
            <a:solidFill>
              <a:srgbClr val="B17ED8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Sheet1!$M$4:$M$19</c:f>
              <c:numCache>
                <c:formatCode>General</c:formatCode>
                <c:ptCount val="16"/>
                <c:pt idx="0">
                  <c:v>12</c:v>
                </c:pt>
                <c:pt idx="1">
                  <c:v>8</c:v>
                </c:pt>
                <c:pt idx="2">
                  <c:v>7</c:v>
                </c:pt>
                <c:pt idx="3">
                  <c:v>5</c:v>
                </c:pt>
                <c:pt idx="4">
                  <c:v>18</c:v>
                </c:pt>
                <c:pt idx="5">
                  <c:v>0</c:v>
                </c:pt>
                <c:pt idx="6">
                  <c:v>14</c:v>
                </c:pt>
                <c:pt idx="7">
                  <c:v>20.399999999999999</c:v>
                </c:pt>
                <c:pt idx="8">
                  <c:v>13</c:v>
                </c:pt>
                <c:pt idx="9">
                  <c:v>0</c:v>
                </c:pt>
                <c:pt idx="10">
                  <c:v>0</c:v>
                </c:pt>
                <c:pt idx="11">
                  <c:v>6</c:v>
                </c:pt>
                <c:pt idx="12">
                  <c:v>0</c:v>
                </c:pt>
                <c:pt idx="13">
                  <c:v>7</c:v>
                </c:pt>
                <c:pt idx="14">
                  <c:v>15.1</c:v>
                </c:pt>
                <c:pt idx="15">
                  <c:v>0</c:v>
                </c:pt>
              </c:numCache>
            </c:numRef>
          </c:val>
        </c:ser>
        <c:ser>
          <c:idx val="9"/>
          <c:order val="9"/>
          <c:tx>
            <c:strRef>
              <c:f>Sheet1!$N$2</c:f>
              <c:strCache>
                <c:ptCount val="1"/>
                <c:pt idx="0">
                  <c:v>Calving traits</c:v>
                </c:pt>
              </c:strCache>
            </c:strRef>
          </c:tx>
          <c:spPr>
            <a:solidFill>
              <a:srgbClr val="005A82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Sheet1!$N$4:$N$19</c:f>
              <c:numCache>
                <c:formatCode>General</c:formatCode>
                <c:ptCount val="16"/>
                <c:pt idx="0">
                  <c:v>3</c:v>
                </c:pt>
                <c:pt idx="1">
                  <c:v>5</c:v>
                </c:pt>
                <c:pt idx="2">
                  <c:v>1.9000000000000001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2.8</c:v>
                </c:pt>
                <c:pt idx="10">
                  <c:v>9.2000000000000011</c:v>
                </c:pt>
                <c:pt idx="11">
                  <c:v>3</c:v>
                </c:pt>
                <c:pt idx="12">
                  <c:v>0</c:v>
                </c:pt>
                <c:pt idx="13">
                  <c:v>13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0"/>
          <c:order val="10"/>
          <c:tx>
            <c:strRef>
              <c:f>Sheet1!$O$2</c:f>
              <c:strCache>
                <c:ptCount val="1"/>
                <c:pt idx="0">
                  <c:v>Milking traits</c:v>
                </c:pt>
              </c:strCache>
            </c:strRef>
          </c:tx>
          <c:spPr>
            <a:solidFill>
              <a:srgbClr val="28CECE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Sheet1!$O$4:$O$19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</c:v>
                </c:pt>
                <c:pt idx="10">
                  <c:v>4</c:v>
                </c:pt>
                <c:pt idx="11">
                  <c:v>0</c:v>
                </c:pt>
                <c:pt idx="12">
                  <c:v>5</c:v>
                </c:pt>
                <c:pt idx="13">
                  <c:v>4</c:v>
                </c:pt>
                <c:pt idx="14">
                  <c:v>0.45</c:v>
                </c:pt>
                <c:pt idx="15">
                  <c:v>0.56000000000000005</c:v>
                </c:pt>
              </c:numCache>
            </c:numRef>
          </c:val>
        </c:ser>
        <c:ser>
          <c:idx val="11"/>
          <c:order val="11"/>
          <c:tx>
            <c:strRef>
              <c:f>Sheet1!$P$2</c:f>
              <c:strCache>
                <c:ptCount val="1"/>
                <c:pt idx="0">
                  <c:v>Feet &amp; legs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Sheet1!$P$4:$P$19</c:f>
              <c:numCache>
                <c:formatCode>General</c:formatCode>
                <c:ptCount val="16"/>
                <c:pt idx="0">
                  <c:v>6</c:v>
                </c:pt>
                <c:pt idx="1">
                  <c:v>3</c:v>
                </c:pt>
                <c:pt idx="2">
                  <c:v>5.5</c:v>
                </c:pt>
                <c:pt idx="3">
                  <c:v>5</c:v>
                </c:pt>
                <c:pt idx="4">
                  <c:v>11</c:v>
                </c:pt>
                <c:pt idx="5">
                  <c:v>0</c:v>
                </c:pt>
                <c:pt idx="6">
                  <c:v>16</c:v>
                </c:pt>
                <c:pt idx="7">
                  <c:v>3.6</c:v>
                </c:pt>
                <c:pt idx="8">
                  <c:v>6</c:v>
                </c:pt>
                <c:pt idx="9">
                  <c:v>0</c:v>
                </c:pt>
                <c:pt idx="10">
                  <c:v>0.6000000000000002</c:v>
                </c:pt>
                <c:pt idx="11">
                  <c:v>4.5</c:v>
                </c:pt>
                <c:pt idx="12">
                  <c:v>0</c:v>
                </c:pt>
                <c:pt idx="13">
                  <c:v>8</c:v>
                </c:pt>
                <c:pt idx="14">
                  <c:v>10.200000000000001</c:v>
                </c:pt>
                <c:pt idx="15">
                  <c:v>0</c:v>
                </c:pt>
              </c:numCache>
            </c:numRef>
          </c:val>
        </c:ser>
        <c:ser>
          <c:idx val="13"/>
          <c:order val="12"/>
          <c:tx>
            <c:strRef>
              <c:f>Sheet1!$R$2</c:f>
              <c:strCache>
                <c:ptCount val="1"/>
                <c:pt idx="0">
                  <c:v>Type traits</c:v>
                </c:pt>
              </c:strCache>
            </c:strRef>
          </c:tx>
          <c:spPr>
            <a:solidFill>
              <a:srgbClr val="F48074"/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Sheet1!$R$4:$R$19</c:f>
              <c:numCache>
                <c:formatCode>General</c:formatCode>
                <c:ptCount val="16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7.5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4.5</c:v>
                </c:pt>
                <c:pt idx="12">
                  <c:v>15</c:v>
                </c:pt>
                <c:pt idx="13">
                  <c:v>0</c:v>
                </c:pt>
                <c:pt idx="14">
                  <c:v>3.4</c:v>
                </c:pt>
                <c:pt idx="15">
                  <c:v>0</c:v>
                </c:pt>
              </c:numCache>
            </c:numRef>
          </c:val>
        </c:ser>
        <c:ser>
          <c:idx val="12"/>
          <c:order val="13"/>
          <c:tx>
            <c:strRef>
              <c:f>Sheet1!$Q$2</c:f>
              <c:strCache>
                <c:ptCount val="1"/>
                <c:pt idx="0">
                  <c:v>Liveweight/body size</c:v>
                </c:pt>
              </c:strCache>
            </c:strRef>
          </c:tx>
          <c:spPr>
            <a:solidFill>
              <a:sysClr val="windowText" lastClr="000000">
                <a:lumMod val="85000"/>
                <a:lumOff val="15000"/>
              </a:sysClr>
            </a:solidFill>
            <a:ln>
              <a:noFill/>
            </a:ln>
            <a:effectLst/>
          </c:spPr>
          <c:cat>
            <c:strRef>
              <c:f>Sheet1!$C$4:$C$19</c:f>
              <c:strCache>
                <c:ptCount val="16"/>
                <c:pt idx="0">
                  <c:v>United States (TPI)</c:v>
                </c:pt>
                <c:pt idx="1">
                  <c:v>United States (NM$)</c:v>
                </c:pt>
                <c:pt idx="2">
                  <c:v>United Kingdom (£PLI)</c:v>
                </c:pt>
                <c:pt idx="3">
                  <c:v>Switzerland (ISEL)</c:v>
                </c:pt>
                <c:pt idx="4">
                  <c:v>Spain (ICO)</c:v>
                </c:pt>
                <c:pt idx="5">
                  <c:v>New Zealand (BW)</c:v>
                </c:pt>
                <c:pt idx="6">
                  <c:v>Netherlands (NVI)</c:v>
                </c:pt>
                <c:pt idx="7">
                  <c:v>Japan (NTP)</c:v>
                </c:pt>
                <c:pt idx="8">
                  <c:v>Italy (PFT)</c:v>
                </c:pt>
                <c:pt idx="9">
                  <c:v>Israel (PD11)</c:v>
                </c:pt>
                <c:pt idx="10">
                  <c:v>Ireland (EBI)</c:v>
                </c:pt>
                <c:pt idx="11">
                  <c:v>Germany (RZG)</c:v>
                </c:pt>
                <c:pt idx="12">
                  <c:v>France (ISU)</c:v>
                </c:pt>
                <c:pt idx="13">
                  <c:v>Denmark (NTM)</c:v>
                </c:pt>
                <c:pt idx="14">
                  <c:v>Canada (LPI)</c:v>
                </c:pt>
                <c:pt idx="15">
                  <c:v>Australia (APR)</c:v>
                </c:pt>
              </c:strCache>
            </c:strRef>
          </c:cat>
          <c:val>
            <c:numRef>
              <c:f>Sheet1!$Q$4:$Q$19</c:f>
              <c:numCache>
                <c:formatCode>General</c:formatCode>
                <c:ptCount val="16"/>
                <c:pt idx="0">
                  <c:v>0</c:v>
                </c:pt>
                <c:pt idx="1">
                  <c:v>5</c:v>
                </c:pt>
                <c:pt idx="2">
                  <c:v>9.6</c:v>
                </c:pt>
                <c:pt idx="3">
                  <c:v>2.5</c:v>
                </c:pt>
                <c:pt idx="4">
                  <c:v>0</c:v>
                </c:pt>
                <c:pt idx="5">
                  <c:v>14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15.8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14.4</c:v>
                </c:pt>
              </c:numCache>
            </c:numRef>
          </c:val>
        </c:ser>
        <c:overlap val="100"/>
        <c:axId val="266257536"/>
        <c:axId val="266259072"/>
      </c:barChart>
      <c:catAx>
        <c:axId val="2662575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25400" cap="sq" cmpd="sng" algn="ctr">
            <a:solidFill>
              <a:schemeClr val="tx1"/>
            </a:solidFill>
            <a:miter lim="800000"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266259072"/>
        <c:crosses val="autoZero"/>
        <c:auto val="1"/>
        <c:lblAlgn val="ctr"/>
        <c:lblOffset val="100"/>
      </c:catAx>
      <c:valAx>
        <c:axId val="266259072"/>
        <c:scaling>
          <c:orientation val="minMax"/>
        </c:scaling>
        <c:axPos val="b"/>
        <c:majorGridlines>
          <c:spPr>
            <a:ln w="12700" cap="sq" cmpd="sng" algn="ctr">
              <a:solidFill>
                <a:schemeClr val="tx1"/>
              </a:solidFill>
              <a:prstDash val="sysDot"/>
              <a:miter lim="800000"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200" b="1"/>
            </a:pPr>
            <a:endParaRPr lang="en-US"/>
          </a:p>
        </c:txPr>
        <c:crossAx val="266257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54385964912281E-2"/>
          <c:y val="0.85963320443887548"/>
          <c:w val="0.98245614035087681"/>
          <c:h val="0.12408626290087703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200" b="1"/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372047244094505"/>
          <c:y val="2.90674082406366E-2"/>
          <c:w val="0.80947397200350024"/>
          <c:h val="0.76024640381507425"/>
        </c:manualLayout>
      </c:layout>
      <c:lineChart>
        <c:grouping val="standard"/>
        <c:ser>
          <c:idx val="0"/>
          <c:order val="0"/>
          <c:tx>
            <c:v>Historical</c:v>
          </c:tx>
          <c:spPr>
            <a:ln w="44450" cap="rnd">
              <a:solidFill>
                <a:srgbClr val="244270"/>
              </a:solidFill>
              <a:round/>
            </a:ln>
            <a:effectLst/>
          </c:spPr>
          <c:marker>
            <c:symbol val="none"/>
          </c:marker>
          <c:cat>
            <c:strRef>
              <c:f>'Milk Prices'!$Q$68:$Q$76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'Milk Prices'!$R$68:$R$76</c:f>
              <c:numCache>
                <c:formatCode>0.00</c:formatCode>
                <c:ptCount val="9"/>
                <c:pt idx="0">
                  <c:v>11.89</c:v>
                </c:pt>
                <c:pt idx="1">
                  <c:v>18.04</c:v>
                </c:pt>
                <c:pt idx="2">
                  <c:v>17.439999999999987</c:v>
                </c:pt>
                <c:pt idx="3">
                  <c:v>10.59</c:v>
                </c:pt>
                <c:pt idx="4">
                  <c:v>14.41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</c:numCache>
            </c:numRef>
          </c:val>
        </c:ser>
        <c:ser>
          <c:idx val="1"/>
          <c:order val="1"/>
          <c:tx>
            <c:v>Predicted</c:v>
          </c:tx>
          <c:spPr>
            <a:ln w="41275" cap="rnd">
              <a:solidFill>
                <a:srgbClr val="BA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'Milk Prices'!$Q$68:$Q$76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'Milk Prices'!$S$68:$S$76</c:f>
              <c:numCache>
                <c:formatCode>0.00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13.67</c:v>
                </c:pt>
                <c:pt idx="5">
                  <c:v>15.43</c:v>
                </c:pt>
                <c:pt idx="6">
                  <c:v>15.850000000000003</c:v>
                </c:pt>
                <c:pt idx="7">
                  <c:v>15.9</c:v>
                </c:pt>
                <c:pt idx="8">
                  <c:v>16.04</c:v>
                </c:pt>
              </c:numCache>
            </c:numRef>
          </c:val>
        </c:ser>
        <c:ser>
          <c:idx val="2"/>
          <c:order val="2"/>
          <c:tx>
            <c:v>Actual</c:v>
          </c:tx>
          <c:spPr>
            <a:ln w="44450" cap="rnd">
              <a:solidFill>
                <a:srgbClr val="BA0000"/>
              </a:solidFill>
              <a:round/>
            </a:ln>
            <a:effectLst/>
          </c:spPr>
          <c:marker>
            <c:symbol val="none"/>
          </c:marker>
          <c:cat>
            <c:strRef>
              <c:f>'Milk Prices'!$Q$68:$Q$76</c:f>
              <c:strCach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strCache>
            </c:strRef>
          </c:cat>
          <c:val>
            <c:numRef>
              <c:f>'Milk Prices'!$T$68:$T$76</c:f>
              <c:numCache>
                <c:formatCode>0.00</c:formatCode>
                <c:ptCount val="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14.41</c:v>
                </c:pt>
                <c:pt idx="5">
                  <c:v>18.37</c:v>
                </c:pt>
                <c:pt idx="6">
                  <c:v>17.439999999999987</c:v>
                </c:pt>
                <c:pt idx="7">
                  <c:v>17.989999999999974</c:v>
                </c:pt>
                <c:pt idx="8">
                  <c:v>22.34</c:v>
                </c:pt>
              </c:numCache>
            </c:numRef>
          </c:val>
        </c:ser>
        <c:marker val="1"/>
        <c:axId val="266691712"/>
        <c:axId val="266693632"/>
      </c:lineChart>
      <c:catAx>
        <c:axId val="26669171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38100" cap="sq" cmpd="sng" algn="ctr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93632"/>
        <c:crosses val="autoZero"/>
        <c:auto val="1"/>
        <c:lblAlgn val="ctr"/>
        <c:lblOffset val="50"/>
      </c:catAx>
      <c:valAx>
        <c:axId val="266693632"/>
        <c:scaling>
          <c:orientation val="minMax"/>
        </c:scaling>
        <c:axPos val="l"/>
        <c:majorGridlines>
          <c:spPr>
            <a:ln w="19050" cap="rnd" cmpd="sng" algn="ctr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500" b="1">
                    <a:solidFill>
                      <a:schemeClr val="tx1"/>
                    </a:solidFill>
                  </a:rPr>
                  <a:t>Milk price ($/cwt)</a:t>
                </a:r>
              </a:p>
            </c:rich>
          </c:tx>
          <c:layout>
            <c:manualLayout>
              <c:xMode val="edge"/>
              <c:yMode val="edge"/>
              <c:x val="1.4492806454748704E-3"/>
              <c:y val="0.13441285946263706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 w="38100" cap="sq">
            <a:solidFill>
              <a:schemeClr val="tx1"/>
            </a:solidFill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691712"/>
        <c:crosses val="autoZero"/>
        <c:crossBetween val="midCat"/>
      </c:valAx>
      <c:spPr>
        <a:solidFill>
          <a:prstClr val="white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63025456887333497"/>
          <c:y val="0.42408310971353602"/>
          <c:w val="0.2540046903859241"/>
          <c:h val="0.298341718556208"/>
        </c:manualLayout>
      </c:layout>
      <c:spPr>
        <a:solidFill>
          <a:prstClr val="white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0460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119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430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79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769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6407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053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251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51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F7C56-861D-499D-8170-A7A5367EEB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9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39762"/>
          </a:xfrm>
        </p:spPr>
        <p:txBody>
          <a:bodyPr/>
          <a:lstStyle>
            <a:lvl1pPr algn="l"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743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886200" cy="480060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611112"/>
            <a:ext cx="57912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5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Symposium on Genetic and Genomic Selection in Dairy Cattle, St. Petersburg, Russia (</a:t>
            </a:r>
            <a:fld id="{15B3028D-9398-4C32-B664-7BB0AE0371BF}" type="slidenum">
              <a:rPr lang="en-US" smtClean="0"/>
              <a:pPr/>
              <a:t>‹#›</a:t>
            </a:fld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611112"/>
            <a:ext cx="2133600" cy="2468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sz="1150" dirty="0" smtClean="0"/>
              <a:t>Cole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="" xmlns:p14="http://schemas.microsoft.com/office/powerpoint/2010/main" val="74053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 userDrawn="1"/>
        </p:nvPicPr>
        <p:blipFill>
          <a:blip r:embed="rId7" cstate="print"/>
          <a:srcRect r="1468"/>
          <a:stretch>
            <a:fillRect/>
          </a:stretch>
        </p:blipFill>
        <p:spPr>
          <a:xfrm>
            <a:off x="8440349" y="6369874"/>
            <a:ext cx="703651" cy="48812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611112"/>
            <a:ext cx="8458200" cy="246888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397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28600" y="6611112"/>
            <a:ext cx="6400800" cy="246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smtClean="0">
                <a:solidFill>
                  <a:schemeClr val="bg1"/>
                </a:solidFill>
              </a:rPr>
              <a:t>MILK Symposium: The Dairy Cow in 50 Years, 2017 ADSA Annual Meeting, Pittsburgh, PA, 28 June 2017 </a:t>
            </a:r>
            <a:r>
              <a:rPr lang="en-US" sz="1100" b="1" dirty="0" smtClean="0">
                <a:solidFill>
                  <a:schemeClr val="bg1"/>
                </a:solidFill>
              </a:rPr>
              <a:t>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 smtClean="0">
                <a:solidFill>
                  <a:schemeClr val="bg1"/>
                </a:solidFill>
              </a:rPr>
              <a:t>)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629400" y="6611112"/>
            <a:ext cx="18288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 smtClean="0">
                <a:solidFill>
                  <a:schemeClr val="bg1"/>
                </a:solidFill>
              </a:rPr>
              <a:t>Cole &amp; VanRaden</a:t>
            </a:r>
            <a:endParaRPr lang="en-US" sz="11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30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.last@ars.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ommons.wikimedia.org/wiki/File:Amish_dairy_farm_3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hyperlink" Target="http://www.afimilk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goo.gl/wu8YtR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c-lockinc.com/" TargetMode="External"/><Relationship Id="rId9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7772400" cy="2377440"/>
          </a:xfrm>
        </p:spPr>
        <p:txBody>
          <a:bodyPr/>
          <a:lstStyle/>
          <a:p>
            <a:r>
              <a:rPr lang="en-US" dirty="0"/>
              <a:t>Possibilities in an age of genomics: The future of the breeding index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429000"/>
            <a:ext cx="8077200" cy="2743200"/>
          </a:xfrm>
        </p:spPr>
        <p:txBody>
          <a:bodyPr/>
          <a:lstStyle/>
          <a:p>
            <a:pPr>
              <a:lnSpc>
                <a:spcPts val="3200"/>
              </a:lnSpc>
            </a:pPr>
            <a:r>
              <a:rPr lang="en-US" sz="3200" dirty="0" smtClean="0">
                <a:solidFill>
                  <a:srgbClr val="00523C"/>
                </a:solidFill>
              </a:rPr>
              <a:t>John B. Cole* and Paul M. VanRaden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USDA, Agricultural Research Service</a:t>
            </a:r>
          </a:p>
          <a:p>
            <a:pPr>
              <a:spcAft>
                <a:spcPts val="0"/>
              </a:spcAft>
            </a:pPr>
            <a:r>
              <a:rPr lang="en-US" smtClean="0"/>
              <a:t>Henry A. </a:t>
            </a:r>
            <a:r>
              <a:rPr lang="en-US" dirty="0" smtClean="0"/>
              <a:t>Wallace Beltsville Agricultural Research Center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Animal Genomics and Improvement Laboratory</a:t>
            </a:r>
          </a:p>
          <a:p>
            <a:r>
              <a:rPr lang="en-US" dirty="0" smtClean="0"/>
              <a:t>Beltsville, MD 20705-2350</a:t>
            </a: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rgbClr val="244270"/>
                </a:solidFill>
                <a:hlinkClick r:id="rId2"/>
              </a:rPr>
              <a:t>john.cole@ars.usda.gov</a:t>
            </a:r>
            <a:endParaRPr lang="en-US" dirty="0" smtClean="0">
              <a:solidFill>
                <a:srgbClr val="24427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5600" y="2514600"/>
            <a:ext cx="20574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4163" marR="0" lvl="0" indent="-28416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Abstract #274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evaluated</a:t>
            </a:r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</p:nvPr>
        </p:nvGraphicFramePr>
        <p:xfrm>
          <a:off x="455613" y="1233488"/>
          <a:ext cx="827532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3108960"/>
                <a:gridCol w="731520"/>
                <a:gridCol w="3703320"/>
              </a:tblGrid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Year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>
                          <a:solidFill>
                            <a:srgbClr val="244270"/>
                          </a:solidFill>
                        </a:rPr>
                        <a:t>Trait</a:t>
                      </a:r>
                      <a:endParaRPr lang="en-US" sz="2100" b="1" dirty="0">
                        <a:solidFill>
                          <a:srgbClr val="24427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1926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Milk &amp; fat yields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2006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Stillbirth rate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1978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Conformation</a:t>
                      </a:r>
                      <a:r>
                        <a:rPr lang="en-US" sz="2100" b="1" baseline="0" dirty="0" smtClean="0"/>
                        <a:t> (type)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2006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Bull conception rate</a:t>
                      </a:r>
                      <a:r>
                        <a:rPr lang="en-US" sz="2100" b="1" baseline="30000" dirty="0" smtClean="0"/>
                        <a:t>2</a:t>
                      </a:r>
                      <a:endParaRPr lang="en-US" sz="21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1978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Protein yield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2009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Cow &amp;</a:t>
                      </a:r>
                      <a:r>
                        <a:rPr lang="en-US" sz="2100" b="1" baseline="0" dirty="0" smtClean="0"/>
                        <a:t> heifer conception rates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1994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Productive life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2016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Cow livability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1994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SCS (udder health)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  <a:endParaRPr lang="en-US" sz="2100" b="1" dirty="0">
                        <a:solidFill>
                          <a:srgbClr val="BA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Cow health </a:t>
                      </a:r>
                      <a:r>
                        <a:rPr lang="en-US" sz="21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1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1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2000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Calving ease</a:t>
                      </a:r>
                      <a:r>
                        <a:rPr lang="en-US" sz="2100" b="1" baseline="0" dirty="0" smtClean="0"/>
                        <a:t> (dystocia)</a:t>
                      </a:r>
                      <a:r>
                        <a:rPr lang="en-US" sz="2100" b="1" baseline="30000" dirty="0" smtClean="0"/>
                        <a:t>1</a:t>
                      </a:r>
                      <a:endParaRPr lang="en-US" sz="2100" b="1" baseline="30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BA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Residual feed intake </a:t>
                      </a:r>
                      <a:r>
                        <a:rPr lang="en-US" sz="2100" b="1" dirty="0" smtClean="0">
                          <a:solidFill>
                            <a:srgbClr val="C00000"/>
                          </a:solidFill>
                        </a:rPr>
                        <a:t>(research)</a:t>
                      </a:r>
                      <a:r>
                        <a:rPr lang="en-US" sz="21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92745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2003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Daughter</a:t>
                      </a:r>
                      <a:r>
                        <a:rPr lang="en-US" sz="2100" b="1" baseline="0" dirty="0" smtClean="0"/>
                        <a:t> pregnancy rate</a:t>
                      </a:r>
                      <a:endParaRPr lang="en-US" sz="21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 smtClean="0">
                          <a:solidFill>
                            <a:srgbClr val="C00000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2100" b="1" dirty="0" smtClean="0"/>
                        <a:t>Gestation length </a:t>
                      </a:r>
                      <a:r>
                        <a:rPr lang="en-US" sz="2100" b="1" dirty="0" smtClean="0">
                          <a:solidFill>
                            <a:srgbClr val="BA0000"/>
                          </a:solidFill>
                        </a:rPr>
                        <a:t>(research)</a:t>
                      </a:r>
                      <a:r>
                        <a:rPr lang="en-US" sz="21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1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455613" y="4861850"/>
            <a:ext cx="8226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University</a:t>
            </a:r>
            <a:r>
              <a:rPr lang="en-US" b="1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(1978–99)</a:t>
            </a:r>
            <a:endParaRPr lang="en-US" b="1" dirty="0">
              <a:solidFill>
                <a:srgbClr val="00523C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DRMS in Raleigh, NC </a:t>
            </a:r>
            <a:r>
              <a:rPr lang="en-US" b="1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(1986–2005</a:t>
            </a:r>
            <a:r>
              <a:rPr lang="en-US" dirty="0" smtClean="0">
                <a:solidFill>
                  <a:srgbClr val="00523C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b="1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Research trait … no official evaluations yet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2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Conformation </a:t>
            </a:r>
            <a:r>
              <a:rPr lang="en-US" dirty="0" smtClean="0">
                <a:solidFill>
                  <a:srgbClr val="FFFF00"/>
                </a:solidFill>
              </a:rPr>
              <a:t>(type)</a:t>
            </a:r>
            <a:r>
              <a:rPr lang="en-US" dirty="0" smtClean="0"/>
              <a:t> phenotypes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Stature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Strength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Body depth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Dairy form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Rump angle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Thurl width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Rear legs (side view)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Rear legs (rear view)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Foot angle</a:t>
            </a:r>
          </a:p>
          <a:p>
            <a:pPr>
              <a:lnSpc>
                <a:spcPts val="2800"/>
              </a:lnSpc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9860" y="1371600"/>
            <a:ext cx="3886200" cy="48006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dirty="0" smtClean="0"/>
              <a:t>Feet &amp; legs score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Fore udder attachment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Rear udder height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Rear udder width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Udder cleft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Udder depth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Front teat placement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Rear teat placement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Teat length</a:t>
            </a:r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25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objectives and criteria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The selection </a:t>
            </a:r>
            <a:r>
              <a:rPr lang="en-US" dirty="0" smtClean="0">
                <a:solidFill>
                  <a:srgbClr val="BA0000"/>
                </a:solidFill>
              </a:rPr>
              <a:t>objective</a:t>
            </a:r>
            <a:r>
              <a:rPr lang="en-US" dirty="0" smtClean="0"/>
              <a:t> is the set of traits that we </a:t>
            </a:r>
            <a:r>
              <a:rPr lang="en-US" dirty="0" smtClean="0">
                <a:solidFill>
                  <a:srgbClr val="00523C"/>
                </a:solidFill>
              </a:rPr>
              <a:t>wish to improve</a:t>
            </a:r>
          </a:p>
          <a:p>
            <a:pPr lvl="1">
              <a:lnSpc>
                <a:spcPts val="2800"/>
              </a:lnSpc>
              <a:spcAft>
                <a:spcPts val="3000"/>
              </a:spcAft>
            </a:pPr>
            <a:r>
              <a:rPr lang="en-US" dirty="0" smtClean="0"/>
              <a:t>e.g., lifetime profitability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The selection </a:t>
            </a:r>
            <a:r>
              <a:rPr lang="en-US" dirty="0" smtClean="0">
                <a:solidFill>
                  <a:srgbClr val="BA0000"/>
                </a:solidFill>
              </a:rPr>
              <a:t>criterion</a:t>
            </a:r>
            <a:r>
              <a:rPr lang="en-US" dirty="0" smtClean="0"/>
              <a:t> is the set of traits that we </a:t>
            </a:r>
            <a:r>
              <a:rPr lang="en-US" dirty="0" smtClean="0">
                <a:solidFill>
                  <a:srgbClr val="00523C"/>
                </a:solidFill>
              </a:rPr>
              <a:t>measure and use to make selection decisions</a:t>
            </a:r>
          </a:p>
          <a:p>
            <a:pPr lvl="1">
              <a:lnSpc>
                <a:spcPts val="2800"/>
              </a:lnSpc>
              <a:spcAft>
                <a:spcPts val="3000"/>
              </a:spcAft>
            </a:pPr>
            <a:r>
              <a:rPr lang="en-US" dirty="0" smtClean="0"/>
              <a:t>e.g., milk yield, daughter pregnancy rate, body size composite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Traits may appear in </a:t>
            </a:r>
            <a:r>
              <a:rPr lang="en-US" dirty="0" smtClean="0">
                <a:solidFill>
                  <a:srgbClr val="00523C"/>
                </a:solidFill>
              </a:rPr>
              <a:t>both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BA0000"/>
                </a:solidFill>
              </a:rPr>
              <a:t>objective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BA0000"/>
                </a:solidFill>
              </a:rPr>
              <a:t>criterion</a:t>
            </a:r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43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goes into an index?</a:t>
            </a:r>
            <a:endParaRPr lang="en-US" sz="36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81439" y="1507416"/>
            <a:ext cx="2023828" cy="3484489"/>
            <a:chOff x="172720" y="1507416"/>
            <a:chExt cx="2023828" cy="3484489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172720" y="3166148"/>
              <a:ext cx="2023828" cy="1825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ts val="2700"/>
                </a:lnSpc>
                <a:buClr>
                  <a:srgbClr val="00FF00"/>
                </a:buClr>
                <a:buSzPct val="45000"/>
                <a:tabLst>
                  <a:tab pos="273050" algn="l"/>
                  <a:tab pos="730250" algn="l"/>
                  <a:tab pos="1187450" algn="l"/>
                  <a:tab pos="1644650" algn="l"/>
                  <a:tab pos="2101850" algn="l"/>
                  <a:tab pos="2559050" algn="l"/>
                  <a:tab pos="3016250" algn="l"/>
                  <a:tab pos="3473450" algn="l"/>
                  <a:tab pos="3930650" algn="l"/>
                  <a:tab pos="4387850" algn="l"/>
                  <a:tab pos="4845050" algn="l"/>
                  <a:tab pos="5302250" algn="l"/>
                  <a:tab pos="5759450" algn="l"/>
                  <a:tab pos="6216650" algn="l"/>
                  <a:tab pos="6673850" algn="l"/>
                  <a:tab pos="7131050" algn="l"/>
                  <a:tab pos="7588250" algn="l"/>
                  <a:tab pos="8045450" algn="l"/>
                  <a:tab pos="8502650" algn="l"/>
                  <a:tab pos="8959850" algn="l"/>
                  <a:tab pos="9417050" algn="l"/>
                </a:tabLst>
              </a:pPr>
              <a:r>
                <a:rPr lang="en-GB" sz="2500" b="1" dirty="0" smtClean="0">
                  <a:solidFill>
                    <a:srgbClr val="000000"/>
                  </a:solidFill>
                </a:rPr>
                <a:t>Phenotypic (co)variances among traits in the </a:t>
              </a:r>
              <a:r>
                <a:rPr lang="en-GB" sz="2500" b="1" dirty="0" smtClean="0">
                  <a:solidFill>
                    <a:srgbClr val="BA0000"/>
                  </a:solidFill>
                </a:rPr>
                <a:t>criterion</a:t>
              </a:r>
              <a:endParaRPr lang="en-GB" sz="2500" b="1" dirty="0">
                <a:solidFill>
                  <a:srgbClr val="BA0000"/>
                </a:solidFill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8834" y="1507416"/>
              <a:ext cx="1371600" cy="1371600"/>
              <a:chOff x="498834" y="1374897"/>
              <a:chExt cx="1371600" cy="13716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498834" y="1374897"/>
                <a:ext cx="1371600" cy="1371600"/>
              </a:xfrm>
              <a:prstGeom prst="rect">
                <a:avLst/>
              </a:prstGeom>
              <a:solidFill>
                <a:srgbClr val="005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" name="Text Box 2"/>
              <p:cNvSpPr txBox="1">
                <a:spLocks noChangeArrowheads="1"/>
              </p:cNvSpPr>
              <p:nvPr/>
            </p:nvSpPr>
            <p:spPr bwMode="auto">
              <a:xfrm>
                <a:off x="689334" y="1551775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P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2710677" y="1507416"/>
            <a:ext cx="2028245" cy="3484489"/>
            <a:chOff x="2710677" y="1507416"/>
            <a:chExt cx="2028245" cy="3484489"/>
          </a:xfrm>
        </p:grpSpPr>
        <p:sp>
          <p:nvSpPr>
            <p:cNvPr id="54" name="Text Box 2"/>
            <p:cNvSpPr txBox="1">
              <a:spLocks noChangeArrowheads="1"/>
            </p:cNvSpPr>
            <p:nvPr/>
          </p:nvSpPr>
          <p:spPr bwMode="auto">
            <a:xfrm>
              <a:off x="2710677" y="3166148"/>
              <a:ext cx="2028245" cy="182575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ts val="2700"/>
                </a:lnSpc>
                <a:buClr>
                  <a:srgbClr val="00FF00"/>
                </a:buClr>
                <a:buSzPct val="45000"/>
                <a:tabLst>
                  <a:tab pos="273050" algn="l"/>
                  <a:tab pos="730250" algn="l"/>
                  <a:tab pos="1187450" algn="l"/>
                  <a:tab pos="1644650" algn="l"/>
                  <a:tab pos="2101850" algn="l"/>
                  <a:tab pos="2559050" algn="l"/>
                  <a:tab pos="3016250" algn="l"/>
                  <a:tab pos="3473450" algn="l"/>
                  <a:tab pos="3930650" algn="l"/>
                  <a:tab pos="4387850" algn="l"/>
                  <a:tab pos="4845050" algn="l"/>
                  <a:tab pos="5302250" algn="l"/>
                  <a:tab pos="5759450" algn="l"/>
                  <a:tab pos="6216650" algn="l"/>
                  <a:tab pos="6673850" algn="l"/>
                  <a:tab pos="7131050" algn="l"/>
                  <a:tab pos="7588250" algn="l"/>
                  <a:tab pos="8045450" algn="l"/>
                  <a:tab pos="8502650" algn="l"/>
                  <a:tab pos="8959850" algn="l"/>
                  <a:tab pos="9417050" algn="l"/>
                </a:tabLst>
              </a:pPr>
              <a:r>
                <a:rPr lang="en-GB" sz="2500" b="1" dirty="0" smtClean="0">
                  <a:solidFill>
                    <a:srgbClr val="000000"/>
                  </a:solidFill>
                </a:rPr>
                <a:t>Genetic (co)variances among traits in the </a:t>
              </a:r>
              <a:r>
                <a:rPr lang="en-GB" sz="2500" b="1" dirty="0" smtClean="0">
                  <a:solidFill>
                    <a:srgbClr val="BA0000"/>
                  </a:solidFill>
                </a:rPr>
                <a:t>objective</a:t>
              </a:r>
              <a:endParaRPr lang="en-GB" sz="2500" b="1" dirty="0">
                <a:solidFill>
                  <a:srgbClr val="BA000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038999" y="1507416"/>
              <a:ext cx="1371600" cy="1371600"/>
              <a:chOff x="498834" y="1374897"/>
              <a:chExt cx="1371600" cy="1371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8834" y="1374897"/>
                <a:ext cx="1371600" cy="1371600"/>
              </a:xfrm>
              <a:prstGeom prst="rect">
                <a:avLst/>
              </a:prstGeom>
              <a:solidFill>
                <a:srgbClr val="2442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6" name="Text Box 2"/>
              <p:cNvSpPr txBox="1">
                <a:spLocks noChangeArrowheads="1"/>
              </p:cNvSpPr>
              <p:nvPr/>
            </p:nvSpPr>
            <p:spPr bwMode="auto">
              <a:xfrm>
                <a:off x="689334" y="1551775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C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934203" y="1507416"/>
            <a:ext cx="1981200" cy="2445743"/>
            <a:chOff x="7162800" y="1507416"/>
            <a:chExt cx="1981200" cy="2445743"/>
          </a:xfrm>
        </p:grpSpPr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7162800" y="3166148"/>
              <a:ext cx="1981200" cy="7870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 anchor="t" anchorCtr="0">
              <a:spAutoFit/>
            </a:bodyPr>
            <a:lstStyle/>
            <a:p>
              <a:pPr algn="ctr">
                <a:lnSpc>
                  <a:spcPts val="2700"/>
                </a:lnSpc>
                <a:buClr>
                  <a:srgbClr val="00FF00"/>
                </a:buClr>
                <a:buSzPct val="45000"/>
                <a:tabLst>
                  <a:tab pos="273050" algn="l"/>
                  <a:tab pos="730250" algn="l"/>
                  <a:tab pos="1187450" algn="l"/>
                  <a:tab pos="1644650" algn="l"/>
                  <a:tab pos="2101850" algn="l"/>
                  <a:tab pos="2559050" algn="l"/>
                  <a:tab pos="3016250" algn="l"/>
                  <a:tab pos="3473450" algn="l"/>
                  <a:tab pos="3930650" algn="l"/>
                  <a:tab pos="4387850" algn="l"/>
                  <a:tab pos="4845050" algn="l"/>
                  <a:tab pos="5302250" algn="l"/>
                  <a:tab pos="5759450" algn="l"/>
                  <a:tab pos="6216650" algn="l"/>
                  <a:tab pos="6673850" algn="l"/>
                  <a:tab pos="7131050" algn="l"/>
                  <a:tab pos="7588250" algn="l"/>
                  <a:tab pos="8045450" algn="l"/>
                  <a:tab pos="8502650" algn="l"/>
                  <a:tab pos="8959850" algn="l"/>
                  <a:tab pos="9417050" algn="l"/>
                </a:tabLst>
              </a:pPr>
              <a:r>
                <a:rPr lang="en-GB" sz="2500" b="1" dirty="0" smtClean="0">
                  <a:solidFill>
                    <a:srgbClr val="000000"/>
                  </a:solidFill>
                </a:rPr>
                <a:t>Economic       weights</a:t>
              </a:r>
              <a:endParaRPr lang="en-GB" sz="25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7658100" y="1507416"/>
              <a:ext cx="990600" cy="1371600"/>
              <a:chOff x="7518344" y="1461036"/>
              <a:chExt cx="990600" cy="1371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670744" y="1461036"/>
                <a:ext cx="685800" cy="1371600"/>
              </a:xfrm>
              <a:prstGeom prst="rect">
                <a:avLst/>
              </a:prstGeom>
              <a:solidFill>
                <a:srgbClr val="B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7518344" y="1637914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a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5029203" y="1507416"/>
            <a:ext cx="1967948" cy="3830738"/>
            <a:chOff x="5257800" y="1507416"/>
            <a:chExt cx="1967948" cy="3830738"/>
          </a:xfrm>
        </p:grpSpPr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5257800" y="3166148"/>
              <a:ext cx="1967948" cy="21720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ts val="2700"/>
                </a:lnSpc>
                <a:buClr>
                  <a:srgbClr val="00FF00"/>
                </a:buClr>
                <a:buSzPct val="45000"/>
                <a:tabLst>
                  <a:tab pos="273050" algn="l"/>
                  <a:tab pos="730250" algn="l"/>
                  <a:tab pos="1187450" algn="l"/>
                  <a:tab pos="1644650" algn="l"/>
                  <a:tab pos="2101850" algn="l"/>
                  <a:tab pos="2559050" algn="l"/>
                  <a:tab pos="3016250" algn="l"/>
                  <a:tab pos="3473450" algn="l"/>
                  <a:tab pos="3930650" algn="l"/>
                  <a:tab pos="4387850" algn="l"/>
                  <a:tab pos="4845050" algn="l"/>
                  <a:tab pos="5302250" algn="l"/>
                  <a:tab pos="5759450" algn="l"/>
                  <a:tab pos="6216650" algn="l"/>
                  <a:tab pos="6673850" algn="l"/>
                  <a:tab pos="7131050" algn="l"/>
                  <a:tab pos="7588250" algn="l"/>
                  <a:tab pos="8045450" algn="l"/>
                  <a:tab pos="8502650" algn="l"/>
                  <a:tab pos="8959850" algn="l"/>
                  <a:tab pos="9417050" algn="l"/>
                </a:tabLst>
              </a:pPr>
              <a:r>
                <a:rPr lang="en-GB" sz="2500" b="1" dirty="0" smtClean="0">
                  <a:solidFill>
                    <a:srgbClr val="000000"/>
                  </a:solidFill>
                </a:rPr>
                <a:t>Genetic (co)variances among traits in the </a:t>
              </a:r>
              <a:r>
                <a:rPr lang="en-GB" sz="2500" b="1" dirty="0" smtClean="0">
                  <a:solidFill>
                    <a:srgbClr val="BA0000"/>
                  </a:solidFill>
                </a:rPr>
                <a:t>criterion</a:t>
              </a:r>
              <a:r>
                <a:rPr lang="en-GB" sz="2500" b="1" dirty="0" smtClean="0">
                  <a:solidFill>
                    <a:srgbClr val="FF0000"/>
                  </a:solidFill>
                </a:rPr>
                <a:t> </a:t>
              </a:r>
              <a:r>
                <a:rPr lang="en-GB" sz="2500" b="1" dirty="0" smtClean="0"/>
                <a:t>and </a:t>
              </a:r>
              <a:r>
                <a:rPr lang="en-GB" sz="2500" b="1" dirty="0" smtClean="0">
                  <a:solidFill>
                    <a:srgbClr val="BA0000"/>
                  </a:solidFill>
                </a:rPr>
                <a:t>objective</a:t>
              </a:r>
              <a:endParaRPr lang="en-GB" sz="2500" b="1" dirty="0">
                <a:solidFill>
                  <a:srgbClr val="BA000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555974" y="1507416"/>
              <a:ext cx="1371600" cy="1371600"/>
              <a:chOff x="498834" y="1374897"/>
              <a:chExt cx="1371600" cy="13716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98834" y="1374897"/>
                <a:ext cx="1371600" cy="1371600"/>
              </a:xfrm>
              <a:prstGeom prst="rect">
                <a:avLst/>
              </a:prstGeom>
              <a:solidFill>
                <a:srgbClr val="2442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5" name="Text Box 2"/>
              <p:cNvSpPr txBox="1">
                <a:spLocks noChangeArrowheads="1"/>
              </p:cNvSpPr>
              <p:nvPr/>
            </p:nvSpPr>
            <p:spPr bwMode="auto">
              <a:xfrm>
                <a:off x="689334" y="1551775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G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8368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economic weights come from?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Quantitative analysis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Research and field reports to quantify </a:t>
            </a:r>
            <a:r>
              <a:rPr lang="en-US" dirty="0" smtClean="0">
                <a:solidFill>
                  <a:srgbClr val="BA0000"/>
                </a:solidFill>
              </a:rPr>
              <a:t>incomes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A0000"/>
                </a:solidFill>
              </a:rPr>
              <a:t>expenses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Driven by </a:t>
            </a:r>
            <a:r>
              <a:rPr lang="en-US" dirty="0" smtClean="0">
                <a:solidFill>
                  <a:srgbClr val="BA0000"/>
                </a:solidFill>
              </a:rPr>
              <a:t>empirical</a:t>
            </a:r>
            <a:r>
              <a:rPr lang="en-US" dirty="0" smtClean="0"/>
              <a:t> factors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Used in the calculation of </a:t>
            </a:r>
            <a:r>
              <a:rPr lang="en-US" dirty="0" smtClean="0">
                <a:solidFill>
                  <a:srgbClr val="BA0000"/>
                </a:solidFill>
              </a:rPr>
              <a:t>NM$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Qualitative analysis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Target for breed improvement developed by </a:t>
            </a:r>
            <a:r>
              <a:rPr lang="en-US" dirty="0" smtClean="0">
                <a:solidFill>
                  <a:srgbClr val="BA0000"/>
                </a:solidFill>
              </a:rPr>
              <a:t>experts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Driven by </a:t>
            </a:r>
            <a:r>
              <a:rPr lang="en-US" dirty="0" smtClean="0">
                <a:solidFill>
                  <a:srgbClr val="BA0000"/>
                </a:solidFill>
              </a:rPr>
              <a:t>empirical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BA0000"/>
                </a:solidFill>
              </a:rPr>
              <a:t>subjective</a:t>
            </a:r>
            <a:r>
              <a:rPr lang="en-US" dirty="0" smtClean="0"/>
              <a:t> factors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Used in calculation of Holstein Association USA’s </a:t>
            </a:r>
            <a:r>
              <a:rPr lang="en-US" dirty="0" smtClean="0">
                <a:solidFill>
                  <a:srgbClr val="BA0000"/>
                </a:solidFill>
              </a:rPr>
              <a:t>TPI</a:t>
            </a:r>
            <a:endParaRPr lang="en-US" dirty="0">
              <a:solidFill>
                <a:srgbClr val="BA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3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do we compute an index?</a:t>
            </a:r>
            <a:endParaRPr lang="en-US" sz="3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991860" y="1625599"/>
            <a:ext cx="7160280" cy="1920240"/>
            <a:chOff x="300570" y="1625599"/>
            <a:chExt cx="7160280" cy="1920240"/>
          </a:xfrm>
        </p:grpSpPr>
        <p:grpSp>
          <p:nvGrpSpPr>
            <p:cNvPr id="58" name="Group 57"/>
            <p:cNvGrpSpPr/>
            <p:nvPr/>
          </p:nvGrpSpPr>
          <p:grpSpPr>
            <a:xfrm>
              <a:off x="1837290" y="1625599"/>
              <a:ext cx="5623560" cy="1920240"/>
              <a:chOff x="1244600" y="1634067"/>
              <a:chExt cx="6121400" cy="1744133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1244600" y="1634067"/>
                <a:ext cx="6121400" cy="1744133"/>
              </a:xfrm>
              <a:prstGeom prst="rect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424940" y="1634067"/>
                <a:ext cx="5760720" cy="1744133"/>
              </a:xfrm>
              <a:prstGeom prst="rect">
                <a:avLst/>
              </a:prstGeom>
              <a:solidFill>
                <a:schemeClr val="bg1"/>
              </a:solidFill>
              <a:ln w="38100" cap="sq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1196339" y="2156117"/>
              <a:ext cx="6169661" cy="8592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88"/>
                </a:spcBef>
                <a:spcAft>
                  <a:spcPts val="1438"/>
                </a:spcAft>
                <a:buClr>
                  <a:srgbClr val="00FF00"/>
                </a:buClr>
                <a:buSzPct val="45000"/>
                <a:tabLst>
                  <a:tab pos="273050" algn="l"/>
                  <a:tab pos="730250" algn="l"/>
                  <a:tab pos="1187450" algn="l"/>
                  <a:tab pos="1644650" algn="l"/>
                  <a:tab pos="2101850" algn="l"/>
                  <a:tab pos="2559050" algn="l"/>
                  <a:tab pos="3016250" algn="l"/>
                  <a:tab pos="3473450" algn="l"/>
                  <a:tab pos="3930650" algn="l"/>
                  <a:tab pos="4387850" algn="l"/>
                  <a:tab pos="4845050" algn="l"/>
                  <a:tab pos="5302250" algn="l"/>
                  <a:tab pos="5759450" algn="l"/>
                  <a:tab pos="6216650" algn="l"/>
                  <a:tab pos="6673850" algn="l"/>
                  <a:tab pos="7131050" algn="l"/>
                  <a:tab pos="7588250" algn="l"/>
                  <a:tab pos="8045450" algn="l"/>
                  <a:tab pos="8502650" algn="l"/>
                  <a:tab pos="8959850" algn="l"/>
                  <a:tab pos="9417050" algn="l"/>
                </a:tabLst>
              </a:pPr>
              <a:r>
                <a:rPr lang="en-GB" sz="6000" b="1" dirty="0" smtClean="0">
                  <a:solidFill>
                    <a:srgbClr val="000000"/>
                  </a:solidFill>
                </a:rPr>
                <a:t>=            </a:t>
              </a:r>
              <a:r>
                <a:rPr lang="en-GB" sz="6000" b="1" dirty="0" smtClean="0">
                  <a:solidFill>
                    <a:srgbClr val="000000"/>
                  </a:solidFill>
                  <a:sym typeface="Symbol"/>
                </a:rPr>
                <a:t>          </a:t>
              </a:r>
              <a:r>
                <a:rPr lang="en-GB" sz="6000" b="1" dirty="0" smtClean="0">
                  <a:solidFill>
                    <a:srgbClr val="000000"/>
                  </a:solidFill>
                </a:rPr>
                <a:t>  </a:t>
              </a:r>
              <a:endParaRPr lang="en-GB" sz="6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22" name="Group 19"/>
            <p:cNvGrpSpPr/>
            <p:nvPr/>
          </p:nvGrpSpPr>
          <p:grpSpPr>
            <a:xfrm>
              <a:off x="2180731" y="1899919"/>
              <a:ext cx="1371600" cy="1371600"/>
              <a:chOff x="498834" y="1374897"/>
              <a:chExt cx="1371600" cy="1371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98834" y="1374897"/>
                <a:ext cx="1371600" cy="1371600"/>
              </a:xfrm>
              <a:prstGeom prst="rect">
                <a:avLst/>
              </a:prstGeom>
              <a:solidFill>
                <a:srgbClr val="005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612549" y="1551775"/>
                <a:ext cx="1134532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P</a:t>
                </a:r>
                <a:r>
                  <a:rPr lang="en-GB" sz="6000" b="1" baseline="30000" dirty="0" smtClean="0">
                    <a:solidFill>
                      <a:schemeClr val="bg1"/>
                    </a:solidFill>
                  </a:rPr>
                  <a:t>–1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35"/>
            <p:cNvGrpSpPr/>
            <p:nvPr/>
          </p:nvGrpSpPr>
          <p:grpSpPr>
            <a:xfrm>
              <a:off x="6303452" y="1899919"/>
              <a:ext cx="990600" cy="1371600"/>
              <a:chOff x="7518344" y="1461036"/>
              <a:chExt cx="990600" cy="13716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670744" y="1461036"/>
                <a:ext cx="685800" cy="1371600"/>
              </a:xfrm>
              <a:prstGeom prst="rect">
                <a:avLst/>
              </a:prstGeom>
              <a:solidFill>
                <a:srgbClr val="B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7518344" y="1637914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a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3" name="Group 32"/>
            <p:cNvGrpSpPr/>
            <p:nvPr/>
          </p:nvGrpSpPr>
          <p:grpSpPr>
            <a:xfrm>
              <a:off x="4336787" y="1899919"/>
              <a:ext cx="1371600" cy="1371600"/>
              <a:chOff x="498834" y="1374897"/>
              <a:chExt cx="1371600" cy="13716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498834" y="1374897"/>
                <a:ext cx="1371600" cy="1371600"/>
              </a:xfrm>
              <a:prstGeom prst="rect">
                <a:avLst/>
              </a:prstGeom>
              <a:solidFill>
                <a:srgbClr val="2442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689334" y="1551775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G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2" name="Group 35"/>
            <p:cNvGrpSpPr/>
            <p:nvPr/>
          </p:nvGrpSpPr>
          <p:grpSpPr>
            <a:xfrm>
              <a:off x="300570" y="1899919"/>
              <a:ext cx="990600" cy="1371600"/>
              <a:chOff x="7518344" y="1461036"/>
              <a:chExt cx="990600" cy="1371600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7670744" y="1461036"/>
                <a:ext cx="685800" cy="1371600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54" name="Text Box 2"/>
              <p:cNvSpPr txBox="1">
                <a:spLocks noChangeArrowheads="1"/>
              </p:cNvSpPr>
              <p:nvPr/>
            </p:nvSpPr>
            <p:spPr bwMode="auto">
              <a:xfrm>
                <a:off x="7518344" y="1637914"/>
                <a:ext cx="990600" cy="10178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buClr>
                    <a:srgbClr val="00FF00"/>
                  </a:buClr>
                  <a:buSzPct val="45000"/>
                  <a:tabLst>
                    <a:tab pos="273050" algn="l"/>
                    <a:tab pos="730250" algn="l"/>
                    <a:tab pos="1187450" algn="l"/>
                    <a:tab pos="1644650" algn="l"/>
                    <a:tab pos="2101850" algn="l"/>
                    <a:tab pos="2559050" algn="l"/>
                    <a:tab pos="3016250" algn="l"/>
                    <a:tab pos="3473450" algn="l"/>
                    <a:tab pos="3930650" algn="l"/>
                    <a:tab pos="4387850" algn="l"/>
                    <a:tab pos="4845050" algn="l"/>
                    <a:tab pos="5302250" algn="l"/>
                    <a:tab pos="5759450" algn="l"/>
                    <a:tab pos="6216650" algn="l"/>
                    <a:tab pos="6673850" algn="l"/>
                    <a:tab pos="7131050" algn="l"/>
                    <a:tab pos="7588250" algn="l"/>
                    <a:tab pos="8045450" algn="l"/>
                    <a:tab pos="8502650" algn="l"/>
                    <a:tab pos="8959850" algn="l"/>
                    <a:tab pos="9417050" algn="l"/>
                  </a:tabLst>
                </a:pPr>
                <a:r>
                  <a:rPr lang="en-GB" sz="6000" b="1" dirty="0" smtClean="0">
                    <a:solidFill>
                      <a:schemeClr val="bg1"/>
                    </a:solidFill>
                  </a:rPr>
                  <a:t>b</a:t>
                </a:r>
                <a:endParaRPr lang="en-GB" sz="6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1356780" y="3920613"/>
            <a:ext cx="6430441" cy="1624518"/>
            <a:chOff x="1314446" y="3920613"/>
            <a:chExt cx="6430441" cy="1624518"/>
          </a:xfrm>
        </p:grpSpPr>
        <p:graphicFrame>
          <p:nvGraphicFramePr>
            <p:cNvPr id="61" name="Object 60"/>
            <p:cNvGraphicFramePr>
              <a:graphicFrameLocks noChangeAspect="1"/>
            </p:cNvGraphicFramePr>
            <p:nvPr/>
          </p:nvGraphicFramePr>
          <p:xfrm>
            <a:off x="1585387" y="3920613"/>
            <a:ext cx="6159500" cy="609600"/>
          </p:xfrm>
          <a:graphic>
            <a:graphicData uri="http://schemas.openxmlformats.org/presentationml/2006/ole">
              <p:oleObj spid="_x0000_s1029" name="Equation" r:id="rId4" imgW="6158283" imgH="609600" progId="Equation.DSMT4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1314446" y="4783131"/>
            <a:ext cx="5346700" cy="762000"/>
          </p:xfrm>
          <a:graphic>
            <a:graphicData uri="http://schemas.openxmlformats.org/presentationml/2006/ole">
              <p:oleObj spid="_x0000_s1030" name="Equation" r:id="rId5" imgW="5345850" imgH="761724" progId="Equation.DSMT4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5224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genetic-economic indices </a:t>
            </a:r>
            <a:r>
              <a:rPr lang="en-US" dirty="0" smtClean="0">
                <a:solidFill>
                  <a:srgbClr val="FFFF00"/>
                </a:solidFill>
              </a:rPr>
              <a:t>(2017)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/>
          </p:nvPr>
        </p:nvGraphicFramePr>
        <p:xfrm>
          <a:off x="543260" y="1178551"/>
          <a:ext cx="8042314" cy="4848860"/>
        </p:xfrm>
        <a:graphic>
          <a:graphicData uri="http://schemas.openxmlformats.org/drawingml/2006/table">
            <a:tbl>
              <a:tblPr/>
              <a:tblGrid>
                <a:gridCol w="3860298"/>
                <a:gridCol w="697831"/>
                <a:gridCol w="1371600"/>
                <a:gridCol w="1155032"/>
                <a:gridCol w="957553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18288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13716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244270"/>
                          </a:solidFill>
                        </a:rPr>
                        <a:t>GM$</a:t>
                      </a:r>
                      <a:endParaRPr lang="en-US" sz="2200" b="1" dirty="0">
                        <a:solidFill>
                          <a:srgbClr val="244270"/>
                        </a:solidFill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–7.9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–0.5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23.7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24.3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20.7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18.3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16.0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–6.5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–7.0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–3.2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7.5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2.3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2.8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2.8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–5.9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–5.0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–6.1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6.7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5.7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17.9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Heifer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(HCR)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2.5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conception rate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(CCR)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1.6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1.4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1.7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4.4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4.8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4.1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4.9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4.5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Cow livability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(LIV)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7.4</a:t>
                      </a:r>
                    </a:p>
                  </a:txBody>
                  <a:tcPr marL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6.2</a:t>
                      </a:r>
                    </a:p>
                  </a:txBody>
                  <a:tcPr marR="32004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7.5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500"/>
                        </a:lnSpc>
                      </a:pPr>
                      <a:r>
                        <a:rPr lang="en-US" sz="2200" b="1" dirty="0" smtClean="0">
                          <a:solidFill>
                            <a:srgbClr val="000000"/>
                          </a:solidFill>
                        </a:rPr>
                        <a:t>5.0</a:t>
                      </a:r>
                      <a:endParaRPr lang="en-US" sz="2200" b="1" dirty="0">
                        <a:solidFill>
                          <a:srgbClr val="000000"/>
                        </a:solidFill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88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changes over time</a:t>
            </a:r>
            <a:endParaRPr lang="en-US" dirty="0"/>
          </a:p>
        </p:txBody>
      </p:sp>
      <p:graphicFrame>
        <p:nvGraphicFramePr>
          <p:cNvPr id="3" name="Group 145"/>
          <p:cNvGraphicFramePr>
            <a:graphicFrameLocks/>
          </p:cNvGraphicFramePr>
          <p:nvPr>
            <p:extLst/>
          </p:nvPr>
        </p:nvGraphicFramePr>
        <p:xfrm>
          <a:off x="481264" y="1224820"/>
          <a:ext cx="8205537" cy="4937760"/>
        </p:xfrm>
        <a:graphic>
          <a:graphicData uri="http://schemas.openxmlformats.org/drawingml/2006/table">
            <a:tbl>
              <a:tblPr/>
              <a:tblGrid>
                <a:gridCol w="87046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  <a:gridCol w="733507"/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Relative emphasis on traits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5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2006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j-lt"/>
                          <a:cs typeface="Trebuchet MS"/>
                        </a:rPr>
                        <a:t>2014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2017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–10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8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–6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1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…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rebuchet MS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j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241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NM$ </a:t>
            </a:r>
            <a:r>
              <a:rPr lang="en-US" dirty="0" smtClean="0">
                <a:solidFill>
                  <a:srgbClr val="FFFF00"/>
                </a:solidFill>
              </a:rPr>
              <a:t>(2010</a:t>
            </a:r>
            <a:r>
              <a:rPr lang="en-US" sz="10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2017)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3856"/>
            <a:ext cx="5148072" cy="514807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61671187"/>
              </p:ext>
            </p:extLst>
          </p:nvPr>
        </p:nvGraphicFramePr>
        <p:xfrm>
          <a:off x="6443170" y="1588515"/>
          <a:ext cx="1828800" cy="4180840"/>
        </p:xfrm>
        <a:graphic>
          <a:graphicData uri="http://schemas.openxmlformats.org/drawingml/2006/table">
            <a:tbl>
              <a:tblPr/>
              <a:tblGrid>
                <a:gridCol w="885907"/>
                <a:gridCol w="94289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Change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–0.7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4.7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+2.3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–8.6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–3.5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+0.4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–1.39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BWC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–1.8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A000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–4.4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ea typeface="+mn-ea"/>
                          <a:cs typeface="Trebuchet MS"/>
                        </a:rPr>
                        <a:t>–0.3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HCR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+14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CCR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+1.5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LIV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+7.4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171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trend </a:t>
            </a:r>
            <a:r>
              <a:rPr lang="en-US" dirty="0" smtClean="0">
                <a:solidFill>
                  <a:srgbClr val="FFFF00"/>
                </a:solidFill>
              </a:rPr>
              <a:t>(NM$)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409074" y="1287379"/>
          <a:ext cx="8325852" cy="478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142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What are </a:t>
            </a:r>
            <a:r>
              <a:rPr lang="en-US" dirty="0" smtClean="0">
                <a:solidFill>
                  <a:srgbClr val="00523C"/>
                </a:solidFill>
              </a:rPr>
              <a:t>breeding indices</a:t>
            </a:r>
            <a:r>
              <a:rPr lang="en-US" dirty="0" smtClean="0"/>
              <a:t>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Why do we use them?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How do we construct them?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traits are in current indices?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What traits should be in future indices?</a:t>
            </a:r>
          </a:p>
          <a:p>
            <a:r>
              <a:rPr lang="en-US" dirty="0" smtClean="0"/>
              <a:t>Are there alternatives to breeding indices?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107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others include in their TMI?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ChangeAspect="1"/>
          </p:cNvGraphicFramePr>
          <p:nvPr/>
        </p:nvGraphicFramePr>
        <p:xfrm>
          <a:off x="228600" y="1119499"/>
          <a:ext cx="8686800" cy="506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350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you trust breeding indices?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2010 NM$ calculations included approximately </a:t>
            </a:r>
            <a:r>
              <a:rPr lang="en-US" dirty="0" smtClean="0">
                <a:solidFill>
                  <a:srgbClr val="BA0000"/>
                </a:solidFill>
              </a:rPr>
              <a:t>160</a:t>
            </a:r>
            <a:r>
              <a:rPr lang="en-US" dirty="0" smtClean="0"/>
              <a:t> different numbers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Genetic and phenotypic correlations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Breed means and standard deviations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Milk and components prices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Replacement, feed, and health costs</a:t>
            </a:r>
          </a:p>
          <a:p>
            <a:pPr lvl="1">
              <a:spcAft>
                <a:spcPts val="2400"/>
              </a:spcAft>
            </a:pPr>
            <a:r>
              <a:rPr lang="en-US" i="1" dirty="0" smtClean="0"/>
              <a:t>Etc.</a:t>
            </a:r>
          </a:p>
          <a:p>
            <a:pPr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Uncertainty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associated with most of them</a:t>
            </a:r>
          </a:p>
          <a:p>
            <a:r>
              <a:rPr lang="en-US" dirty="0" smtClean="0"/>
              <a:t>Can you </a:t>
            </a:r>
            <a:r>
              <a:rPr lang="en-US" dirty="0" smtClean="0">
                <a:solidFill>
                  <a:srgbClr val="BA0000"/>
                </a:solidFill>
              </a:rPr>
              <a:t>trust</a:t>
            </a:r>
            <a:r>
              <a:rPr lang="en-US" dirty="0" smtClean="0"/>
              <a:t> the resulting index?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vs. actual Class III milk prices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2593832"/>
              </p:ext>
            </p:extLst>
          </p:nvPr>
        </p:nvGraphicFramePr>
        <p:xfrm>
          <a:off x="499533" y="1253067"/>
          <a:ext cx="8229600" cy="4411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5809174"/>
            <a:ext cx="8229600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 smtClean="0">
                <a:solidFill>
                  <a:srgbClr val="BA0000"/>
                </a:solidFill>
              </a:rPr>
              <a:t>Indices should be updated regularly to correct incorrect assumptions</a:t>
            </a:r>
            <a:endParaRPr lang="en-US" sz="2250" b="1" dirty="0">
              <a:solidFill>
                <a:srgbClr val="BA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4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</a:t>
            </a:r>
            <a:r>
              <a:rPr lang="en-US" dirty="0" smtClean="0">
                <a:solidFill>
                  <a:srgbClr val="FFFF00"/>
                </a:solidFill>
              </a:rPr>
              <a:t>(2010 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3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16487873"/>
              </p:ext>
            </p:extLst>
          </p:nvPr>
        </p:nvGraphicFramePr>
        <p:xfrm>
          <a:off x="457200" y="1178550"/>
          <a:ext cx="8229600" cy="4612650"/>
        </p:xfrm>
        <a:graphic>
          <a:graphicData uri="http://schemas.openxmlformats.org/drawingml/2006/table">
            <a:tbl>
              <a:tblPr/>
              <a:tblGrid>
                <a:gridCol w="4533544"/>
                <a:gridCol w="811850"/>
                <a:gridCol w="2119357"/>
                <a:gridCol w="764849"/>
              </a:tblGrid>
              <a:tr h="3999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NM$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CM$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FM$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−15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13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 yield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25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Productive life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(PL)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15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Somatic cell score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(SCS)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−10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−9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Udder composite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Feet/legs composite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Body weight composite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 (BWC)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−6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−4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−6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Daughter pregnancy rate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(DPR)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8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Calving ability index 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23C"/>
                          </a:solidFill>
                          <a:effectLst/>
                          <a:latin typeface="+mn-lt"/>
                          <a:cs typeface="Trebuchet MS"/>
                        </a:rPr>
                        <a:t>(CA$)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3</a:t>
                      </a:r>
                    </a:p>
                  </a:txBody>
                  <a:tcPr marL="0" marR="822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41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 </a:t>
            </a:r>
            <a:r>
              <a:rPr lang="en-US" dirty="0" smtClean="0">
                <a:solidFill>
                  <a:srgbClr val="FFFF00"/>
                </a:solidFill>
              </a:rPr>
              <a:t>(2010 NM$)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4294465"/>
              </p:ext>
            </p:extLst>
          </p:nvPr>
        </p:nvGraphicFramePr>
        <p:xfrm>
          <a:off x="411480" y="1216734"/>
          <a:ext cx="8321040" cy="4457386"/>
        </p:xfrm>
        <a:graphic>
          <a:graphicData uri="http://schemas.openxmlformats.org/drawingml/2006/table">
            <a:tbl>
              <a:tblPr/>
              <a:tblGrid>
                <a:gridCol w="1097280"/>
                <a:gridCol w="868680"/>
                <a:gridCol w="1188720"/>
                <a:gridCol w="1280160"/>
                <a:gridCol w="274320"/>
                <a:gridCol w="1005840"/>
                <a:gridCol w="1325880"/>
                <a:gridCol w="1280160"/>
              </a:tblGrid>
              <a:tr h="3999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Index weights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63F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56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PTA change/year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Official</a:t>
                      </a:r>
                    </a:p>
                  </a:txBody>
                  <a:tcPr marL="0" marR="0" anchor="b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Actual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Difference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44270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Official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Actual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Difference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2442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	</a:t>
                      </a:r>
                      <a:r>
                        <a:rPr lang="hr-HR" sz="2300" b="1" i="0" u="none" strike="noStrike" dirty="0" smtClean="0">
                          <a:effectLst/>
                          <a:latin typeface="+mn-lt"/>
                        </a:rPr>
                        <a:t>86</a:t>
                      </a: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5943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66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19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18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−1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	3.8</a:t>
                      </a: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5943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2.8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−1.0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16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12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en-US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	2.6</a:t>
                      </a:r>
                      <a:endParaRPr lang="en-US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5943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2.0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−0.6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PL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22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21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−1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0.3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0.4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0.10</a:t>
                      </a:r>
                      <a:endParaRPr lang="mr-IN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SCS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−10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−10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0.0017</a:t>
                      </a: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0.02</a:t>
                      </a: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lang="nb-NO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	0.00</a:t>
                      </a:r>
                      <a:endParaRPr lang="nb-NO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UC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7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is-IS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5760" algn="dec"/>
                        </a:tabLst>
                        <a:defRPr/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0.04</a:t>
                      </a:r>
                      <a:endParaRPr lang="is-IS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0.03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lang="nb-NO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	0.01</a:t>
                      </a:r>
                      <a:endParaRPr lang="nb-NO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FLC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4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0.03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0.03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lang="nb-NO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	0.01</a:t>
                      </a:r>
                      <a:endParaRPr lang="nb-NO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BWC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−6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−6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0.04</a:t>
                      </a: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0.05</a:t>
                      </a:r>
                      <a:endParaRPr lang="mr-IN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lang="nb-NO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	0.01</a:t>
                      </a:r>
                      <a:endParaRPr lang="nb-NO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DPR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11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365760" algn="dec"/>
                        </a:tabLst>
                      </a:pPr>
                      <a:r>
                        <a:rPr lang="en-US" sz="2300" b="1" i="0" u="none" strike="noStrike" dirty="0" smtClean="0">
                          <a:effectLst/>
                          <a:latin typeface="+mn-lt"/>
                        </a:rPr>
                        <a:t>	0.07</a:t>
                      </a: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594360" algn="dec"/>
                        </a:tabLst>
                      </a:pPr>
                      <a:r>
                        <a:rPr lang="nb-NO" sz="2300" b="1" i="0" u="none" strike="noStrike" dirty="0" smtClean="0">
                          <a:effectLst/>
                          <a:latin typeface="+mn-lt"/>
                        </a:rPr>
                        <a:t>	0.10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0.03</a:t>
                      </a:r>
                      <a:endParaRPr lang="mr-IN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CA$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</a:t>
                      </a:r>
                    </a:p>
                  </a:txBody>
                  <a:tcPr marL="0" marR="22860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5</a:t>
                      </a:r>
                    </a:p>
                  </a:txBody>
                  <a:tcPr marL="0" marR="3657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700"/>
                        </a:lnSpc>
                      </a:pP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5760" algn="dec"/>
                        </a:tabLst>
                        <a:defRPr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1.3</a:t>
                      </a:r>
                      <a:endParaRPr lang="nb-NO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	2.0</a:t>
                      </a:r>
                      <a:endParaRPr lang="hr-HR" sz="23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700"/>
                        </a:lnSpc>
                        <a:tabLst>
                          <a:tab pos="640080" algn="dec"/>
                        </a:tabLst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	−</a:t>
                      </a:r>
                      <a:r>
                        <a:rPr lang="en-US" sz="2300" b="1" i="0" u="none" strike="noStrike" dirty="0" smtClean="0">
                          <a:solidFill>
                            <a:srgbClr val="BA000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mr-IN" sz="2300" b="1" i="0" u="none" strike="noStrike" dirty="0">
                        <a:solidFill>
                          <a:srgbClr val="BA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46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vs. actual 2010 NM$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8" y="1130471"/>
            <a:ext cx="6858000" cy="5143500"/>
          </a:xfrm>
          <a:prstGeom prst="rect">
            <a:avLst/>
          </a:prstGeom>
        </p:spPr>
      </p:pic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04294465"/>
              </p:ext>
            </p:extLst>
          </p:nvPr>
        </p:nvGraphicFramePr>
        <p:xfrm>
          <a:off x="7383029" y="1750138"/>
          <a:ext cx="1425156" cy="2933700"/>
        </p:xfrm>
        <a:graphic>
          <a:graphicData uri="http://schemas.openxmlformats.org/drawingml/2006/table">
            <a:tbl>
              <a:tblPr/>
              <a:tblGrid>
                <a:gridCol w="693636"/>
                <a:gridCol w="73152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4270"/>
                          </a:solidFill>
                          <a:effectLst/>
                          <a:latin typeface="+mn-lt"/>
                          <a:cs typeface="Trebuchet MS"/>
                        </a:rPr>
                        <a:t>Trait</a:t>
                      </a: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Change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8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−4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PL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−1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SCS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UC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FLC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BWC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DPR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rebuchet MS"/>
                        </a:rPr>
                        <a:t>CA$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23C"/>
                        </a:solidFill>
                        <a:effectLst/>
                        <a:latin typeface="+mn-lt"/>
                        <a:cs typeface="Trebuchet MS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BA0000"/>
                          </a:solidFill>
                          <a:effectLst/>
                          <a:latin typeface="+mn-lt"/>
                          <a:cs typeface="Trebuchet MS"/>
                        </a:rPr>
                        <a:t>0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204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new traits?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8229600" cy="50292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Changes in production </a:t>
            </a:r>
            <a:r>
              <a:rPr lang="en-US" dirty="0" smtClean="0">
                <a:solidFill>
                  <a:srgbClr val="BA0000"/>
                </a:solidFill>
              </a:rPr>
              <a:t>economics</a:t>
            </a:r>
          </a:p>
          <a:p>
            <a:pPr>
              <a:lnSpc>
                <a:spcPts val="28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dirty="0" smtClean="0">
                <a:solidFill>
                  <a:srgbClr val="BA0000"/>
                </a:solidFill>
              </a:rPr>
              <a:t>Technology</a:t>
            </a:r>
            <a:r>
              <a:rPr lang="en-US" dirty="0" smtClean="0"/>
              <a:t> produces new phenotypes or reduces costs of collecting them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New traits can be </a:t>
            </a:r>
            <a:r>
              <a:rPr lang="en-US" dirty="0" smtClean="0">
                <a:solidFill>
                  <a:srgbClr val="BA0000"/>
                </a:solidFill>
              </a:rPr>
              <a:t>predicted</a:t>
            </a:r>
            <a:r>
              <a:rPr lang="en-US" dirty="0" smtClean="0"/>
              <a:t> on all genotyped animals without collecting progeny records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Phenotyping costs are </a:t>
            </a:r>
            <a:r>
              <a:rPr lang="en-US" dirty="0" smtClean="0">
                <a:solidFill>
                  <a:srgbClr val="BA0000"/>
                </a:solidFill>
              </a:rPr>
              <a:t>shared</a:t>
            </a:r>
            <a:r>
              <a:rPr lang="en-US" dirty="0" smtClean="0"/>
              <a:t> among millions of animals</a:t>
            </a:r>
          </a:p>
          <a:p>
            <a:pPr>
              <a:lnSpc>
                <a:spcPts val="2800"/>
              </a:lnSpc>
              <a:spcAft>
                <a:spcPts val="2400"/>
              </a:spcAft>
            </a:pPr>
            <a:r>
              <a:rPr lang="en-US" dirty="0" smtClean="0"/>
              <a:t>Better understanding of </a:t>
            </a:r>
            <a:r>
              <a:rPr lang="en-US" dirty="0" smtClean="0">
                <a:solidFill>
                  <a:srgbClr val="BA0000"/>
                </a:solidFill>
              </a:rPr>
              <a:t>biology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Recent </a:t>
            </a:r>
            <a:r>
              <a:rPr lang="en-US" dirty="0" smtClean="0">
                <a:solidFill>
                  <a:srgbClr val="BA0000"/>
                </a:solidFill>
              </a:rPr>
              <a:t>review</a:t>
            </a:r>
            <a:r>
              <a:rPr lang="en-US" dirty="0" smtClean="0"/>
              <a:t> by Egger-Danner et al.</a:t>
            </a:r>
            <a:r>
              <a:rPr lang="en-US" dirty="0" smtClean="0">
                <a:solidFill>
                  <a:srgbClr val="00563F"/>
                </a:solidFill>
              </a:rPr>
              <a:t> (Animal, 2015)</a:t>
            </a:r>
            <a:endParaRPr lang="en-US" i="1" dirty="0" smtClean="0">
              <a:solidFill>
                <a:srgbClr val="00563F"/>
              </a:solidFill>
            </a:endParaRPr>
          </a:p>
          <a:p>
            <a:pPr>
              <a:lnSpc>
                <a:spcPts val="2800"/>
              </a:lnSpc>
            </a:pPr>
            <a:endParaRPr lang="en-US" dirty="0" smtClean="0"/>
          </a:p>
          <a:p>
            <a:pPr>
              <a:lnSpc>
                <a:spcPts val="2800"/>
              </a:lnSpc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/>
              <a:t>do new traits come </a:t>
            </a:r>
            <a:r>
              <a:rPr lang="en-US" dirty="0" smtClean="0"/>
              <a:t>from?</a:t>
            </a:r>
            <a:endParaRPr lang="en-US" dirty="0"/>
          </a:p>
        </p:txBody>
      </p:sp>
      <p:pic>
        <p:nvPicPr>
          <p:cNvPr id="9" name="Picture 8" descr="Amish_dairy_farm_3.jpg"/>
          <p:cNvPicPr>
            <a:picLocks noChangeAspect="1"/>
          </p:cNvPicPr>
          <p:nvPr/>
        </p:nvPicPr>
        <p:blipFill>
          <a:blip r:embed="rId3" cstate="print">
            <a:lum bright="-1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9" b="9702"/>
          <a:stretch>
            <a:fillRect/>
          </a:stretch>
        </p:blipFill>
        <p:spPr>
          <a:xfrm>
            <a:off x="0" y="913095"/>
            <a:ext cx="9162288" cy="543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6787" y="6330169"/>
            <a:ext cx="7024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63F"/>
                </a:solidFill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hlinkClick r:id="rId4"/>
              </a:rPr>
              <a:t>http://</a:t>
            </a:r>
            <a:r>
              <a:rPr lang="en-US" sz="1200" b="1" dirty="0">
                <a:solidFill>
                  <a:srgbClr val="244270"/>
                </a:solidFill>
                <a:hlinkClick r:id="rId4"/>
              </a:rPr>
              <a:t>commons.wikimedia.org/wiki/File:Amish_dairy_farm_3.jpg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383" y="427051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Parlor: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yield, composition, milking speed, conductivity, progesterone, temperature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116" y="550635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Pasture: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soil type/composition, nutrient composition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459849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Silo/bunker: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ration composition, nutrient profiles</a:t>
            </a:r>
            <a:endParaRPr lang="en-US" sz="18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383" y="202858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Cow: </a:t>
            </a:r>
            <a:r>
              <a:rPr lang="en-US" sz="1800" b="1" dirty="0" smtClean="0">
                <a:solidFill>
                  <a:schemeClr val="bg1"/>
                </a:solidFill>
              </a:rPr>
              <a:t>Body temperature, activity, rumination time, feed &amp; water intake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565" y="2316823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Herdsmen/consultants: </a:t>
            </a:r>
            <a:r>
              <a:rPr lang="en-US" sz="1800" b="1" dirty="0" smtClean="0">
                <a:solidFill>
                  <a:schemeClr val="bg1"/>
                </a:solidFill>
              </a:rPr>
              <a:t>Health events, foot/claw health, veterinary treatments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143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Barn: </a:t>
            </a:r>
            <a:r>
              <a:rPr lang="en-US" sz="1800" b="1" dirty="0" smtClean="0">
                <a:solidFill>
                  <a:schemeClr val="bg1"/>
                </a:solidFill>
              </a:rPr>
              <a:t>Flooring type, bedding materials, density, weather data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7712" y="5489207"/>
            <a:ext cx="4199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Laboratory/milk plant: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FFFF"/>
                </a:solidFill>
              </a:rPr>
              <a:t>detailed milk composition</a:t>
            </a:r>
            <a:r>
              <a:rPr lang="en-US" sz="1800" b="1" smtClean="0">
                <a:solidFill>
                  <a:srgbClr val="FFFFFF"/>
                </a:solidFill>
              </a:rPr>
              <a:t>, mid-infrared spectral data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6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of new phenotypes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Claw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(Van </a:t>
            </a:r>
            <a:r>
              <a:rPr lang="en-US" sz="2000" dirty="0" err="1" smtClean="0">
                <a:solidFill>
                  <a:srgbClr val="00523C"/>
                </a:solidFill>
              </a:rPr>
              <a:t>der</a:t>
            </a:r>
            <a:r>
              <a:rPr lang="en-US" sz="2000" dirty="0" smtClean="0">
                <a:solidFill>
                  <a:srgbClr val="00523C"/>
                </a:solidFill>
              </a:rPr>
              <a:t> </a:t>
            </a:r>
            <a:r>
              <a:rPr lang="en-US" sz="2000" dirty="0" err="1" smtClean="0">
                <a:solidFill>
                  <a:srgbClr val="00523C"/>
                </a:solidFill>
              </a:rPr>
              <a:t>Linde</a:t>
            </a:r>
            <a:r>
              <a:rPr lang="en-US" sz="2000" dirty="0" smtClean="0">
                <a:solidFill>
                  <a:srgbClr val="00523C"/>
                </a:solidFill>
              </a:rPr>
              <a:t> et al., 2010)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Cow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(Parker Gaddis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Embryonic development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(Cochran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Immune response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(Thompson-Crispi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Methane production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(de Haas et al., 2011)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r>
              <a:rPr lang="en-US" sz="2000" dirty="0" smtClean="0"/>
              <a:t>Milk fatty acid composition </a:t>
            </a:r>
            <a:r>
              <a:rPr lang="en-US" sz="2000" dirty="0" smtClean="0">
                <a:solidFill>
                  <a:srgbClr val="00523C"/>
                </a:solidFill>
              </a:rPr>
              <a:t>(</a:t>
            </a:r>
            <a:r>
              <a:rPr lang="en-US" sz="2000" dirty="0" err="1" smtClean="0">
                <a:solidFill>
                  <a:srgbClr val="00523C"/>
                </a:solidFill>
              </a:rPr>
              <a:t>Soyeurt</a:t>
            </a:r>
            <a:r>
              <a:rPr lang="en-US" sz="2000" dirty="0" smtClean="0">
                <a:solidFill>
                  <a:srgbClr val="00523C"/>
                </a:solidFill>
              </a:rPr>
              <a:t> et al., 2011)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Persistency of lactation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(Cole et al., 2009)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2000" dirty="0" smtClean="0"/>
              <a:t>Thermoregulation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00563F"/>
                </a:solidFill>
              </a:rPr>
              <a:t>	</a:t>
            </a:r>
            <a:r>
              <a:rPr lang="en-US" sz="2000" dirty="0" smtClean="0">
                <a:solidFill>
                  <a:srgbClr val="00523C"/>
                </a:solidFill>
              </a:rPr>
              <a:t>(</a:t>
            </a:r>
            <a:r>
              <a:rPr lang="en-US" sz="2000" dirty="0" err="1" smtClean="0">
                <a:solidFill>
                  <a:srgbClr val="00523C"/>
                </a:solidFill>
              </a:rPr>
              <a:t>Dikmen</a:t>
            </a:r>
            <a:r>
              <a:rPr lang="en-US" sz="2000" dirty="0" smtClean="0">
                <a:solidFill>
                  <a:srgbClr val="00523C"/>
                </a:solidFill>
              </a:rPr>
              <a:t> et al., 2013)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Residual feed intake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(Connor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err="1" smtClean="0"/>
              <a:t>Cheesemaking</a:t>
            </a:r>
            <a:r>
              <a:rPr lang="en-US" sz="1900" dirty="0" smtClean="0"/>
              <a:t> properties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(De </a:t>
            </a:r>
            <a:r>
              <a:rPr lang="en-US" sz="1900" dirty="0" err="1" smtClean="0">
                <a:solidFill>
                  <a:srgbClr val="00523C"/>
                </a:solidFill>
              </a:rPr>
              <a:t>Marchi</a:t>
            </a:r>
            <a:r>
              <a:rPr lang="en-US" sz="1900" dirty="0" smtClean="0">
                <a:solidFill>
                  <a:srgbClr val="00523C"/>
                </a:solidFill>
              </a:rPr>
              <a:t> et al., 2009)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err="1" smtClean="0"/>
              <a:t>Superovulation</a:t>
            </a:r>
            <a:r>
              <a:rPr lang="en-US" sz="1900" dirty="0" smtClean="0"/>
              <a:t> &amp; embryo transfer</a:t>
            </a:r>
          </a:p>
          <a:p>
            <a:pPr marL="228600" indent="-228600">
              <a:lnSpc>
                <a:spcPts val="1900"/>
              </a:lnSpc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(Parker Gaddis et al., 2017)</a:t>
            </a:r>
          </a:p>
          <a:p>
            <a:pPr marL="228600" indent="-228600">
              <a:lnSpc>
                <a:spcPts val="1900"/>
              </a:lnSpc>
            </a:pPr>
            <a:r>
              <a:rPr lang="en-US" sz="1900" dirty="0" smtClean="0"/>
              <a:t>Adaptation to automated </a:t>
            </a:r>
            <a:r>
              <a:rPr lang="en-US" sz="1900" dirty="0" smtClean="0">
                <a:solidFill>
                  <a:srgbClr val="244270"/>
                </a:solidFill>
              </a:rPr>
              <a:t>(robotic) </a:t>
            </a:r>
            <a:r>
              <a:rPr lang="en-US" sz="1900" dirty="0" smtClean="0"/>
              <a:t>milking 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Vosman</a:t>
            </a:r>
            <a:r>
              <a:rPr lang="en-US" sz="1900" dirty="0" smtClean="0">
                <a:solidFill>
                  <a:srgbClr val="00523C"/>
                </a:solidFill>
              </a:rPr>
              <a:t> et al., 2014)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Metabolic diseases 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(Pryce et al., 2016)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Udder health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Soyeurt</a:t>
            </a:r>
            <a:r>
              <a:rPr lang="en-US" sz="1900" dirty="0" smtClean="0">
                <a:solidFill>
                  <a:srgbClr val="00523C"/>
                </a:solidFill>
              </a:rPr>
              <a:t> et al., 2012)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Cow temperament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(Kramer et al., 2013)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</a:pPr>
            <a:r>
              <a:rPr lang="en-US" sz="1900" dirty="0" smtClean="0"/>
              <a:t>Milking efficiency</a:t>
            </a:r>
          </a:p>
          <a:p>
            <a:pPr marL="228600" indent="-228600">
              <a:lnSpc>
                <a:spcPts val="1900"/>
              </a:lnSpc>
              <a:spcAft>
                <a:spcPts val="0"/>
              </a:spcAft>
              <a:buNone/>
            </a:pPr>
            <a:r>
              <a:rPr lang="en-US" sz="1900" dirty="0" smtClean="0">
                <a:solidFill>
                  <a:srgbClr val="00563F"/>
                </a:solidFill>
              </a:rPr>
              <a:t>	</a:t>
            </a:r>
            <a:r>
              <a:rPr lang="en-US" sz="1900" dirty="0" smtClean="0">
                <a:solidFill>
                  <a:srgbClr val="00523C"/>
                </a:solidFill>
              </a:rPr>
              <a:t>(</a:t>
            </a:r>
            <a:r>
              <a:rPr lang="en-US" sz="1900" dirty="0" err="1" smtClean="0">
                <a:solidFill>
                  <a:srgbClr val="00523C"/>
                </a:solidFill>
              </a:rPr>
              <a:t>Lovendahl</a:t>
            </a:r>
            <a:r>
              <a:rPr lang="en-US" sz="1900" dirty="0" smtClean="0">
                <a:solidFill>
                  <a:srgbClr val="00523C"/>
                </a:solidFill>
              </a:rPr>
              <a:t> et al., 2012)</a:t>
            </a:r>
          </a:p>
          <a:p>
            <a:pPr marL="228600" indent="-228600">
              <a:lnSpc>
                <a:spcPts val="1900"/>
              </a:lnSpc>
              <a:spcAft>
                <a:spcPts val="9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="" xmlns:p14="http://schemas.microsoft.com/office/powerpoint/2010/main" val="203543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add more information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0298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4550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63515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135174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84588" y="2919581"/>
            <a:ext cx="449786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Phenotypic correlation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with existing traits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73198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contain little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include much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new information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Novel phenotypes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include some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new information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64726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Genetic correlation with existing traits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Many things affect performance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2811" y="2454701"/>
            <a:ext cx="34205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Additive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Dominance effects</a:t>
            </a:r>
          </a:p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244270"/>
                </a:solidFill>
              </a:rPr>
              <a:t>Epistasis</a:t>
            </a:r>
            <a:endParaRPr lang="en-US" dirty="0">
              <a:solidFill>
                <a:srgbClr val="24427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12979" y="2412366"/>
            <a:ext cx="2125133" cy="1645920"/>
          </a:xfrm>
          <a:ln w="38100" cap="sq">
            <a:noFill/>
            <a:miter lim="800000"/>
          </a:ln>
        </p:spPr>
        <p:txBody>
          <a:bodyPr lIns="228600" tIns="91440" rIns="228600" bIns="91440"/>
          <a:lstStyle/>
          <a:p>
            <a:pPr>
              <a:lnSpc>
                <a:spcPts val="2900"/>
              </a:lnSpc>
            </a:pPr>
            <a:r>
              <a:rPr lang="en-US" dirty="0" smtClean="0">
                <a:solidFill>
                  <a:srgbClr val="00523C"/>
                </a:solidFill>
              </a:rPr>
              <a:t>Housing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Climate</a:t>
            </a:r>
          </a:p>
          <a:p>
            <a:pPr>
              <a:lnSpc>
                <a:spcPts val="2700"/>
              </a:lnSpc>
            </a:pPr>
            <a:r>
              <a:rPr lang="en-US" dirty="0" smtClean="0">
                <a:solidFill>
                  <a:srgbClr val="00523C"/>
                </a:solidFill>
              </a:rPr>
              <a:t>Unknown</a:t>
            </a:r>
          </a:p>
          <a:p>
            <a:pPr>
              <a:lnSpc>
                <a:spcPts val="2900"/>
              </a:lnSpc>
            </a:pP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95300" y="1188720"/>
            <a:ext cx="8153400" cy="8592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438"/>
              </a:spcAft>
              <a:buClr>
                <a:srgbClr val="00FF00"/>
              </a:buClr>
              <a:buSzPct val="45000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6000" b="1" dirty="0" smtClean="0">
                <a:solidFill>
                  <a:srgbClr val="000000"/>
                </a:solidFill>
              </a:rPr>
              <a:t>              P = </a:t>
            </a:r>
            <a:r>
              <a:rPr lang="en-GB" sz="6000" b="1" dirty="0" smtClean="0">
                <a:solidFill>
                  <a:srgbClr val="244270"/>
                </a:solidFill>
              </a:rPr>
              <a:t>G</a:t>
            </a:r>
            <a:r>
              <a:rPr lang="en-GB" sz="6000" b="1" dirty="0" smtClean="0">
                <a:solidFill>
                  <a:srgbClr val="000000"/>
                </a:solidFill>
              </a:rPr>
              <a:t> + </a:t>
            </a:r>
            <a:r>
              <a:rPr lang="en-GB" sz="6000" b="1" dirty="0" smtClean="0">
                <a:solidFill>
                  <a:srgbClr val="00503E"/>
                </a:solidFill>
              </a:rPr>
              <a:t>E  </a:t>
            </a:r>
            <a:r>
              <a:rPr lang="en-GB" sz="4800" b="1" dirty="0" smtClean="0">
                <a:solidFill>
                  <a:srgbClr val="000000"/>
                </a:solidFill>
              </a:rPr>
              <a:t>       </a:t>
            </a:r>
            <a:endParaRPr lang="en-GB" sz="4800" b="1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25093" y="2015072"/>
            <a:ext cx="414837" cy="457200"/>
          </a:xfrm>
          <a:prstGeom prst="line">
            <a:avLst/>
          </a:prstGeom>
          <a:ln w="38100" cap="sq">
            <a:solidFill>
              <a:srgbClr val="00523C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2118360" y="4488120"/>
            <a:ext cx="4907280" cy="1192634"/>
          </a:xfrm>
          <a:prstGeom prst="rect">
            <a:avLst/>
          </a:prstGeom>
          <a:ln w="63500" cap="sq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marL="284163" indent="-284163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9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BA0000"/>
                </a:solidFill>
              </a:rPr>
              <a:t>What about G</a:t>
            </a:r>
            <a:r>
              <a:rPr lang="en-US" sz="3200" dirty="0" smtClean="0">
                <a:solidFill>
                  <a:srgbClr val="BA0000"/>
                </a:solidFill>
                <a:sym typeface="Symbol"/>
              </a:rPr>
              <a:t></a:t>
            </a:r>
            <a:r>
              <a:rPr lang="en-US" sz="3200" dirty="0" smtClean="0">
                <a:solidFill>
                  <a:srgbClr val="BA0000"/>
                </a:solidFill>
              </a:rPr>
              <a:t>E? </a:t>
            </a:r>
          </a:p>
          <a:p>
            <a:pPr marL="0" indent="0">
              <a:lnSpc>
                <a:spcPts val="2900"/>
              </a:lnSpc>
              <a:buNone/>
            </a:pPr>
            <a:r>
              <a:rPr lang="en-US" dirty="0" smtClean="0"/>
              <a:t>Effects generally small in the US </a:t>
            </a:r>
            <a:r>
              <a:rPr lang="en-US" dirty="0" smtClean="0">
                <a:solidFill>
                  <a:srgbClr val="00523C"/>
                </a:solidFill>
              </a:rPr>
              <a:t>(e.g., Wright and VanRaden, 2015)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682936" y="2015072"/>
            <a:ext cx="414837" cy="457200"/>
          </a:xfrm>
          <a:prstGeom prst="line">
            <a:avLst/>
          </a:prstGeom>
          <a:ln w="3810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714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traits should have value to farmers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513" y="532370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2765" y="5323701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1730" y="4109211"/>
            <a:ext cx="708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Low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073389" y="202741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+mn-lt"/>
              </a:rPr>
              <a:t>High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22803" y="3079881"/>
            <a:ext cx="4497865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rgbClr val="244270"/>
                </a:solidFill>
                <a:latin typeface="+mn-lt"/>
              </a:rPr>
              <a:t>Phenotype value</a:t>
            </a:r>
            <a:endParaRPr lang="en-US" sz="2400" b="1" dirty="0">
              <a:solidFill>
                <a:srgbClr val="24427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711413" y="1213021"/>
          <a:ext cx="6400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Milk yield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Feed intake</a:t>
                      </a:r>
                      <a:endParaRPr lang="en-US" sz="2400" dirty="0">
                        <a:solidFill>
                          <a:srgbClr val="B00000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Conformation</a:t>
                      </a:r>
                      <a:endParaRPr lang="en-US" sz="2400" dirty="0">
                        <a:solidFill>
                          <a:srgbClr val="00523C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Greenhouse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gas emissions</a:t>
                      </a:r>
                      <a:endParaRPr lang="en-US" sz="24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000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902941" y="5717060"/>
            <a:ext cx="604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523C"/>
                </a:solidFill>
                <a:latin typeface="+mn-lt"/>
              </a:rPr>
              <a:t>Measurement cost</a:t>
            </a:r>
            <a:endParaRPr lang="en-US" sz="2400" b="1" dirty="0">
              <a:solidFill>
                <a:srgbClr val="00523C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880"/>
            <a:ext cx="7848600" cy="639762"/>
          </a:xfrm>
        </p:spPr>
        <p:txBody>
          <a:bodyPr/>
          <a:lstStyle/>
          <a:p>
            <a:r>
              <a:rPr lang="en-US" dirty="0" smtClean="0"/>
              <a:t>What do current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en-GB" dirty="0" smtClean="0"/>
              <a:t>Low dimensionality</a:t>
            </a:r>
          </a:p>
          <a:p>
            <a:pPr lvl="1">
              <a:lnSpc>
                <a:spcPts val="2800"/>
              </a:lnSpc>
            </a:pPr>
            <a:r>
              <a:rPr lang="en-GB" dirty="0" smtClean="0"/>
              <a:t>Usually </a:t>
            </a:r>
            <a:r>
              <a:rPr lang="en-GB" dirty="0" smtClean="0">
                <a:solidFill>
                  <a:srgbClr val="BA0000"/>
                </a:solidFill>
              </a:rPr>
              <a:t>few</a:t>
            </a:r>
            <a:r>
              <a:rPr lang="en-GB" dirty="0" smtClean="0"/>
              <a:t> observations per lactation</a:t>
            </a:r>
          </a:p>
          <a:p>
            <a:pPr lvl="1">
              <a:lnSpc>
                <a:spcPts val="2800"/>
              </a:lnSpc>
            </a:pPr>
            <a:r>
              <a:rPr lang="en-GB" dirty="0" smtClean="0"/>
              <a:t>Close </a:t>
            </a:r>
            <a:r>
              <a:rPr lang="en-GB" dirty="0" smtClean="0">
                <a:solidFill>
                  <a:srgbClr val="BA0000"/>
                </a:solidFill>
              </a:rPr>
              <a:t>correspondence </a:t>
            </a:r>
            <a:r>
              <a:rPr lang="en-GB" dirty="0" smtClean="0"/>
              <a:t>of phenotypes with values measured</a:t>
            </a:r>
          </a:p>
          <a:p>
            <a:pPr lvl="1">
              <a:lnSpc>
                <a:spcPts val="2800"/>
              </a:lnSpc>
            </a:pPr>
            <a:r>
              <a:rPr lang="en-GB" dirty="0" smtClean="0"/>
              <a:t>Easy </a:t>
            </a:r>
            <a:r>
              <a:rPr lang="en-GB" dirty="0" smtClean="0">
                <a:solidFill>
                  <a:srgbClr val="BA0000"/>
                </a:solidFill>
              </a:rPr>
              <a:t>transmission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BA0000"/>
                </a:solidFill>
              </a:rPr>
              <a:t>storage</a:t>
            </a:r>
          </a:p>
          <a:p>
            <a:pPr lvl="1">
              <a:lnSpc>
                <a:spcPts val="2800"/>
              </a:lnSpc>
            </a:pPr>
            <a:r>
              <a:rPr lang="en-GB" dirty="0" smtClean="0"/>
              <a:t>Costs of data recording are relatively </a:t>
            </a:r>
            <a:r>
              <a:rPr lang="en-GB" dirty="0" smtClean="0">
                <a:solidFill>
                  <a:srgbClr val="BA0000"/>
                </a:solidFill>
              </a:rPr>
              <a:t>low</a:t>
            </a:r>
          </a:p>
          <a:p>
            <a:pPr>
              <a:lnSpc>
                <a:spcPts val="2800"/>
              </a:lnSpc>
            </a:pPr>
            <a:endParaRPr lang="en-US" dirty="0"/>
          </a:p>
        </p:txBody>
      </p:sp>
      <p:pic>
        <p:nvPicPr>
          <p:cNvPr id="6" name="Picture 5" descr="Screen Shot 2014-05-14 at 8.26.32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21" r="20912" b="63846"/>
          <a:stretch/>
        </p:blipFill>
        <p:spPr>
          <a:xfrm>
            <a:off x="114300" y="4470387"/>
            <a:ext cx="8915400" cy="168244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7037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new phenotypes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n-GB" sz="2600" dirty="0" smtClean="0"/>
              <a:t>High dimensionality</a:t>
            </a:r>
          </a:p>
          <a:p>
            <a:pPr lvl="1">
              <a:lnSpc>
                <a:spcPts val="2600"/>
              </a:lnSpc>
              <a:buClr>
                <a:srgbClr val="000000"/>
              </a:buClr>
            </a:pPr>
            <a:r>
              <a:rPr lang="en-GB" sz="2600" i="1" dirty="0" smtClean="0">
                <a:solidFill>
                  <a:srgbClr val="244270"/>
                </a:solidFill>
              </a:rPr>
              <a:t>Example:</a:t>
            </a:r>
            <a:r>
              <a:rPr lang="en-GB" sz="2600" dirty="0" smtClean="0"/>
              <a:t> MIR produces </a:t>
            </a:r>
            <a:r>
              <a:rPr lang="en-GB" sz="2600" dirty="0" smtClean="0">
                <a:solidFill>
                  <a:srgbClr val="BA0000"/>
                </a:solidFill>
              </a:rPr>
              <a:t>1,060</a:t>
            </a:r>
            <a:r>
              <a:rPr lang="en-GB" sz="2600" dirty="0" smtClean="0"/>
              <a:t> points/observation</a:t>
            </a:r>
          </a:p>
          <a:p>
            <a:pPr lvl="1">
              <a:lnSpc>
                <a:spcPts val="2600"/>
              </a:lnSpc>
              <a:buClr>
                <a:srgbClr val="000000"/>
              </a:buClr>
            </a:pPr>
            <a:r>
              <a:rPr lang="en-GB" sz="2600" dirty="0" smtClean="0">
                <a:solidFill>
                  <a:srgbClr val="BA0000"/>
                </a:solidFill>
              </a:rPr>
              <a:t>Disconnect</a:t>
            </a:r>
            <a:r>
              <a:rPr lang="en-GB" sz="2600" dirty="0" smtClean="0"/>
              <a:t> between trait and measurement</a:t>
            </a:r>
          </a:p>
          <a:p>
            <a:pPr lvl="1">
              <a:lnSpc>
                <a:spcPts val="2600"/>
              </a:lnSpc>
              <a:buClr>
                <a:schemeClr val="tx1"/>
              </a:buClr>
            </a:pPr>
            <a:r>
              <a:rPr lang="en-GB" sz="2600" dirty="0" smtClean="0">
                <a:solidFill>
                  <a:srgbClr val="B00000"/>
                </a:solidFill>
              </a:rPr>
              <a:t>More resources</a:t>
            </a:r>
            <a:r>
              <a:rPr lang="en-GB" sz="2600" dirty="0" smtClean="0"/>
              <a:t> needed for transmissi</a:t>
            </a:r>
            <a:r>
              <a:rPr lang="en-GB" sz="2600" dirty="0" smtClean="0">
                <a:solidFill>
                  <a:srgbClr val="000000"/>
                </a:solidFill>
              </a:rPr>
              <a:t>on, storage, and analysis</a:t>
            </a:r>
          </a:p>
          <a:p>
            <a:pPr lvl="1">
              <a:lnSpc>
                <a:spcPts val="2600"/>
              </a:lnSpc>
            </a:pPr>
            <a:r>
              <a:rPr lang="en-GB" sz="2600" dirty="0" smtClean="0">
                <a:solidFill>
                  <a:srgbClr val="000000"/>
                </a:solidFill>
              </a:rPr>
              <a:t>Phenotyping costs can be </a:t>
            </a:r>
            <a:r>
              <a:rPr lang="en-GB" sz="2600" dirty="0" smtClean="0">
                <a:solidFill>
                  <a:srgbClr val="C00000"/>
                </a:solidFill>
              </a:rPr>
              <a:t>high</a:t>
            </a:r>
            <a:r>
              <a:rPr lang="en-GB" sz="2600" dirty="0" smtClean="0">
                <a:solidFill>
                  <a:srgbClr val="000000"/>
                </a:solidFill>
              </a:rPr>
              <a:t> (e.g., feed intake)</a:t>
            </a:r>
          </a:p>
          <a:p>
            <a:pPr>
              <a:lnSpc>
                <a:spcPts val="2600"/>
              </a:lnSpc>
            </a:pPr>
            <a:endParaRPr lang="en-US" sz="2600" dirty="0"/>
          </a:p>
        </p:txBody>
      </p:sp>
      <p:pic>
        <p:nvPicPr>
          <p:cNvPr id="5" name="Picture 4" descr="Screen Shot 2014-05-13 at 9.28.46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800"/>
          <a:stretch/>
        </p:blipFill>
        <p:spPr>
          <a:xfrm>
            <a:off x="114300" y="4157510"/>
            <a:ext cx="8915400" cy="211628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20038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phenotyping scheme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5873769" y="1371600"/>
            <a:ext cx="2743200" cy="4800600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Current milk recording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Many farms participate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Low-intensity </a:t>
            </a:r>
            <a:r>
              <a:rPr lang="en-US" sz="2600" dirty="0" err="1" smtClean="0"/>
              <a:t>phenotyping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23C"/>
                </a:solidFill>
              </a:rPr>
              <a:t>(few measurements per cow)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Well-suited to traits with low recording costs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endParaRPr lang="en-US" sz="26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28245" y="1280160"/>
            <a:ext cx="4662729" cy="2047192"/>
            <a:chOff x="1509471" y="3753857"/>
            <a:chExt cx="4662729" cy="2047192"/>
          </a:xfrm>
        </p:grpSpPr>
        <p:pic>
          <p:nvPicPr>
            <p:cNvPr id="55" name="Picture 2" descr="https://www.ars.usda.gov/ARSUserFiles/oc/graphics/photos/feb98/k7964-1.jpg"/>
            <p:cNvPicPr>
              <a:picLocks noChangeAspect="1" noChangeArrowheads="1"/>
            </p:cNvPicPr>
            <p:nvPr/>
          </p:nvPicPr>
          <p:blipFill>
            <a:blip r:embed="rId2" cstate="print"/>
            <a:srcRect t="22837" b="20254"/>
            <a:stretch>
              <a:fillRect/>
            </a:stretch>
          </p:blipFill>
          <p:spPr bwMode="auto">
            <a:xfrm>
              <a:off x="1600200" y="3753857"/>
              <a:ext cx="4572000" cy="1780675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1509471" y="5524050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63F"/>
                  </a:solidFill>
                </a:rPr>
                <a:t>Source: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ARS, USDA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87641" y="3335866"/>
            <a:ext cx="2173363" cy="3116187"/>
            <a:chOff x="6283282" y="3276600"/>
            <a:chExt cx="2173363" cy="3116187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/>
            <a:srcRect l="3085" t="7671" r="9643" b="3525"/>
            <a:stretch>
              <a:fillRect/>
            </a:stretch>
          </p:blipFill>
          <p:spPr>
            <a:xfrm>
              <a:off x="6373845" y="3276600"/>
              <a:ext cx="2082800" cy="2844800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283282" y="6115788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03E"/>
                  </a:solidFill>
                </a:rPr>
                <a:t>Source:</a:t>
              </a:r>
              <a:r>
                <a:rPr lang="en-US" sz="1200" b="1" i="1" dirty="0" smtClean="0">
                  <a:solidFill>
                    <a:srgbClr val="244270"/>
                  </a:solidFill>
                </a:rPr>
                <a:t>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J.B. Cole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428246" y="3568928"/>
            <a:ext cx="3407532" cy="2468880"/>
            <a:chOff x="1119380" y="3776592"/>
            <a:chExt cx="3657600" cy="2650063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922" t="2177" r="2083"/>
            <a:stretch>
              <a:fillRect/>
            </a:stretch>
          </p:blipFill>
          <p:spPr>
            <a:xfrm>
              <a:off x="1199126" y="3776592"/>
              <a:ext cx="2925898" cy="23808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1119380" y="6149656"/>
              <a:ext cx="3657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63F"/>
                  </a:solidFill>
                </a:rPr>
                <a:t>Source: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North Florida Holsteins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9037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Alternative phenotyping scheme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5994400" y="1371600"/>
            <a:ext cx="2616200" cy="4800600"/>
          </a:xfrm>
        </p:spPr>
        <p:txBody>
          <a:bodyPr/>
          <a:lstStyle/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Few farms</a:t>
            </a:r>
          </a:p>
          <a:p>
            <a:pPr>
              <a:lnSpc>
                <a:spcPts val="2700"/>
              </a:lnSpc>
              <a:spcAft>
                <a:spcPts val="1800"/>
              </a:spcAft>
            </a:pPr>
            <a:r>
              <a:rPr lang="en-US" sz="2600" dirty="0" smtClean="0"/>
              <a:t>Intensive </a:t>
            </a:r>
            <a:r>
              <a:rPr lang="en-US" sz="2600" dirty="0" err="1" smtClean="0"/>
              <a:t>phenotyping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523C"/>
                </a:solidFill>
              </a:rPr>
              <a:t>(many measurements per cow)</a:t>
            </a:r>
          </a:p>
          <a:p>
            <a:pPr>
              <a:lnSpc>
                <a:spcPts val="2700"/>
              </a:lnSpc>
            </a:pPr>
            <a:r>
              <a:rPr lang="en-US" sz="2600" dirty="0" smtClean="0"/>
              <a:t>Use cases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Expensive-to-measure traits</a:t>
            </a:r>
          </a:p>
          <a:p>
            <a:pPr lvl="1">
              <a:lnSpc>
                <a:spcPts val="2700"/>
              </a:lnSpc>
            </a:pPr>
            <a:r>
              <a:rPr lang="en-US" sz="2600" dirty="0" smtClean="0"/>
              <a:t>Developing countries</a:t>
            </a:r>
          </a:p>
          <a:p>
            <a:pPr>
              <a:lnSpc>
                <a:spcPts val="2700"/>
              </a:lnSpc>
            </a:pPr>
            <a:endParaRPr lang="en-US" sz="2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9378" y="1275906"/>
            <a:ext cx="2785537" cy="2061683"/>
            <a:chOff x="356487" y="2209800"/>
            <a:chExt cx="2785537" cy="206168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/>
            <a:srcRect l="3434" t="26433" r="22225" b="7777"/>
            <a:stretch>
              <a:fillRect/>
            </a:stretch>
          </p:blipFill>
          <p:spPr>
            <a:xfrm>
              <a:off x="441157" y="2209800"/>
              <a:ext cx="2700867" cy="1784684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356487" y="3994484"/>
              <a:ext cx="16499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03E"/>
                  </a:solidFill>
                </a:rPr>
                <a:t>Source:</a:t>
              </a:r>
              <a:r>
                <a:rPr lang="en-US" sz="1200" b="1" i="1" dirty="0" smtClean="0">
                  <a:solidFill>
                    <a:srgbClr val="244270"/>
                  </a:solidFill>
                </a:rPr>
                <a:t> </a:t>
              </a:r>
              <a:r>
                <a:rPr lang="en-US" sz="1200" b="1" dirty="0" smtClean="0">
                  <a:solidFill>
                    <a:srgbClr val="244270"/>
                  </a:solidFill>
                </a:rPr>
                <a:t>J.B. Cole</a:t>
              </a:r>
              <a:endParaRPr lang="en-US" sz="1200" b="1" dirty="0">
                <a:solidFill>
                  <a:srgbClr val="24427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07792" y="1210460"/>
            <a:ext cx="2440538" cy="2399568"/>
            <a:chOff x="6019800" y="3534466"/>
            <a:chExt cx="2440538" cy="239956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9800" y="3534466"/>
              <a:ext cx="2440538" cy="21225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019800" y="5657035"/>
              <a:ext cx="2097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4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4"/>
                </a:rPr>
                <a:t>://c-lockinc.com</a:t>
              </a:r>
              <a:r>
                <a:rPr lang="en-US" sz="1200" b="1" dirty="0" smtClean="0">
                  <a:solidFill>
                    <a:srgbClr val="00523C"/>
                  </a:solidFill>
                  <a:hlinkClick r:id="rId4"/>
                </a:rPr>
                <a:t>/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2871" y="4030142"/>
            <a:ext cx="2795652" cy="2357059"/>
            <a:chOff x="5401730" y="1744646"/>
            <a:chExt cx="2795652" cy="235705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/>
            <a:srcRect l="6084" r="4129"/>
            <a:stretch>
              <a:fillRect/>
            </a:stretch>
          </p:blipFill>
          <p:spPr>
            <a:xfrm>
              <a:off x="5486400" y="1744646"/>
              <a:ext cx="2651760" cy="2082144"/>
            </a:xfrm>
            <a:prstGeom prst="rect">
              <a:avLst/>
            </a:prstGeom>
            <a:ln>
              <a:noFill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5401730" y="3824706"/>
              <a:ext cx="279565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6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6"/>
                </a:rPr>
                <a:t>://</a:t>
              </a:r>
              <a:r>
                <a:rPr lang="en-US" sz="1200" b="1" dirty="0" smtClean="0">
                  <a:solidFill>
                    <a:srgbClr val="00523C"/>
                  </a:solidFill>
                  <a:hlinkClick r:id="rId6"/>
                </a:rPr>
                <a:t>goo.gl/wu8YtR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2881" y="3613423"/>
            <a:ext cx="2351060" cy="2773773"/>
            <a:chOff x="332881" y="3613423"/>
            <a:chExt cx="2351060" cy="2773773"/>
          </a:xfrm>
        </p:grpSpPr>
        <p:sp>
          <p:nvSpPr>
            <p:cNvPr id="29" name="Rectangle 28"/>
            <p:cNvSpPr/>
            <p:nvPr/>
          </p:nvSpPr>
          <p:spPr>
            <a:xfrm>
              <a:off x="332881" y="6110197"/>
              <a:ext cx="235106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i="1" dirty="0" smtClean="0">
                  <a:solidFill>
                    <a:srgbClr val="00523C"/>
                  </a:solidFill>
                </a:rPr>
                <a:t>Source:</a:t>
              </a:r>
              <a:r>
                <a:rPr lang="en-US" sz="1200" b="1" dirty="0" smtClean="0">
                  <a:solidFill>
                    <a:srgbClr val="00523C"/>
                  </a:solidFill>
                </a:rPr>
                <a:t> </a:t>
              </a:r>
              <a:r>
                <a:rPr lang="en-US" sz="1200" b="1" dirty="0" smtClean="0">
                  <a:solidFill>
                    <a:srgbClr val="00523C"/>
                  </a:solidFill>
                  <a:hlinkClick r:id="rId7"/>
                </a:rPr>
                <a:t>http</a:t>
              </a:r>
              <a:r>
                <a:rPr lang="en-US" sz="1200" b="1" dirty="0">
                  <a:solidFill>
                    <a:srgbClr val="00523C"/>
                  </a:solidFill>
                  <a:hlinkClick r:id="rId7"/>
                </a:rPr>
                <a:t>://www.afimilk.com</a:t>
              </a:r>
              <a:r>
                <a:rPr lang="en-US" sz="1200" b="1" dirty="0" smtClean="0">
                  <a:solidFill>
                    <a:srgbClr val="00523C"/>
                  </a:solidFill>
                  <a:hlinkClick r:id="rId7"/>
                </a:rPr>
                <a:t>/</a:t>
              </a:r>
              <a:endParaRPr lang="en-US" sz="1200" b="1" dirty="0">
                <a:solidFill>
                  <a:srgbClr val="00523C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/>
            <a:srcRect l="13737" t="6061" r="17348" b="11643"/>
            <a:stretch>
              <a:fillRect/>
            </a:stretch>
          </p:blipFill>
          <p:spPr>
            <a:xfrm>
              <a:off x="1259985" y="4959893"/>
              <a:ext cx="1325880" cy="11795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/>
            <a:srcRect l="20301" r="22055"/>
            <a:stretch>
              <a:fillRect/>
            </a:stretch>
          </p:blipFill>
          <p:spPr>
            <a:xfrm>
              <a:off x="417997" y="3613423"/>
              <a:ext cx="1143000" cy="157637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17050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Information from many sources can be combined into a single quantity using selection index methodology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Selection indices are robust to modest differences between predicted and actual values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Ideal phenotyping strategies vary with the cost and difficulty of data recording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Phenotypes may need to be collected differently than in the past to produce reliable evaluations for new traits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n-US" dirty="0" smtClean="0"/>
              <a:t>USDA is an equal opportunity provider and employer </a:t>
            </a:r>
          </a:p>
          <a:p>
            <a:r>
              <a:rPr lang="en-US" dirty="0" smtClean="0"/>
              <a:t>Mention of trade names or commercial products in this presentation is solely for the purpose of providing specific information and does not imply recommendation or endorsement by </a:t>
            </a:r>
            <a:r>
              <a:rPr lang="en-US" dirty="0" smtClean="0"/>
              <a:t>USDA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rossbred.jpg"/>
          <p:cNvPicPr>
            <a:picLocks noChangeAspect="1"/>
          </p:cNvPicPr>
          <p:nvPr/>
        </p:nvPicPr>
        <p:blipFill>
          <a:blip r:embed="rId3" cstate="print"/>
          <a:srcRect t="8701" b="1690"/>
          <a:stretch>
            <a:fillRect/>
          </a:stretch>
        </p:blipFill>
        <p:spPr>
          <a:xfrm>
            <a:off x="0" y="898071"/>
            <a:ext cx="9144000" cy="5410517"/>
          </a:xfrm>
          <a:prstGeom prst="rect">
            <a:avLst/>
          </a:prstGeom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522536"/>
            <a:ext cx="9144000" cy="769441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244270"/>
                </a:solidFill>
                <a:cs typeface="Calibri" pitchFamily="34" charset="0"/>
              </a:rPr>
              <a:t>Cove Mountain Farm in south-central Pennsylvania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1" y="3705315"/>
            <a:ext cx="5105400" cy="1405513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AIP web site:</a:t>
            </a:r>
          </a:p>
          <a:p>
            <a:pPr algn="ctr">
              <a:lnSpc>
                <a:spcPts val="4400"/>
              </a:lnSpc>
            </a:pP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</a:t>
            </a:r>
            <a:r>
              <a:rPr lang="en-US" sz="3500" b="1" spc="10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:</a:t>
            </a:r>
            <a:r>
              <a:rPr lang="en-US" sz="3500" b="1" spc="-150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/aipl.arsusda.gov</a:t>
            </a:r>
            <a:endParaRPr lang="en-US" sz="3500" b="1" dirty="0">
              <a:ln w="12700">
                <a:noFill/>
                <a:prstDash val="solid"/>
              </a:ln>
              <a:solidFill>
                <a:srgbClr val="55FDFF"/>
              </a:solidFill>
              <a:effectLst>
                <a:glow rad="139700">
                  <a:srgbClr val="003200"/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974" y="6309643"/>
            <a:ext cx="76580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/>
            <a:r>
              <a:rPr lang="en-US" sz="1200" b="1" i="1" dirty="0" smtClean="0">
                <a:solidFill>
                  <a:srgbClr val="00523C"/>
                </a:solidFill>
                <a:effectLst/>
                <a:cs typeface="Calibri" pitchFamily="34" charset="0"/>
              </a:rPr>
              <a:t>Source: </a:t>
            </a:r>
            <a:r>
              <a:rPr lang="en-US" sz="1200" b="1" dirty="0" smtClean="0">
                <a:solidFill>
                  <a:srgbClr val="244270"/>
                </a:solidFill>
                <a:effectLst/>
                <a:cs typeface="Calibri" pitchFamily="34" charset="0"/>
              </a:rPr>
              <a:t>ARS Image Gallery, image #K8587-14; photo by Bob Nichols</a:t>
            </a:r>
            <a:endParaRPr lang="en-US" sz="1200" b="1" dirty="0">
              <a:solidFill>
                <a:srgbClr val="244270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9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value of genetic selection?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8488249"/>
              </p:ext>
            </p:extLst>
          </p:nvPr>
        </p:nvGraphicFramePr>
        <p:xfrm>
          <a:off x="457200" y="1219199"/>
          <a:ext cx="8229600" cy="517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5880" y="3843867"/>
            <a:ext cx="585046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In 2015:	1957 base was 44% of total fat,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BA0000"/>
                </a:solidFill>
              </a:rPr>
              <a:t>management</a:t>
            </a:r>
            <a:r>
              <a:rPr lang="en-US" sz="2400" b="1" dirty="0" smtClean="0"/>
              <a:t> was 28% of gains, and </a:t>
            </a:r>
          </a:p>
          <a:p>
            <a:pPr defTabSz="228600">
              <a:lnSpc>
                <a:spcPts val="2700"/>
              </a:lnSpc>
              <a:tabLst>
                <a:tab pos="228600" algn="l"/>
              </a:tabLst>
            </a:pPr>
            <a:r>
              <a:rPr lang="en-US" sz="2400" b="1" dirty="0" smtClean="0"/>
              <a:t>					</a:t>
            </a:r>
            <a:r>
              <a:rPr lang="en-US" sz="2400" b="1" dirty="0" smtClean="0">
                <a:solidFill>
                  <a:srgbClr val="244270"/>
                </a:solidFill>
              </a:rPr>
              <a:t>genetics</a:t>
            </a:r>
            <a:r>
              <a:rPr lang="en-US" sz="2400" b="1" dirty="0" smtClean="0"/>
              <a:t> was 28% of gains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187116" y="3725337"/>
            <a:ext cx="3431951" cy="1185334"/>
          </a:xfrm>
          <a:prstGeom prst="rect">
            <a:avLst/>
          </a:prstGeom>
          <a:noFill/>
          <a:ln w="34925" cap="sq">
            <a:solidFill>
              <a:srgbClr val="00523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93461" y="3725337"/>
            <a:ext cx="3397062" cy="1185334"/>
          </a:xfrm>
          <a:prstGeom prst="rect">
            <a:avLst/>
          </a:prstGeom>
          <a:solidFill>
            <a:schemeClr val="bg1"/>
          </a:solidFill>
          <a:ln w="3810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breeding index?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BA0000"/>
                </a:solidFill>
              </a:rPr>
              <a:t>single number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based on information about many traits used for making selection decisions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0" t="10864" r="36650" b="185"/>
          <a:stretch/>
        </p:blipFill>
        <p:spPr>
          <a:xfrm>
            <a:off x="296333" y="2328340"/>
            <a:ext cx="4572000" cy="36409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3196" y="5960535"/>
            <a:ext cx="16499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rgbClr val="00503E"/>
                </a:solidFill>
              </a:rPr>
              <a:t>Source: </a:t>
            </a:r>
            <a:r>
              <a:rPr lang="en-US" sz="1200" b="1" dirty="0" err="1" smtClean="0">
                <a:solidFill>
                  <a:srgbClr val="244270"/>
                </a:solidFill>
              </a:rPr>
              <a:t>Genex</a:t>
            </a:r>
            <a:endParaRPr lang="en-US" sz="1200" b="1" dirty="0">
              <a:solidFill>
                <a:srgbClr val="24427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92201" y="5223937"/>
            <a:ext cx="1337733" cy="393192"/>
          </a:xfrm>
          <a:prstGeom prst="rect">
            <a:avLst/>
          </a:prstGeom>
          <a:noFill/>
          <a:ln w="34925">
            <a:solidFill>
              <a:srgbClr val="005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endCxn id="51" idx="1"/>
          </p:cNvCxnSpPr>
          <p:nvPr/>
        </p:nvCxnSpPr>
        <p:spPr>
          <a:xfrm flipV="1">
            <a:off x="2429934" y="4318004"/>
            <a:ext cx="2757182" cy="1102529"/>
          </a:xfrm>
          <a:prstGeom prst="line">
            <a:avLst/>
          </a:prstGeom>
          <a:ln w="34925">
            <a:solidFill>
              <a:srgbClr val="005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0935" y="5223937"/>
            <a:ext cx="822960" cy="137160"/>
          </a:xfrm>
          <a:prstGeom prst="rect">
            <a:avLst/>
          </a:prstGeom>
          <a:noFill/>
          <a:ln w="34925">
            <a:solidFill>
              <a:srgbClr val="2442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8" idx="0"/>
          </p:cNvCxnSpPr>
          <p:nvPr/>
        </p:nvCxnSpPr>
        <p:spPr>
          <a:xfrm flipV="1">
            <a:off x="682415" y="3064937"/>
            <a:ext cx="4575385" cy="2159000"/>
          </a:xfrm>
          <a:prstGeom prst="line">
            <a:avLst/>
          </a:prstGeom>
          <a:ln w="34925">
            <a:solidFill>
              <a:srgbClr val="2442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98541" y="2795940"/>
            <a:ext cx="3530599" cy="215700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244270"/>
                </a:solidFill>
              </a:rPr>
              <a:t>ICC$ = Ideal commercial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244270"/>
                </a:solidFill>
              </a:rPr>
              <a:t>            cow index</a:t>
            </a:r>
          </a:p>
          <a:p>
            <a:pPr>
              <a:lnSpc>
                <a:spcPts val="2700"/>
              </a:lnSpc>
            </a:pPr>
            <a:endParaRPr lang="en-US" sz="2400" b="1" dirty="0" smtClean="0"/>
          </a:p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LNM$ = Lifetime net merit</a:t>
            </a:r>
          </a:p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FM$ = Fluid merit</a:t>
            </a:r>
          </a:p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rgbClr val="00523C"/>
                </a:solidFill>
              </a:rPr>
              <a:t>CM$ = Cheese merit</a:t>
            </a:r>
            <a:endParaRPr lang="en-US" sz="2400" b="1" dirty="0">
              <a:solidFill>
                <a:srgbClr val="00523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may include sub-indices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Sub-indices summarize data so that breeders do not have to know details of every trait </a:t>
            </a:r>
            <a:r>
              <a:rPr lang="en-US" dirty="0" smtClean="0">
                <a:solidFill>
                  <a:srgbClr val="00523C"/>
                </a:solidFill>
              </a:rPr>
              <a:t>(31 in NM$)</a:t>
            </a:r>
            <a:endParaRPr lang="en-US" dirty="0">
              <a:solidFill>
                <a:srgbClr val="00523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3685" y="2590800"/>
            <a:ext cx="8596630" cy="44627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244270"/>
                </a:solidFill>
              </a:rPr>
              <a:t>NM$ = Production $ + Longevity $ + Fertility $ + Type $ + Calving $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600036"/>
            <a:ext cx="1463040" cy="209608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Milk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Fat yield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Fat %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Protein yield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Protein %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024496" y="2995991"/>
            <a:ext cx="52704" cy="54864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09797" y="3600036"/>
            <a:ext cx="1463040" cy="15574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Productive life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Cow livability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SCS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1025" y="3600036"/>
            <a:ext cx="1463040" cy="24808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Daughter pregnancy rate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Heifer conception rate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Cow conception rate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60720" y="3600036"/>
            <a:ext cx="1463040" cy="111825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Feet &amp; legs (4)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Udder (7)</a:t>
            </a:r>
          </a:p>
          <a:p>
            <a:pPr marL="182880" indent="-182880">
              <a:lnSpc>
                <a:spcPts val="2000"/>
              </a:lnSpc>
              <a:buFont typeface="Symbol" pitchFamily="18" charset="2"/>
              <a:buChar char=""/>
            </a:pPr>
            <a:r>
              <a:rPr lang="en-US" b="1" dirty="0" smtClean="0"/>
              <a:t>Body size (5)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98080" y="3600036"/>
            <a:ext cx="1244600" cy="116955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Calving ease (2)</a:t>
            </a:r>
          </a:p>
          <a:p>
            <a:pPr marL="182880" indent="-182880">
              <a:lnSpc>
                <a:spcPts val="1800"/>
              </a:lnSpc>
              <a:buFont typeface="Symbol" pitchFamily="18" charset="2"/>
              <a:buChar char=""/>
            </a:pPr>
            <a:r>
              <a:rPr lang="en-US" b="1" dirty="0" smtClean="0"/>
              <a:t>Stillbirth rate (2)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587067" y="2995991"/>
            <a:ext cx="184363" cy="54864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54880" y="2995991"/>
            <a:ext cx="670349" cy="54864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132667" y="2995991"/>
            <a:ext cx="760097" cy="54864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1280160" y="2995991"/>
            <a:ext cx="783802" cy="54864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18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Sub-indices are flexible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Traits can be added to sub-indices </a:t>
            </a:r>
            <a:r>
              <a:rPr lang="en-US" dirty="0" smtClean="0">
                <a:solidFill>
                  <a:srgbClr val="00523C"/>
                </a:solidFill>
              </a:rPr>
              <a:t>(or new sub-indices added)</a:t>
            </a:r>
            <a:r>
              <a:rPr lang="en-US" dirty="0" smtClean="0"/>
              <a:t> without changing how the index is used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3685" y="2421460"/>
            <a:ext cx="8596630" cy="415498"/>
          </a:xfrm>
          <a:prstGeom prst="rect">
            <a:avLst/>
          </a:prstGeom>
          <a:noFill/>
          <a:ln w="25400"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244270"/>
                </a:solidFill>
              </a:rPr>
              <a:t>NM$ = Production $ + Longevity $ + Fertility $ + Type $ + Calving $</a:t>
            </a:r>
            <a:r>
              <a:rPr lang="en-US" sz="2100" b="1" dirty="0" smtClean="0">
                <a:solidFill>
                  <a:srgbClr val="BA0000"/>
                </a:solidFill>
              </a:rPr>
              <a:t> + Health $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" y="3329099"/>
            <a:ext cx="1463040" cy="109260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Milk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Fat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Protein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8277" y="3329099"/>
            <a:ext cx="1463040" cy="155747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Productive life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Cow livability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SCS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0112" y="3329099"/>
            <a:ext cx="1463040" cy="309315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Daughter pregnancy rate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Heifer conception rate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Cow conception rate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Age at first calving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9208" y="3329099"/>
            <a:ext cx="1463040" cy="111825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Feet &amp; legs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Udder</a:t>
            </a:r>
          </a:p>
          <a:p>
            <a:pPr marL="182880" indent="-182880">
              <a:lnSpc>
                <a:spcPts val="2000"/>
              </a:lnSpc>
              <a:buFont typeface="Symbol" pitchFamily="18" charset="2"/>
              <a:buChar char=""/>
            </a:pPr>
            <a:r>
              <a:rPr lang="en-US" b="1" dirty="0" smtClean="0"/>
              <a:t>Body size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1827" y="3329099"/>
            <a:ext cx="1371600" cy="178510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Calving ease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/>
              <a:t>Stillbirth rate </a:t>
            </a:r>
          </a:p>
          <a:p>
            <a:pPr marL="182880" indent="-182880">
              <a:lnSpc>
                <a:spcPts val="1800"/>
              </a:lnSpc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Gestation length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9918" y="3329099"/>
            <a:ext cx="1463040" cy="274320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Mastitis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err="1" smtClean="0">
                <a:solidFill>
                  <a:srgbClr val="BA0000"/>
                </a:solidFill>
              </a:rPr>
              <a:t>Metritis</a:t>
            </a:r>
            <a:endParaRPr lang="en-US" b="1" dirty="0" smtClean="0">
              <a:solidFill>
                <a:srgbClr val="BA0000"/>
              </a:solidFill>
            </a:endParaRP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Retained placenta 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Ketosis</a:t>
            </a:r>
          </a:p>
          <a:p>
            <a:pPr marL="182880" indent="-182880">
              <a:lnSpc>
                <a:spcPts val="1800"/>
              </a:lnSpc>
              <a:spcAft>
                <a:spcPts val="1200"/>
              </a:spcAft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Displaced </a:t>
            </a:r>
            <a:r>
              <a:rPr lang="en-US" b="1" dirty="0" err="1" smtClean="0">
                <a:solidFill>
                  <a:srgbClr val="BA0000"/>
                </a:solidFill>
              </a:rPr>
              <a:t>abomasum</a:t>
            </a:r>
            <a:endParaRPr lang="en-US" b="1" dirty="0" smtClean="0">
              <a:solidFill>
                <a:srgbClr val="BA0000"/>
              </a:solidFill>
            </a:endParaRPr>
          </a:p>
          <a:p>
            <a:pPr marL="182880" indent="-182880">
              <a:lnSpc>
                <a:spcPts val="1800"/>
              </a:lnSpc>
              <a:buFont typeface="Symbol" pitchFamily="18" charset="2"/>
              <a:buChar char=""/>
            </a:pPr>
            <a:r>
              <a:rPr lang="en-US" b="1" dirty="0" smtClean="0">
                <a:solidFill>
                  <a:srgbClr val="BA0000"/>
                </a:solidFill>
              </a:rPr>
              <a:t>Milk fever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241438" y="2818184"/>
            <a:ext cx="72829" cy="457200"/>
          </a:xfrm>
          <a:prstGeom prst="straightConnector1">
            <a:avLst/>
          </a:prstGeom>
          <a:ln w="31750" cap="sq">
            <a:solidFill>
              <a:srgbClr val="BA000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874945" y="2818184"/>
            <a:ext cx="184363" cy="45720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852333" y="2818184"/>
            <a:ext cx="946339" cy="45720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379133" y="2818184"/>
            <a:ext cx="988678" cy="45720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009216" y="2818184"/>
            <a:ext cx="783802" cy="45720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381433" y="2818184"/>
            <a:ext cx="596034" cy="457200"/>
          </a:xfrm>
          <a:prstGeom prst="straightConnector1">
            <a:avLst/>
          </a:prstGeom>
          <a:ln w="31750" cap="sq">
            <a:solidFill>
              <a:srgbClr val="244270"/>
            </a:solidFill>
            <a:miter lim="800000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8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select for more than one trait?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5784"/>
            <a:ext cx="8229600" cy="4800600"/>
          </a:xfrm>
        </p:spPr>
        <p:txBody>
          <a:bodyPr/>
          <a:lstStyle/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To make use of more information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Correlations among traits are rarely 0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Several traits may have economic value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Farmers may receive a quality premium</a:t>
            </a:r>
          </a:p>
          <a:p>
            <a:pPr>
              <a:lnSpc>
                <a:spcPts val="2800"/>
              </a:lnSpc>
              <a:spcAft>
                <a:spcPts val="600"/>
              </a:spcAft>
            </a:pPr>
            <a:r>
              <a:rPr lang="en-US" dirty="0" smtClean="0"/>
              <a:t>Some traits need to be improved and others maintained</a:t>
            </a:r>
          </a:p>
          <a:p>
            <a:pPr lvl="1">
              <a:lnSpc>
                <a:spcPts val="2800"/>
              </a:lnSpc>
              <a:spcAft>
                <a:spcPts val="2400"/>
              </a:spcAft>
            </a:pPr>
            <a:r>
              <a:rPr lang="en-US" dirty="0" smtClean="0">
                <a:solidFill>
                  <a:srgbClr val="00523C"/>
                </a:solidFill>
              </a:rPr>
              <a:t>Selection for only yield would reduce fertility</a:t>
            </a:r>
          </a:p>
          <a:p>
            <a:pPr>
              <a:lnSpc>
                <a:spcPts val="2800"/>
              </a:lnSpc>
            </a:pPr>
            <a:r>
              <a:rPr lang="en-US" dirty="0" smtClean="0"/>
              <a:t>Balanced selection improves traits according to their economic values</a:t>
            </a:r>
          </a:p>
        </p:txBody>
      </p:sp>
    </p:spTree>
    <p:extLst>
      <p:ext uri="{BB962C8B-B14F-4D97-AF65-F5344CB8AC3E}">
        <p14:creationId xmlns="" xmlns:p14="http://schemas.microsoft.com/office/powerpoint/2010/main" val="114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82880"/>
            <a:ext cx="8229600" cy="639762"/>
          </a:xfrm>
        </p:spPr>
        <p:txBody>
          <a:bodyPr/>
          <a:lstStyle/>
          <a:p>
            <a:r>
              <a:rPr lang="en-US" dirty="0"/>
              <a:t>Selection for only yield </a:t>
            </a:r>
            <a:r>
              <a:rPr lang="en-US" dirty="0" smtClean="0"/>
              <a:t>reduces </a:t>
            </a:r>
            <a:r>
              <a:rPr lang="en-US" dirty="0"/>
              <a:t>fertility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41296058"/>
              </p:ext>
            </p:extLst>
          </p:nvPr>
        </p:nvGraphicFramePr>
        <p:xfrm>
          <a:off x="423334" y="1227026"/>
          <a:ext cx="8229600" cy="518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9537" y="4260722"/>
            <a:ext cx="61694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Selection only for yield will produce a </a:t>
            </a:r>
            <a:r>
              <a:rPr lang="en-US" sz="2400" b="1" dirty="0" smtClean="0">
                <a:solidFill>
                  <a:srgbClr val="FFFF00"/>
                </a:solidFill>
              </a:rPr>
              <a:t>decrease</a:t>
            </a:r>
            <a:r>
              <a:rPr lang="en-US" sz="2400" b="1" dirty="0" smtClean="0">
                <a:solidFill>
                  <a:schemeClr val="bg1"/>
                </a:solidFill>
              </a:rPr>
              <a:t> in fertility because of unfavorable correlations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8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-2017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15437</TotalTime>
  <Words>1991</Words>
  <Application>Microsoft Office PowerPoint</Application>
  <PresentationFormat>On-screen Show (4:3)</PresentationFormat>
  <Paragraphs>769</Paragraphs>
  <Slides>37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AIP-2017 Slide Master</vt:lpstr>
      <vt:lpstr>Equation</vt:lpstr>
      <vt:lpstr>Possibilities in an age of genomics: The future of the breeding index</vt:lpstr>
      <vt:lpstr>Introduction</vt:lpstr>
      <vt:lpstr>Many things affect performance</vt:lpstr>
      <vt:lpstr>What is the value of genetic selection?</vt:lpstr>
      <vt:lpstr>What is a breeding index?</vt:lpstr>
      <vt:lpstr>Indices may include sub-indices</vt:lpstr>
      <vt:lpstr>Sub-indices are flexible</vt:lpstr>
      <vt:lpstr>Why select for more than one trait?</vt:lpstr>
      <vt:lpstr>Selection for only yield reduces fertility</vt:lpstr>
      <vt:lpstr>Traits evaluated</vt:lpstr>
      <vt:lpstr>Conformation (type) phenotypes</vt:lpstr>
      <vt:lpstr>Selection objectives and criteria</vt:lpstr>
      <vt:lpstr>What goes into an index?</vt:lpstr>
      <vt:lpstr>Where do economic weights come from?</vt:lpstr>
      <vt:lpstr>How do we compute an index?</vt:lpstr>
      <vt:lpstr>Current genetic-economic indices (2017)</vt:lpstr>
      <vt:lpstr>Index changes over time</vt:lpstr>
      <vt:lpstr>Changes in NM$ (2010 – 2017)</vt:lpstr>
      <vt:lpstr>Genetic trend (NM$)</vt:lpstr>
      <vt:lpstr>What do others include in their TMI?</vt:lpstr>
      <vt:lpstr>Should you trust breeding indices?</vt:lpstr>
      <vt:lpstr>Predicted vs. actual Class III milk prices</vt:lpstr>
      <vt:lpstr>Sensitivity analysis (2010 NM$)</vt:lpstr>
      <vt:lpstr>Sensitivity analysis (2010 NM$)</vt:lpstr>
      <vt:lpstr>Predicted vs. actual 2010 NM$</vt:lpstr>
      <vt:lpstr>Why do we need new traits?</vt:lpstr>
      <vt:lpstr>Where do new traits come from?</vt:lpstr>
      <vt:lpstr>Examples of new phenotypes</vt:lpstr>
      <vt:lpstr>New traits should add more information</vt:lpstr>
      <vt:lpstr>New traits should have value to farmers</vt:lpstr>
      <vt:lpstr>What do current phenotypes look like?</vt:lpstr>
      <vt:lpstr>What do new phenotypes look like?</vt:lpstr>
      <vt:lpstr>Traditional phenotyping scheme</vt:lpstr>
      <vt:lpstr>Alternative phenotyping scheme</vt:lpstr>
      <vt:lpstr>Conclusions</vt:lpstr>
      <vt:lpstr>Disclaimers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Suzanne Hubbard</cp:lastModifiedBy>
  <cp:revision>210</cp:revision>
  <dcterms:created xsi:type="dcterms:W3CDTF">2017-04-14T13:19:57Z</dcterms:created>
  <dcterms:modified xsi:type="dcterms:W3CDTF">2017-06-22T18:00:00Z</dcterms:modified>
</cp:coreProperties>
</file>