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Lst>
  <p:sldSz cx="51206400" cy="38404800"/>
  <p:notesSz cx="9296400" cy="7010400"/>
  <p:embeddedFontLst>
    <p:embeddedFont>
      <p:font typeface="Calibri" pitchFamily="34" charset="0"/>
      <p:regular r:id="rId3"/>
      <p:bold r:id="rId4"/>
      <p:italic r:id="rId5"/>
      <p:boldItalic r:id="rId6"/>
    </p:embeddedFont>
    <p:embeddedFont>
      <p:font typeface="Gill Sans MT" pitchFamily="34" charset="0"/>
      <p:regular r:id="rId7"/>
      <p:bold r:id="rId8"/>
      <p:italic r:id="rId9"/>
      <p:boldItalic r:id="rId10"/>
    </p:embeddedFont>
    <p:embeddedFont>
      <p:font typeface="WP TypographicSymbols" pitchFamily="2" charset="0"/>
      <p:regular r:id="rId11"/>
    </p:embeddedFont>
  </p:embeddedFontLst>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ek Bickhart" initials="DMB"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7128"/>
    <a:srgbClr val="FFEF9C"/>
    <a:srgbClr val="1A9641"/>
    <a:srgbClr val="2B83BA"/>
    <a:srgbClr val="D7191C"/>
    <a:srgbClr val="3399FF"/>
    <a:srgbClr val="CCECFF"/>
    <a:srgbClr val="FDAE61"/>
    <a:srgbClr val="A6D96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550" autoAdjust="0"/>
    <p:restoredTop sz="99784" autoAdjust="0"/>
  </p:normalViewPr>
  <p:slideViewPr>
    <p:cSldViewPr showGuides="1">
      <p:cViewPr>
        <p:scale>
          <a:sx n="50" d="100"/>
          <a:sy n="50" d="100"/>
        </p:scale>
        <p:origin x="3570" y="438"/>
      </p:cViewPr>
      <p:guideLst>
        <p:guide orient="horz" pos="19872"/>
        <p:guide pos="11136"/>
        <p:guide pos="10704"/>
        <p:guide pos="16368"/>
        <p:guide pos="319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font" Target="fonts/font6.fntdata"/><Relationship Id="rId13" Type="http://schemas.openxmlformats.org/officeDocument/2006/relationships/presProps" Target="presProps.xml"/><Relationship Id="rId3" Type="http://schemas.openxmlformats.org/officeDocument/2006/relationships/font" Target="fonts/font1.fntdata"/><Relationship Id="rId7" Type="http://schemas.openxmlformats.org/officeDocument/2006/relationships/font" Target="fonts/font5.fntdata"/><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4.fntdata"/><Relationship Id="rId11" Type="http://schemas.openxmlformats.org/officeDocument/2006/relationships/font" Target="fonts/font9.fntdata"/><Relationship Id="rId5" Type="http://schemas.openxmlformats.org/officeDocument/2006/relationships/font" Target="fonts/font3.fntdata"/><Relationship Id="rId15" Type="http://schemas.openxmlformats.org/officeDocument/2006/relationships/theme" Target="theme/theme1.xml"/><Relationship Id="rId10" Type="http://schemas.openxmlformats.org/officeDocument/2006/relationships/font" Target="fonts/font8.fntdata"/><Relationship Id="rId4" Type="http://schemas.openxmlformats.org/officeDocument/2006/relationships/font" Target="fonts/font2.fntdata"/><Relationship Id="rId9" Type="http://schemas.openxmlformats.org/officeDocument/2006/relationships/font" Target="fonts/font7.fntdata"/><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76"/>
            <a:ext cx="11521440" cy="327685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537976"/>
            <a:ext cx="33710880" cy="327685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dirty="0"/>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C6FFAF47-8459-4E13-817C-58F04F2ABE14}" type="datetimeFigureOut">
              <a:rPr lang="en-US" smtClean="0"/>
              <a:pPr/>
              <a:t>6/21/2017</a:t>
            </a:fld>
            <a:endParaRPr lang="en-US" dirty="0"/>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7EDD9EB6-7C5C-4281-8366-AFAC9E23E02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17754600" y="6324600"/>
            <a:ext cx="17221200" cy="3162300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457200" rtlCol="0" anchor="ctr"/>
          <a:lstStyle/>
          <a:p>
            <a:pPr algn="ctr"/>
            <a:endParaRPr lang="en-US"/>
          </a:p>
        </p:txBody>
      </p:sp>
      <p:sp>
        <p:nvSpPr>
          <p:cNvPr id="4" name="TextBox 3"/>
          <p:cNvSpPr txBox="1"/>
          <p:nvPr/>
        </p:nvSpPr>
        <p:spPr>
          <a:xfrm>
            <a:off x="457200" y="533400"/>
            <a:ext cx="50292000" cy="4825054"/>
          </a:xfrm>
          <a:prstGeom prst="rect">
            <a:avLst/>
          </a:prstGeom>
          <a:solidFill>
            <a:srgbClr val="CCECFF"/>
          </a:solidFill>
        </p:spPr>
        <p:txBody>
          <a:bodyPr wrap="square" lIns="480709" tIns="240355" rIns="480709" bIns="240355" rtlCol="0">
            <a:spAutoFit/>
          </a:bodyPr>
          <a:lstStyle/>
          <a:p>
            <a:pPr algn="ctr">
              <a:spcAft>
                <a:spcPts val="1800"/>
              </a:spcAft>
            </a:pPr>
            <a:r>
              <a:rPr lang="en-US" sz="8000" b="1" dirty="0" smtClean="0"/>
              <a:t>Bull fertility evaluations for Angus service sires bred to Holstein cows</a:t>
            </a:r>
            <a:endParaRPr lang="en-US" sz="8000" b="1" dirty="0" smtClean="0">
              <a:latin typeface="Gill Sans MT" pitchFamily="34" charset="0"/>
            </a:endParaRPr>
          </a:p>
          <a:p>
            <a:pPr algn="ctr">
              <a:spcAft>
                <a:spcPts val="1800"/>
              </a:spcAft>
            </a:pPr>
            <a:r>
              <a:rPr lang="en-US" sz="5400" i="1" dirty="0" smtClean="0"/>
              <a:t>J.L. Hutchison</a:t>
            </a:r>
            <a:r>
              <a:rPr lang="en-US" sz="5400" baseline="30000" dirty="0" smtClean="0"/>
              <a:t>1</a:t>
            </a:r>
            <a:r>
              <a:rPr lang="en-US" sz="5400" i="1" dirty="0" smtClean="0"/>
              <a:t>*, P.M. VanRaden</a:t>
            </a:r>
            <a:r>
              <a:rPr lang="en-US" sz="5400" baseline="30000" dirty="0" smtClean="0"/>
              <a:t>1</a:t>
            </a:r>
            <a:r>
              <a:rPr lang="en-US" sz="5400" dirty="0" smtClean="0"/>
              <a:t>,</a:t>
            </a:r>
            <a:r>
              <a:rPr lang="en-US" sz="5400" i="1" dirty="0" smtClean="0"/>
              <a:t> J.B. Cole</a:t>
            </a:r>
            <a:r>
              <a:rPr lang="en-US" sz="5400" baseline="30000" dirty="0" smtClean="0"/>
              <a:t>1</a:t>
            </a:r>
            <a:r>
              <a:rPr lang="en-US" sz="5400" i="1" dirty="0" smtClean="0"/>
              <a:t>, G.C. Fok</a:t>
            </a:r>
            <a:r>
              <a:rPr lang="en-US" sz="5400" baseline="30000" dirty="0" smtClean="0"/>
              <a:t>1</a:t>
            </a:r>
            <a:r>
              <a:rPr lang="en-US" sz="5400" i="1" dirty="0" smtClean="0"/>
              <a:t>, and H.D. Norman</a:t>
            </a:r>
            <a:r>
              <a:rPr lang="en-US" sz="5400" baseline="30000" dirty="0" smtClean="0"/>
              <a:t>2</a:t>
            </a:r>
            <a:r>
              <a:rPr lang="en-US" sz="5400" i="1" dirty="0" smtClean="0"/>
              <a:t> </a:t>
            </a:r>
          </a:p>
          <a:p>
            <a:pPr algn="ctr">
              <a:spcAft>
                <a:spcPts val="1200"/>
              </a:spcAft>
            </a:pPr>
            <a:r>
              <a:rPr lang="en-US" sz="5400" baseline="30000" dirty="0" smtClean="0"/>
              <a:t>1</a:t>
            </a:r>
            <a:r>
              <a:rPr lang="en-US" sz="5400" dirty="0" smtClean="0"/>
              <a:t>Animal Genomics and Improvement Laboratory,  Agricultural Research Service, USDA, Beltsville, MD 20705-2350</a:t>
            </a:r>
          </a:p>
          <a:p>
            <a:pPr algn="ctr">
              <a:spcAft>
                <a:spcPts val="1200"/>
              </a:spcAft>
            </a:pPr>
            <a:r>
              <a:rPr lang="en-US" sz="5400" baseline="30000" dirty="0" smtClean="0"/>
              <a:t>2</a:t>
            </a:r>
            <a:r>
              <a:rPr lang="en-US" sz="5400" dirty="0" smtClean="0"/>
              <a:t>Council on Dairy Cattle Breeding, Bowie, MD 20716</a:t>
            </a:r>
            <a:endParaRPr lang="en-US" sz="5400" dirty="0"/>
          </a:p>
        </p:txBody>
      </p:sp>
      <p:cxnSp>
        <p:nvCxnSpPr>
          <p:cNvPr id="6" name="Straight Connector 5"/>
          <p:cNvCxnSpPr/>
          <p:nvPr/>
        </p:nvCxnSpPr>
        <p:spPr>
          <a:xfrm>
            <a:off x="457200" y="5422900"/>
            <a:ext cx="50292000" cy="0"/>
          </a:xfrm>
          <a:prstGeom prst="line">
            <a:avLst/>
          </a:prstGeom>
          <a:ln w="1905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5867400"/>
            <a:ext cx="50292000" cy="0"/>
          </a:xfrm>
          <a:prstGeom prst="line">
            <a:avLst/>
          </a:prstGeom>
          <a:ln w="1905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85800" y="762000"/>
            <a:ext cx="6172200" cy="1323439"/>
          </a:xfrm>
          <a:prstGeom prst="rect">
            <a:avLst/>
          </a:prstGeom>
          <a:noFill/>
        </p:spPr>
        <p:txBody>
          <a:bodyPr wrap="square" rtlCol="0">
            <a:spAutoFit/>
          </a:bodyPr>
          <a:lstStyle/>
          <a:p>
            <a:r>
              <a:rPr lang="en-US" sz="8000" dirty="0" smtClean="0"/>
              <a:t>Poster T45</a:t>
            </a:r>
            <a:endParaRPr lang="en-US" sz="8000" dirty="0"/>
          </a:p>
        </p:txBody>
      </p:sp>
      <p:sp>
        <p:nvSpPr>
          <p:cNvPr id="63" name="Rectangle 6052"/>
          <p:cNvSpPr>
            <a:spLocks noChangeArrowheads="1"/>
          </p:cNvSpPr>
          <p:nvPr/>
        </p:nvSpPr>
        <p:spPr bwMode="auto">
          <a:xfrm>
            <a:off x="609600" y="11125200"/>
            <a:ext cx="16535400" cy="3262432"/>
          </a:xfrm>
          <a:prstGeom prst="rect">
            <a:avLst/>
          </a:prstGeom>
          <a:solidFill>
            <a:srgbClr val="CCECFF"/>
          </a:solidFill>
          <a:ln w="9525">
            <a:noFill/>
            <a:miter lim="800000"/>
            <a:headEnd/>
            <a:tailEnd/>
          </a:ln>
          <a:effectLst/>
        </p:spPr>
        <p:txBody>
          <a:bodyPr wrap="square" lIns="457200" tIns="457200" rIns="457200" bIns="457200">
            <a:spAutoFit/>
          </a:bodyPr>
          <a:lstStyle/>
          <a:p>
            <a:pPr marL="457200" indent="-457200" algn="ctr"/>
            <a:r>
              <a:rPr lang="en-US" sz="4400" b="1" dirty="0" smtClean="0">
                <a:solidFill>
                  <a:srgbClr val="0033CC"/>
                </a:solidFill>
                <a:latin typeface="Gill Sans MT" pitchFamily="34" charset="0"/>
              </a:rPr>
              <a:t>OBJECTIVES</a:t>
            </a:r>
          </a:p>
          <a:p>
            <a:pPr marL="457200" indent="-457200" algn="just">
              <a:spcBef>
                <a:spcPct val="50000"/>
              </a:spcBef>
              <a:buClr>
                <a:srgbClr val="0033CC"/>
              </a:buClr>
              <a:buFont typeface="WP TypographicSymbols" pitchFamily="2" charset="0"/>
              <a:buChar char="!"/>
            </a:pPr>
            <a:r>
              <a:rPr lang="en-US" sz="3600" dirty="0" smtClean="0"/>
              <a:t>To investigate the use of beef service sires bred to Holstein (</a:t>
            </a:r>
            <a:r>
              <a:rPr lang="en-US" sz="3600" b="1" dirty="0" smtClean="0">
                <a:solidFill>
                  <a:srgbClr val="0033CC"/>
                </a:solidFill>
              </a:rPr>
              <a:t>HO</a:t>
            </a:r>
            <a:r>
              <a:rPr lang="en-US" sz="3600" dirty="0" smtClean="0"/>
              <a:t>) cows and heifers</a:t>
            </a:r>
          </a:p>
          <a:p>
            <a:pPr marL="457200" indent="-457200" algn="just">
              <a:spcBef>
                <a:spcPct val="50000"/>
              </a:spcBef>
              <a:buClr>
                <a:srgbClr val="0033CC"/>
              </a:buClr>
              <a:buFont typeface="WP TypographicSymbols" pitchFamily="2" charset="0"/>
              <a:buChar char="!"/>
            </a:pPr>
            <a:r>
              <a:rPr lang="en-US" sz="3600" dirty="0" smtClean="0"/>
              <a:t>To provide a tool for dairy producers to evaluate AN service sires</a:t>
            </a:r>
          </a:p>
        </p:txBody>
      </p:sp>
      <p:sp>
        <p:nvSpPr>
          <p:cNvPr id="17" name="Text Box 3135"/>
          <p:cNvSpPr txBox="1">
            <a:spLocks noChangeArrowheads="1"/>
          </p:cNvSpPr>
          <p:nvPr/>
        </p:nvSpPr>
        <p:spPr bwMode="auto">
          <a:xfrm>
            <a:off x="609600" y="6324600"/>
            <a:ext cx="16535400" cy="4093428"/>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ct val="50000"/>
              </a:spcBef>
            </a:pPr>
            <a:r>
              <a:rPr lang="en-US" sz="4400" b="1" dirty="0">
                <a:solidFill>
                  <a:srgbClr val="0033CC"/>
                </a:solidFill>
                <a:latin typeface="Gill Sans MT" pitchFamily="34" charset="0"/>
              </a:rPr>
              <a:t>INTRODUCTION</a:t>
            </a:r>
          </a:p>
          <a:p>
            <a:pPr algn="just">
              <a:spcBef>
                <a:spcPct val="50000"/>
              </a:spcBef>
              <a:buClr>
                <a:srgbClr val="0033CC"/>
              </a:buClr>
            </a:pPr>
            <a:r>
              <a:rPr lang="en-US" sz="3600" dirty="0" smtClean="0"/>
              <a:t>Many US dairy cows are now being bred to Angus (</a:t>
            </a:r>
            <a:r>
              <a:rPr lang="en-US" sz="3600" b="1" dirty="0" smtClean="0">
                <a:solidFill>
                  <a:srgbClr val="0033CC"/>
                </a:solidFill>
              </a:rPr>
              <a:t>AN</a:t>
            </a:r>
            <a:r>
              <a:rPr lang="en-US" sz="3600" dirty="0" smtClean="0"/>
              <a:t>) sires. One reason for this could be the surplus of dairy heifers in herds due to sexed semen. If producers breed the genetically inferior cows to AN sires, they may be able to increase their profit with the resulting calf.  </a:t>
            </a:r>
            <a:endParaRPr lang="en-US" sz="3600" dirty="0"/>
          </a:p>
        </p:txBody>
      </p:sp>
      <p:sp>
        <p:nvSpPr>
          <p:cNvPr id="22" name="Rectangle 6052"/>
          <p:cNvSpPr>
            <a:spLocks noChangeArrowheads="1"/>
          </p:cNvSpPr>
          <p:nvPr/>
        </p:nvSpPr>
        <p:spPr bwMode="auto">
          <a:xfrm>
            <a:off x="609600" y="15087600"/>
            <a:ext cx="16535400" cy="22837021"/>
          </a:xfrm>
          <a:prstGeom prst="rect">
            <a:avLst/>
          </a:prstGeom>
          <a:solidFill>
            <a:srgbClr val="CCECFF"/>
          </a:solidFill>
          <a:ln w="9525">
            <a:noFill/>
            <a:miter lim="800000"/>
            <a:headEnd/>
            <a:tailEnd/>
          </a:ln>
          <a:effectLst/>
        </p:spPr>
        <p:txBody>
          <a:bodyPr wrap="square" lIns="457200" tIns="457200" rIns="457200" bIns="91440">
            <a:spAutoFit/>
          </a:bodyPr>
          <a:lstStyle/>
          <a:p>
            <a:pPr marL="457200" indent="-457200" algn="ctr"/>
            <a:r>
              <a:rPr lang="en-US" sz="4400" b="1" dirty="0" smtClean="0">
                <a:solidFill>
                  <a:srgbClr val="0033CC"/>
                </a:solidFill>
                <a:latin typeface="Gill Sans MT" pitchFamily="34" charset="0"/>
              </a:rPr>
              <a:t>DATA &amp; METHODS</a:t>
            </a:r>
            <a:endParaRPr lang="en-US" sz="4400" b="1" dirty="0">
              <a:solidFill>
                <a:srgbClr val="0033CC"/>
              </a:solidFill>
              <a:latin typeface="Gill Sans MT" pitchFamily="34" charset="0"/>
            </a:endParaRPr>
          </a:p>
          <a:p>
            <a:pPr marL="457200" indent="-457200" algn="just">
              <a:spcBef>
                <a:spcPct val="50000"/>
              </a:spcBef>
              <a:buClr>
                <a:srgbClr val="0033CC"/>
              </a:buClr>
              <a:buFont typeface="WP TypographicSymbols" pitchFamily="2" charset="0"/>
              <a:buChar char="!"/>
            </a:pPr>
            <a:r>
              <a:rPr lang="en-US" sz="3600" dirty="0" smtClean="0"/>
              <a:t>Sire Conception Rate (</a:t>
            </a:r>
            <a:r>
              <a:rPr lang="en-US" sz="3600" b="1" dirty="0" smtClean="0">
                <a:solidFill>
                  <a:srgbClr val="0033CC"/>
                </a:solidFill>
              </a:rPr>
              <a:t>SCR</a:t>
            </a:r>
            <a:r>
              <a:rPr lang="en-US" sz="3600" dirty="0" smtClean="0"/>
              <a:t>) model, a phenotypic evaluation of service-sire fertility, was used in this study</a:t>
            </a:r>
          </a:p>
          <a:p>
            <a:pPr marL="1036638" lvl="1" indent="-519113" algn="just">
              <a:spcBef>
                <a:spcPct val="50000"/>
              </a:spcBef>
              <a:buClr>
                <a:srgbClr val="0033CC"/>
              </a:buClr>
              <a:buFont typeface="Wingdings" pitchFamily="2" charset="2"/>
              <a:buChar char="q"/>
            </a:pPr>
            <a:r>
              <a:rPr lang="en-US" sz="3600" dirty="0" smtClean="0"/>
              <a:t>Effects in the model include herd-year-season-parity-registry status, lactation number, service number, year-state-month of breeding, milk category, cow age category, short breeding cycle, service-sire inbreeding, expected inbreeding of resulting embryo, service-sire age category, AI organization-year, service sire, animal, and permanent environment</a:t>
            </a:r>
          </a:p>
          <a:p>
            <a:pPr marL="1036638" lvl="1" indent="-519113" algn="just">
              <a:spcBef>
                <a:spcPct val="50000"/>
              </a:spcBef>
              <a:buClr>
                <a:srgbClr val="0033CC"/>
              </a:buClr>
              <a:buFont typeface="Wingdings" pitchFamily="2" charset="2"/>
              <a:buChar char="q"/>
            </a:pPr>
            <a:r>
              <a:rPr lang="en-US" sz="3600" dirty="0" smtClean="0"/>
              <a:t>Data from the most recent 4 years collected from the CDCB database</a:t>
            </a:r>
          </a:p>
          <a:p>
            <a:pPr marL="1036638" lvl="1" indent="-519113" algn="just">
              <a:spcBef>
                <a:spcPct val="50000"/>
              </a:spcBef>
              <a:buClr>
                <a:srgbClr val="0033CC"/>
              </a:buClr>
              <a:buFont typeface="Wingdings" pitchFamily="2" charset="2"/>
              <a:buChar char="q"/>
            </a:pPr>
            <a:r>
              <a:rPr lang="en-US" sz="3600" dirty="0" smtClean="0"/>
              <a:t>Conventional semen inseminations up to 7 services</a:t>
            </a:r>
          </a:p>
          <a:p>
            <a:pPr marL="1036638" lvl="1" indent="-519113" algn="just">
              <a:spcBef>
                <a:spcPct val="50000"/>
              </a:spcBef>
              <a:buClr>
                <a:srgbClr val="0033CC"/>
              </a:buClr>
              <a:buFont typeface="Wingdings" pitchFamily="2" charset="2"/>
              <a:buChar char="q"/>
            </a:pPr>
            <a:r>
              <a:rPr lang="en-US" sz="3600" dirty="0" smtClean="0"/>
              <a:t>Cow parities 1 through 5</a:t>
            </a:r>
          </a:p>
          <a:p>
            <a:pPr marL="1036638" lvl="1" indent="-519113" algn="just">
              <a:spcBef>
                <a:spcPct val="50000"/>
              </a:spcBef>
              <a:buClr>
                <a:srgbClr val="0033CC"/>
              </a:buClr>
              <a:buFont typeface="Wingdings" pitchFamily="2" charset="2"/>
              <a:buChar char="q"/>
            </a:pPr>
            <a:r>
              <a:rPr lang="en-US" sz="3600" dirty="0" smtClean="0"/>
              <a:t>Service sire inbreeding and expected inbreeding of resulting embryo set to 0 because pedigree data were unavailable</a:t>
            </a:r>
          </a:p>
          <a:p>
            <a:pPr marL="1036638" lvl="1" indent="-519113" algn="just">
              <a:spcBef>
                <a:spcPct val="50000"/>
              </a:spcBef>
              <a:buClr>
                <a:srgbClr val="0033CC"/>
              </a:buClr>
              <a:buFont typeface="Wingdings" pitchFamily="2" charset="2"/>
              <a:buChar char="q"/>
            </a:pPr>
            <a:r>
              <a:rPr lang="en-US" sz="3600" dirty="0" smtClean="0"/>
              <a:t>Service sire age combined into 3 groups (1.8 to 4.5; 4.6 to 7.5; and &gt; 7.5 years)</a:t>
            </a:r>
          </a:p>
          <a:p>
            <a:pPr marL="457200" indent="-457200" algn="just">
              <a:spcBef>
                <a:spcPct val="50000"/>
              </a:spcBef>
              <a:buClr>
                <a:srgbClr val="0033CC"/>
              </a:buClr>
              <a:buFont typeface="WP TypographicSymbols" pitchFamily="2" charset="0"/>
              <a:buChar char="!"/>
            </a:pPr>
            <a:r>
              <a:rPr lang="en-US" sz="3600" dirty="0" smtClean="0"/>
              <a:t>HO cows mated to AN service sires (</a:t>
            </a:r>
            <a:r>
              <a:rPr lang="en-US" sz="3600" b="1" dirty="0" smtClean="0">
                <a:solidFill>
                  <a:srgbClr val="0033CC"/>
                </a:solidFill>
              </a:rPr>
              <a:t>HO/</a:t>
            </a:r>
            <a:r>
              <a:rPr lang="en-US" sz="3600" b="1" dirty="0" err="1" smtClean="0">
                <a:solidFill>
                  <a:srgbClr val="0033CC"/>
                </a:solidFill>
              </a:rPr>
              <a:t>AN</a:t>
            </a:r>
            <a:r>
              <a:rPr lang="en-US" sz="3600" b="1" baseline="-14000" dirty="0" err="1" smtClean="0">
                <a:solidFill>
                  <a:srgbClr val="0033CC"/>
                </a:solidFill>
              </a:rPr>
              <a:t>c</a:t>
            </a:r>
            <a:r>
              <a:rPr lang="en-US" sz="3600" dirty="0" smtClean="0"/>
              <a:t>)</a:t>
            </a:r>
          </a:p>
          <a:p>
            <a:pPr marL="1028700" lvl="1" indent="-495300" algn="just">
              <a:spcBef>
                <a:spcPct val="50000"/>
              </a:spcBef>
              <a:buClr>
                <a:srgbClr val="0033CC"/>
              </a:buClr>
              <a:buFont typeface="Wingdings" pitchFamily="2" charset="2"/>
              <a:buChar char="q"/>
            </a:pPr>
            <a:r>
              <a:rPr lang="en-US" sz="3600" dirty="0" smtClean="0"/>
              <a:t>97,987 total inseminations on 64,061 HO cows </a:t>
            </a:r>
          </a:p>
          <a:p>
            <a:pPr marL="1036638" lvl="1" indent="-519113" algn="just">
              <a:spcBef>
                <a:spcPct val="50000"/>
              </a:spcBef>
              <a:buClr>
                <a:srgbClr val="0033CC"/>
              </a:buClr>
              <a:buFont typeface="Wingdings" pitchFamily="2" charset="2"/>
              <a:buChar char="q"/>
            </a:pPr>
            <a:r>
              <a:rPr lang="en-US" sz="3600" dirty="0" smtClean="0"/>
              <a:t>947 AN service sires</a:t>
            </a:r>
          </a:p>
          <a:p>
            <a:pPr marL="1036638" lvl="1" indent="-519113" algn="just">
              <a:spcBef>
                <a:spcPct val="50000"/>
              </a:spcBef>
              <a:buClr>
                <a:srgbClr val="0033CC"/>
              </a:buClr>
              <a:buFont typeface="Wingdings" pitchFamily="2" charset="2"/>
              <a:buChar char="q"/>
            </a:pPr>
            <a:r>
              <a:rPr lang="en-US" sz="3600" dirty="0" smtClean="0"/>
              <a:t>Publishable AN bulls required to have 100 total </a:t>
            </a:r>
            <a:r>
              <a:rPr lang="en-US" sz="3600" dirty="0" err="1" smtClean="0"/>
              <a:t>matings</a:t>
            </a:r>
            <a:r>
              <a:rPr lang="en-US" sz="3600" dirty="0" smtClean="0"/>
              <a:t>, 10 </a:t>
            </a:r>
            <a:r>
              <a:rPr lang="en-US" sz="3600" dirty="0" err="1" smtClean="0"/>
              <a:t>matings</a:t>
            </a:r>
            <a:r>
              <a:rPr lang="en-US" sz="3600" dirty="0" smtClean="0"/>
              <a:t> in the most recent 12 months, and breeding in 5 or more herds</a:t>
            </a:r>
          </a:p>
          <a:p>
            <a:pPr marL="457200" indent="-457200" algn="just">
              <a:spcBef>
                <a:spcPct val="50000"/>
              </a:spcBef>
              <a:buClr>
                <a:srgbClr val="0033CC"/>
              </a:buClr>
              <a:buFont typeface="WP TypographicSymbols" pitchFamily="2" charset="0"/>
              <a:buChar char="!"/>
            </a:pPr>
            <a:r>
              <a:rPr lang="en-US" sz="3600" dirty="0" smtClean="0"/>
              <a:t>For comparison, SCR was evaluated for HO cows mated to HO service sires (</a:t>
            </a:r>
            <a:r>
              <a:rPr lang="en-US" sz="3600" b="1" dirty="0" smtClean="0">
                <a:solidFill>
                  <a:srgbClr val="0033CC"/>
                </a:solidFill>
              </a:rPr>
              <a:t>HO/</a:t>
            </a:r>
            <a:r>
              <a:rPr lang="en-US" sz="3600" b="1" dirty="0" err="1" smtClean="0">
                <a:solidFill>
                  <a:srgbClr val="0033CC"/>
                </a:solidFill>
              </a:rPr>
              <a:t>HO</a:t>
            </a:r>
            <a:r>
              <a:rPr lang="en-US" sz="3600" b="1" baseline="-14000" dirty="0" err="1" smtClean="0">
                <a:solidFill>
                  <a:srgbClr val="0033CC"/>
                </a:solidFill>
              </a:rPr>
              <a:t>c</a:t>
            </a:r>
            <a:r>
              <a:rPr lang="en-US" sz="3600" dirty="0" smtClean="0"/>
              <a:t>)</a:t>
            </a:r>
          </a:p>
          <a:p>
            <a:pPr marL="1028700" lvl="1" indent="-495300" algn="just">
              <a:spcBef>
                <a:spcPct val="50000"/>
              </a:spcBef>
              <a:buClr>
                <a:srgbClr val="0033CC"/>
              </a:buClr>
              <a:buFont typeface="Wingdings" pitchFamily="2" charset="2"/>
              <a:buChar char="q"/>
            </a:pPr>
            <a:r>
              <a:rPr lang="en-US" sz="3600" dirty="0" smtClean="0"/>
              <a:t>16,993,280 total inseminations on 6,596,656 HO cows</a:t>
            </a:r>
          </a:p>
          <a:p>
            <a:pPr marL="1036638" lvl="1" indent="-519113" algn="just">
              <a:spcBef>
                <a:spcPct val="50000"/>
              </a:spcBef>
              <a:buClr>
                <a:srgbClr val="0033CC"/>
              </a:buClr>
              <a:buFont typeface="Wingdings" pitchFamily="2" charset="2"/>
              <a:buChar char="q"/>
            </a:pPr>
            <a:r>
              <a:rPr lang="en-US" sz="3600" dirty="0" smtClean="0"/>
              <a:t>16,945 HO service sires</a:t>
            </a:r>
          </a:p>
          <a:p>
            <a:pPr marL="457200" indent="-457200" algn="just">
              <a:spcBef>
                <a:spcPct val="50000"/>
              </a:spcBef>
              <a:buClr>
                <a:srgbClr val="0033CC"/>
              </a:buClr>
              <a:buFont typeface="WP TypographicSymbols" pitchFamily="2" charset="0"/>
              <a:buChar char="!"/>
            </a:pPr>
            <a:r>
              <a:rPr lang="en-US" sz="3600" dirty="0" smtClean="0"/>
              <a:t>HO heifers mated to AN service sires (</a:t>
            </a:r>
            <a:r>
              <a:rPr lang="en-US" sz="3600" b="1" dirty="0" smtClean="0">
                <a:solidFill>
                  <a:srgbClr val="0033CC"/>
                </a:solidFill>
              </a:rPr>
              <a:t>HO/</a:t>
            </a:r>
            <a:r>
              <a:rPr lang="en-US" sz="3600" b="1" dirty="0" err="1" smtClean="0">
                <a:solidFill>
                  <a:srgbClr val="0033CC"/>
                </a:solidFill>
              </a:rPr>
              <a:t>AN</a:t>
            </a:r>
            <a:r>
              <a:rPr lang="en-US" sz="3600" b="1" baseline="-14000" dirty="0" err="1" smtClean="0">
                <a:solidFill>
                  <a:srgbClr val="0033CC"/>
                </a:solidFill>
              </a:rPr>
              <a:t>h</a:t>
            </a:r>
            <a:r>
              <a:rPr lang="en-US" sz="3600" dirty="0" smtClean="0"/>
              <a:t>)</a:t>
            </a:r>
          </a:p>
          <a:p>
            <a:pPr marL="1028700" lvl="1" indent="-495300" algn="just">
              <a:spcBef>
                <a:spcPct val="50000"/>
              </a:spcBef>
              <a:buClr>
                <a:srgbClr val="0033CC"/>
              </a:buClr>
              <a:buFont typeface="Wingdings" pitchFamily="2" charset="2"/>
              <a:buChar char="q"/>
            </a:pPr>
            <a:r>
              <a:rPr lang="en-US" sz="3600" dirty="0" smtClean="0"/>
              <a:t>8,446 total inseminations on 6,570 HO heifers</a:t>
            </a:r>
          </a:p>
          <a:p>
            <a:pPr marL="1036638" lvl="1" indent="-519113" algn="just">
              <a:spcBef>
                <a:spcPct val="50000"/>
              </a:spcBef>
              <a:buClr>
                <a:srgbClr val="0033CC"/>
              </a:buClr>
              <a:buFont typeface="Wingdings" pitchFamily="2" charset="2"/>
              <a:buChar char="q"/>
            </a:pPr>
            <a:r>
              <a:rPr lang="en-US" sz="3600" dirty="0" smtClean="0"/>
              <a:t>399 AN service sires</a:t>
            </a:r>
          </a:p>
          <a:p>
            <a:pPr marL="457200" indent="-457200" algn="just">
              <a:spcBef>
                <a:spcPct val="50000"/>
              </a:spcBef>
              <a:buClr>
                <a:srgbClr val="0033CC"/>
              </a:buClr>
              <a:buFont typeface="WP TypographicSymbols" pitchFamily="2" charset="0"/>
              <a:buChar char="!"/>
            </a:pPr>
            <a:r>
              <a:rPr lang="en-US" sz="3600" dirty="0" smtClean="0"/>
              <a:t>For comparison, SCR was evaluated for HO heifers mated to HO service sires (</a:t>
            </a:r>
            <a:r>
              <a:rPr lang="en-US" sz="3600" b="1" dirty="0" smtClean="0">
                <a:solidFill>
                  <a:srgbClr val="0033CC"/>
                </a:solidFill>
              </a:rPr>
              <a:t>HO/</a:t>
            </a:r>
            <a:r>
              <a:rPr lang="en-US" sz="3600" b="1" dirty="0" err="1" smtClean="0">
                <a:solidFill>
                  <a:srgbClr val="0033CC"/>
                </a:solidFill>
              </a:rPr>
              <a:t>HO</a:t>
            </a:r>
            <a:r>
              <a:rPr lang="en-US" sz="3600" b="1" baseline="-14000" dirty="0" err="1" smtClean="0">
                <a:solidFill>
                  <a:srgbClr val="0033CC"/>
                </a:solidFill>
              </a:rPr>
              <a:t>h</a:t>
            </a:r>
            <a:r>
              <a:rPr lang="en-US" sz="3600" dirty="0" smtClean="0"/>
              <a:t>)</a:t>
            </a:r>
          </a:p>
          <a:p>
            <a:pPr marL="1028700" indent="-514350" algn="just">
              <a:spcBef>
                <a:spcPct val="50000"/>
              </a:spcBef>
              <a:buClr>
                <a:srgbClr val="0033CC"/>
              </a:buClr>
              <a:buFont typeface="Wingdings" pitchFamily="2" charset="2"/>
              <a:buChar char="q"/>
            </a:pPr>
            <a:r>
              <a:rPr lang="en-US" sz="3600" dirty="0" smtClean="0"/>
              <a:t>1,656,045 total inseminations on 1,124,092 HO heifers</a:t>
            </a:r>
          </a:p>
          <a:p>
            <a:pPr marL="1028700" indent="-514350" algn="just">
              <a:spcBef>
                <a:spcPct val="50000"/>
              </a:spcBef>
              <a:buClr>
                <a:srgbClr val="0033CC"/>
              </a:buClr>
              <a:buFont typeface="Wingdings" pitchFamily="2" charset="2"/>
              <a:buChar char="q"/>
            </a:pPr>
            <a:r>
              <a:rPr lang="en-US" sz="3600" dirty="0" smtClean="0"/>
              <a:t>8,157 HO service sires</a:t>
            </a:r>
          </a:p>
        </p:txBody>
      </p:sp>
      <p:sp>
        <p:nvSpPr>
          <p:cNvPr id="20" name="Rectangle 6052"/>
          <p:cNvSpPr>
            <a:spLocks noChangeArrowheads="1"/>
          </p:cNvSpPr>
          <p:nvPr/>
        </p:nvSpPr>
        <p:spPr bwMode="auto">
          <a:xfrm>
            <a:off x="35585400" y="6324601"/>
            <a:ext cx="15163800" cy="15450383"/>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400" b="1" dirty="0" smtClean="0">
                <a:solidFill>
                  <a:srgbClr val="0033CC"/>
                </a:solidFill>
                <a:latin typeface="Gill Sans MT" pitchFamily="34" charset="0"/>
              </a:rPr>
              <a:t>DISCUSSION</a:t>
            </a:r>
            <a:endParaRPr lang="en-US" sz="4400" b="1" i="1" dirty="0">
              <a:solidFill>
                <a:srgbClr val="0033CC"/>
              </a:solidFill>
              <a:latin typeface="Gill Sans MT" pitchFamily="34" charset="0"/>
            </a:endParaRPr>
          </a:p>
          <a:p>
            <a:pPr marL="457200" indent="-457200" algn="just">
              <a:spcBef>
                <a:spcPct val="50000"/>
              </a:spcBef>
              <a:buClr>
                <a:srgbClr val="0033CC"/>
              </a:buClr>
              <a:buFont typeface="WP TypographicSymbols" pitchFamily="2" charset="0"/>
              <a:buChar char="!"/>
            </a:pPr>
            <a:r>
              <a:rPr lang="en-US" sz="3600" dirty="0" smtClean="0"/>
              <a:t>Angus service sires had more inseminations to HO cows and heifers than any other beef breed; other beef breeds had too few inseminations to evaluate</a:t>
            </a:r>
          </a:p>
          <a:p>
            <a:pPr marL="457200" indent="-457200" algn="just">
              <a:spcBef>
                <a:spcPct val="50000"/>
              </a:spcBef>
              <a:buClr>
                <a:srgbClr val="0033CC"/>
              </a:buClr>
              <a:buFont typeface="WP TypographicSymbols" pitchFamily="2" charset="0"/>
              <a:buChar char="!"/>
            </a:pPr>
            <a:r>
              <a:rPr lang="en-US" sz="3600" dirty="0" smtClean="0"/>
              <a:t>Mean CR was higher when HO cows were mated to HO service sires and when HO heifers were mated to HO service sires compared to AN service sires (differences of 2 and 8 percentage points, respectively)</a:t>
            </a:r>
          </a:p>
          <a:p>
            <a:pPr marL="457200" indent="-457200" algn="just">
              <a:spcBef>
                <a:spcPct val="50000"/>
              </a:spcBef>
              <a:buClr>
                <a:srgbClr val="0033CC"/>
              </a:buClr>
              <a:buFont typeface="WP TypographicSymbols" pitchFamily="2" charset="0"/>
              <a:buChar char="!"/>
            </a:pPr>
            <a:r>
              <a:rPr lang="en-US" sz="3600" dirty="0" smtClean="0"/>
              <a:t>Mean service number was higher when HO cows and heifers were mated to AN service sires (differences of 1.20 and 1.13 services, respectively), implying that AN service sires are more frequently used for later services on problem breeders</a:t>
            </a:r>
          </a:p>
          <a:p>
            <a:pPr marL="457200" lvl="0" indent="-457200" algn="just">
              <a:spcBef>
                <a:spcPct val="50000"/>
              </a:spcBef>
              <a:buClr>
                <a:srgbClr val="0033CC"/>
              </a:buClr>
              <a:buFont typeface="WP TypographicSymbols" pitchFamily="2" charset="0"/>
              <a:buChar char="!"/>
            </a:pPr>
            <a:r>
              <a:rPr lang="en-US" sz="3600" dirty="0" smtClean="0"/>
              <a:t>SCR for HO/</a:t>
            </a:r>
            <a:r>
              <a:rPr lang="en-US" sz="3600" dirty="0" err="1" smtClean="0"/>
              <a:t>AN</a:t>
            </a:r>
            <a:r>
              <a:rPr lang="en-US" sz="3600" baseline="-14000" dirty="0" err="1" smtClean="0"/>
              <a:t>c</a:t>
            </a:r>
            <a:r>
              <a:rPr lang="en-US" sz="3600" baseline="-14000" dirty="0" smtClean="0"/>
              <a:t> </a:t>
            </a:r>
            <a:r>
              <a:rPr lang="en-US" sz="3600" dirty="0" smtClean="0"/>
              <a:t>had more publishable bulls (95) than the already evaluated Ayrshire, Brown Swiss, and Guernsey breeds, and also had a higher mean number of </a:t>
            </a:r>
            <a:r>
              <a:rPr lang="en-US" sz="3600" dirty="0" err="1" smtClean="0"/>
              <a:t>matings</a:t>
            </a:r>
            <a:r>
              <a:rPr lang="en-US" sz="3600" dirty="0" smtClean="0"/>
              <a:t> per bull (659) than those breeds </a:t>
            </a:r>
          </a:p>
          <a:p>
            <a:pPr marL="457200" indent="-457200" algn="just">
              <a:spcBef>
                <a:spcPct val="50000"/>
              </a:spcBef>
              <a:buClr>
                <a:srgbClr val="0033CC"/>
              </a:buClr>
              <a:buFont typeface="WP TypographicSymbols" pitchFamily="2" charset="0"/>
              <a:buChar char="!"/>
            </a:pPr>
            <a:r>
              <a:rPr lang="en-US" sz="3600" dirty="0" smtClean="0"/>
              <a:t>Dairy producers, who choose to use AN service sires, do not have many phenotypic traits available to aid in fertility selection  </a:t>
            </a:r>
          </a:p>
          <a:p>
            <a:pPr marL="457200" indent="-457200" algn="just">
              <a:spcBef>
                <a:spcPct val="50000"/>
              </a:spcBef>
              <a:buClr>
                <a:srgbClr val="0033CC"/>
              </a:buClr>
              <a:buFont typeface="WP TypographicSymbols" pitchFamily="2" charset="0"/>
              <a:buChar char="!"/>
            </a:pPr>
            <a:r>
              <a:rPr lang="en-US" sz="3600" dirty="0" smtClean="0"/>
              <a:t>The closest trait available by the American Angus Association related to bull fertility, is scrotal circumference; and there are few progeny with measurements </a:t>
            </a:r>
          </a:p>
          <a:p>
            <a:pPr marL="457200" indent="-457200" algn="just">
              <a:spcBef>
                <a:spcPct val="50000"/>
              </a:spcBef>
              <a:buClr>
                <a:srgbClr val="0033CC"/>
              </a:buClr>
              <a:buFont typeface="WP TypographicSymbols" pitchFamily="2" charset="0"/>
              <a:buChar char="!"/>
            </a:pPr>
            <a:r>
              <a:rPr lang="en-US" sz="3600" dirty="0" smtClean="0"/>
              <a:t>Ranking AN bulls by SCR would give producers an idea of fertility for each bull</a:t>
            </a:r>
          </a:p>
          <a:p>
            <a:pPr marL="457200" indent="-457200" algn="just">
              <a:spcBef>
                <a:spcPct val="50000"/>
              </a:spcBef>
              <a:buClr>
                <a:srgbClr val="0033CC"/>
              </a:buClr>
              <a:buFont typeface="WP TypographicSymbols" pitchFamily="2" charset="0"/>
              <a:buChar char="!"/>
            </a:pPr>
            <a:r>
              <a:rPr lang="en-US" sz="3600" dirty="0" smtClean="0"/>
              <a:t> Industry should review and determine interest in publication</a:t>
            </a:r>
          </a:p>
        </p:txBody>
      </p:sp>
      <p:sp>
        <p:nvSpPr>
          <p:cNvPr id="39" name="Rectangle 6052"/>
          <p:cNvSpPr>
            <a:spLocks noChangeArrowheads="1"/>
          </p:cNvSpPr>
          <p:nvPr/>
        </p:nvSpPr>
        <p:spPr bwMode="auto">
          <a:xfrm>
            <a:off x="35585400" y="22860000"/>
            <a:ext cx="15163800" cy="9910405"/>
          </a:xfrm>
          <a:prstGeom prst="rect">
            <a:avLst/>
          </a:prstGeom>
          <a:solidFill>
            <a:srgbClr val="CCECFF"/>
          </a:solidFill>
          <a:ln w="9525">
            <a:noFill/>
            <a:miter lim="800000"/>
            <a:headEnd/>
            <a:tailEnd/>
          </a:ln>
          <a:effectLst/>
        </p:spPr>
        <p:txBody>
          <a:bodyPr wrap="square" lIns="457200" tIns="914400" rIns="457200" bIns="914400">
            <a:spAutoFit/>
          </a:bodyPr>
          <a:lstStyle/>
          <a:p>
            <a:pPr algn="ctr">
              <a:spcBef>
                <a:spcPts val="2640"/>
              </a:spcBef>
            </a:pPr>
            <a:r>
              <a:rPr lang="en-US" sz="4400" b="1" dirty="0" smtClean="0">
                <a:solidFill>
                  <a:srgbClr val="0033CC"/>
                </a:solidFill>
                <a:latin typeface="Gill Sans MT" pitchFamily="34" charset="0"/>
              </a:rPr>
              <a:t>CONCLUSIONS</a:t>
            </a:r>
            <a:endParaRPr lang="en-US" sz="4400" b="1" i="1" dirty="0">
              <a:solidFill>
                <a:srgbClr val="0033CC"/>
              </a:solidFill>
              <a:latin typeface="Gill Sans MT" pitchFamily="34" charset="0"/>
            </a:endParaRPr>
          </a:p>
          <a:p>
            <a:pPr marL="457200" indent="-457200" algn="just">
              <a:spcBef>
                <a:spcPct val="50000"/>
              </a:spcBef>
              <a:buClr>
                <a:srgbClr val="0033CC"/>
              </a:buClr>
              <a:buFont typeface="WP TypographicSymbols" pitchFamily="2" charset="0"/>
              <a:buChar char="!"/>
            </a:pPr>
            <a:r>
              <a:rPr lang="en-US" sz="4000" dirty="0" smtClean="0"/>
              <a:t>Mating dairy cows to beef bulls may be profitable if the calf price is higher, fertility is better, or if practices such as sexed semen, genomic testing, and improved cow productive life allow herd owners to produce both higher quality dairy calves for replacement and beef calves for market.</a:t>
            </a:r>
          </a:p>
          <a:p>
            <a:pPr marL="457200" indent="-457200" algn="just">
              <a:spcBef>
                <a:spcPct val="50000"/>
              </a:spcBef>
              <a:buClr>
                <a:srgbClr val="0033CC"/>
              </a:buClr>
              <a:buFont typeface="WP TypographicSymbols" pitchFamily="2" charset="0"/>
              <a:buChar char="!"/>
            </a:pPr>
            <a:r>
              <a:rPr lang="en-US" sz="4000" dirty="0" smtClean="0"/>
              <a:t>Beef breeders could also use the SCR rankings as a substitute for purebred AN fertility data.</a:t>
            </a:r>
          </a:p>
          <a:p>
            <a:pPr marL="457200" indent="-457200" algn="just">
              <a:spcBef>
                <a:spcPct val="50000"/>
              </a:spcBef>
              <a:buClr>
                <a:srgbClr val="0033CC"/>
              </a:buClr>
              <a:buFont typeface="WP TypographicSymbols" pitchFamily="2" charset="0"/>
              <a:buChar char="!"/>
            </a:pPr>
            <a:r>
              <a:rPr lang="en-US" sz="4000" dirty="0" smtClean="0"/>
              <a:t>Future research might include comparing dairy and beef bull fertility in the same model. </a:t>
            </a:r>
          </a:p>
          <a:p>
            <a:pPr marL="457200" indent="-457200" algn="just">
              <a:spcBef>
                <a:spcPct val="50000"/>
              </a:spcBef>
              <a:buClr>
                <a:srgbClr val="0033CC"/>
              </a:buClr>
              <a:buFont typeface="WP TypographicSymbols" pitchFamily="2" charset="0"/>
              <a:buChar char="!"/>
            </a:pPr>
            <a:endParaRPr lang="en-US" sz="4000" dirty="0" smtClean="0"/>
          </a:p>
        </p:txBody>
      </p:sp>
      <p:sp>
        <p:nvSpPr>
          <p:cNvPr id="66" name="TextBox 65"/>
          <p:cNvSpPr txBox="1"/>
          <p:nvPr/>
        </p:nvSpPr>
        <p:spPr>
          <a:xfrm>
            <a:off x="18059400" y="6648450"/>
            <a:ext cx="16687800" cy="769441"/>
          </a:xfrm>
          <a:prstGeom prst="rect">
            <a:avLst/>
          </a:prstGeom>
          <a:noFill/>
        </p:spPr>
        <p:txBody>
          <a:bodyPr wrap="square" rtlCol="0">
            <a:spAutoFit/>
          </a:bodyPr>
          <a:lstStyle/>
          <a:p>
            <a:pPr algn="ctr">
              <a:spcBef>
                <a:spcPts val="2640"/>
              </a:spcBef>
            </a:pPr>
            <a:r>
              <a:rPr lang="en-US" sz="4400" b="1" dirty="0" smtClean="0">
                <a:solidFill>
                  <a:srgbClr val="0033CC"/>
                </a:solidFill>
                <a:latin typeface="Gill Sans MT" pitchFamily="34" charset="0"/>
              </a:rPr>
              <a:t>RESULTS</a:t>
            </a:r>
            <a:endParaRPr lang="en-US" sz="3600" b="1" i="1" dirty="0">
              <a:solidFill>
                <a:srgbClr val="0033CC"/>
              </a:solidFill>
              <a:latin typeface="Gill Sans MT" pitchFamily="34" charset="0"/>
            </a:endParaRPr>
          </a:p>
        </p:txBody>
      </p:sp>
      <p:sp>
        <p:nvSpPr>
          <p:cNvPr id="120" name="Rectangle 119"/>
          <p:cNvSpPr/>
          <p:nvPr/>
        </p:nvSpPr>
        <p:spPr>
          <a:xfrm>
            <a:off x="18211800" y="18669000"/>
            <a:ext cx="16230600" cy="2031325"/>
          </a:xfrm>
          <a:prstGeom prst="rect">
            <a:avLst/>
          </a:prstGeom>
        </p:spPr>
        <p:txBody>
          <a:bodyPr wrap="square">
            <a:spAutoFit/>
          </a:bodyPr>
          <a:lstStyle/>
          <a:p>
            <a:pPr marL="457200" indent="-457200" algn="just">
              <a:spcBef>
                <a:spcPct val="50000"/>
              </a:spcBef>
              <a:buClr>
                <a:srgbClr val="0033CC"/>
              </a:buClr>
              <a:buFont typeface="WP TypographicSymbols" pitchFamily="2" charset="0"/>
              <a:buChar char="!"/>
            </a:pPr>
            <a:r>
              <a:rPr lang="en-US" sz="3600" dirty="0" smtClean="0"/>
              <a:t>SCR summary statistics for HO/</a:t>
            </a:r>
            <a:r>
              <a:rPr lang="en-US" sz="3600" dirty="0" err="1" smtClean="0"/>
              <a:t>AN</a:t>
            </a:r>
            <a:r>
              <a:rPr lang="en-US" sz="3600" baseline="-14000" dirty="0" err="1" smtClean="0"/>
              <a:t>c</a:t>
            </a:r>
            <a:r>
              <a:rPr lang="en-US" sz="3600" dirty="0" smtClean="0"/>
              <a:t> and all purebred breeds evaluated for SCR, based on December 2016 evaluation data</a:t>
            </a:r>
            <a:endParaRPr lang="en-US" sz="3600" baseline="-25000" dirty="0" smtClean="0">
              <a:solidFill>
                <a:schemeClr val="tx2"/>
              </a:solidFill>
            </a:endParaRPr>
          </a:p>
          <a:p>
            <a:pPr marL="457200" indent="-457200" algn="just">
              <a:spcBef>
                <a:spcPct val="50000"/>
              </a:spcBef>
              <a:buClr>
                <a:srgbClr val="0033CC"/>
              </a:buClr>
              <a:buFont typeface="WP TypographicSymbols" pitchFamily="2" charset="0"/>
              <a:buChar char="!"/>
            </a:pPr>
            <a:endParaRPr lang="en-US" sz="3600" dirty="0" smtClean="0">
              <a:latin typeface="Gill Sans MT" pitchFamily="34" charset="0"/>
            </a:endParaRPr>
          </a:p>
        </p:txBody>
      </p:sp>
      <p:sp>
        <p:nvSpPr>
          <p:cNvPr id="84" name="TextBox 83"/>
          <p:cNvSpPr txBox="1"/>
          <p:nvPr/>
        </p:nvSpPr>
        <p:spPr>
          <a:xfrm>
            <a:off x="45186600" y="4419600"/>
            <a:ext cx="4572000" cy="646331"/>
          </a:xfrm>
          <a:prstGeom prst="rect">
            <a:avLst/>
          </a:prstGeom>
          <a:noFill/>
        </p:spPr>
        <p:txBody>
          <a:bodyPr wrap="square" rtlCol="0">
            <a:spAutoFit/>
          </a:bodyPr>
          <a:lstStyle/>
          <a:p>
            <a:pPr algn="ctr"/>
            <a:r>
              <a:rPr lang="en-US" sz="3600" dirty="0" smtClean="0">
                <a:latin typeface="Gill Sans MT" pitchFamily="34" charset="0"/>
              </a:rPr>
              <a:t>http://aipl.arsusda.gov</a:t>
            </a:r>
            <a:endParaRPr lang="en-US" sz="3600" dirty="0">
              <a:latin typeface="Gill Sans MT" pitchFamily="34" charset="0"/>
            </a:endParaRPr>
          </a:p>
        </p:txBody>
      </p:sp>
      <p:pic>
        <p:nvPicPr>
          <p:cNvPr id="85" name="Picture 84" descr="usda logo.jpg"/>
          <p:cNvPicPr>
            <a:picLocks noChangeAspect="1"/>
          </p:cNvPicPr>
          <p:nvPr/>
        </p:nvPicPr>
        <p:blipFill>
          <a:blip r:embed="rId2" cstate="print"/>
          <a:stretch>
            <a:fillRect/>
          </a:stretch>
        </p:blipFill>
        <p:spPr>
          <a:xfrm>
            <a:off x="45110400" y="1066800"/>
            <a:ext cx="4762500" cy="3286125"/>
          </a:xfrm>
          <a:prstGeom prst="rect">
            <a:avLst/>
          </a:prstGeom>
        </p:spPr>
      </p:pic>
      <p:sp>
        <p:nvSpPr>
          <p:cNvPr id="46" name="TextBox 45"/>
          <p:cNvSpPr txBox="1"/>
          <p:nvPr/>
        </p:nvSpPr>
        <p:spPr>
          <a:xfrm>
            <a:off x="685800" y="2209800"/>
            <a:ext cx="6172200" cy="2723823"/>
          </a:xfrm>
          <a:prstGeom prst="rect">
            <a:avLst/>
          </a:prstGeom>
          <a:noFill/>
        </p:spPr>
        <p:txBody>
          <a:bodyPr wrap="square" rtlCol="0">
            <a:spAutoFit/>
          </a:bodyPr>
          <a:lstStyle/>
          <a:p>
            <a:pPr>
              <a:spcAft>
                <a:spcPts val="1800"/>
              </a:spcAft>
            </a:pPr>
            <a:r>
              <a:rPr lang="en-US" sz="6600" dirty="0" smtClean="0"/>
              <a:t>Abstract #69904</a:t>
            </a:r>
          </a:p>
          <a:p>
            <a:r>
              <a:rPr lang="en-US" sz="4500" dirty="0" smtClean="0"/>
              <a:t>2017 ADSA Meeting</a:t>
            </a:r>
          </a:p>
          <a:p>
            <a:r>
              <a:rPr lang="en-US" sz="4500" dirty="0" smtClean="0"/>
              <a:t>Pittsburgh, PA</a:t>
            </a:r>
          </a:p>
        </p:txBody>
      </p:sp>
      <p:sp>
        <p:nvSpPr>
          <p:cNvPr id="47" name="TextBox 46"/>
          <p:cNvSpPr txBox="1"/>
          <p:nvPr/>
        </p:nvSpPr>
        <p:spPr>
          <a:xfrm>
            <a:off x="914400" y="3505200"/>
            <a:ext cx="7086600" cy="646331"/>
          </a:xfrm>
          <a:prstGeom prst="rect">
            <a:avLst/>
          </a:prstGeom>
          <a:noFill/>
        </p:spPr>
        <p:txBody>
          <a:bodyPr wrap="square" rtlCol="0">
            <a:spAutoFit/>
          </a:bodyPr>
          <a:lstStyle/>
          <a:p>
            <a:endParaRPr lang="en-US" sz="3600" dirty="0" smtClean="0">
              <a:latin typeface="Gill Sans MT" pitchFamily="34" charset="0"/>
            </a:endParaRPr>
          </a:p>
        </p:txBody>
      </p:sp>
      <p:sp>
        <p:nvSpPr>
          <p:cNvPr id="36" name="Rectangle 6052"/>
          <p:cNvSpPr>
            <a:spLocks noChangeArrowheads="1"/>
          </p:cNvSpPr>
          <p:nvPr/>
        </p:nvSpPr>
        <p:spPr bwMode="auto">
          <a:xfrm>
            <a:off x="35585400" y="33832800"/>
            <a:ext cx="15163800" cy="4149854"/>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400" b="1" dirty="0" smtClean="0">
                <a:solidFill>
                  <a:srgbClr val="0033CC"/>
                </a:solidFill>
                <a:latin typeface="Gill Sans MT" pitchFamily="34" charset="0"/>
              </a:rPr>
              <a:t>ACKNOWLEDGEMENTS</a:t>
            </a:r>
          </a:p>
          <a:p>
            <a:pPr algn="just">
              <a:spcBef>
                <a:spcPts val="2640"/>
              </a:spcBef>
            </a:pPr>
            <a:r>
              <a:rPr lang="en-US" sz="3600" dirty="0" smtClean="0"/>
              <a:t>We wish to acknowledge the contribution of the dairy producers who supplied the data for this study through their participation in the DHI program and to the dairy records processing centers that processed and relayed the information onto the Council on Dairy Cattle Breeding.</a:t>
            </a:r>
            <a:endParaRPr lang="en-US" sz="3600" i="1" dirty="0">
              <a:solidFill>
                <a:srgbClr val="0033CC"/>
              </a:solidFill>
            </a:endParaRPr>
          </a:p>
        </p:txBody>
      </p:sp>
      <p:graphicFrame>
        <p:nvGraphicFramePr>
          <p:cNvPr id="30" name="Table 29"/>
          <p:cNvGraphicFramePr>
            <a:graphicFrameLocks noGrp="1"/>
          </p:cNvGraphicFramePr>
          <p:nvPr/>
        </p:nvGraphicFramePr>
        <p:xfrm>
          <a:off x="18821400" y="8305800"/>
          <a:ext cx="15240000" cy="4114800"/>
        </p:xfrm>
        <a:graphic>
          <a:graphicData uri="http://schemas.openxmlformats.org/drawingml/2006/table">
            <a:tbl>
              <a:tblPr firstRow="1" bandRow="1">
                <a:tableStyleId>{5C22544A-7EE6-4342-B048-85BDC9FD1C3A}</a:tableStyleId>
              </a:tblPr>
              <a:tblGrid>
                <a:gridCol w="4452134"/>
                <a:gridCol w="5377666"/>
                <a:gridCol w="5410200"/>
              </a:tblGrid>
              <a:tr h="914400">
                <a:tc>
                  <a:txBody>
                    <a:bodyPr/>
                    <a:lstStyle/>
                    <a:p>
                      <a:r>
                        <a:rPr lang="en-US" sz="3600" dirty="0" smtClean="0"/>
                        <a:t>Service Sire Breed</a:t>
                      </a:r>
                      <a:endParaRPr lang="en-US" sz="3600" dirty="0"/>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a:r>
                        <a:rPr lang="en-US" sz="3600" dirty="0" err="1" smtClean="0"/>
                        <a:t>Matings</a:t>
                      </a:r>
                      <a:r>
                        <a:rPr lang="en-US" sz="3600" dirty="0" smtClean="0"/>
                        <a:t> to HO cows, n</a:t>
                      </a:r>
                      <a:endParaRPr lang="en-US" sz="3600" dirty="0"/>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algn="ctr"/>
                      <a:r>
                        <a:rPr lang="en-US" sz="3600" dirty="0" err="1" smtClean="0"/>
                        <a:t>Matings</a:t>
                      </a:r>
                      <a:r>
                        <a:rPr lang="en-US" sz="3600" dirty="0" smtClean="0"/>
                        <a:t> to HO heifers, n</a:t>
                      </a:r>
                      <a:endParaRPr lang="en-US" sz="3600" dirty="0"/>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r>
              <a:tr h="330200">
                <a:tc>
                  <a:txBody>
                    <a:bodyPr/>
                    <a:lstStyle/>
                    <a:p>
                      <a:r>
                        <a:rPr lang="en-US" sz="3600" dirty="0" smtClean="0"/>
                        <a:t>Angus</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tab pos="3200400" algn="dec"/>
                        </a:tabLst>
                      </a:pPr>
                      <a:r>
                        <a:rPr lang="en-US" sz="3600" dirty="0" smtClean="0"/>
                        <a:t>	97,987</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tabLst>
                          <a:tab pos="3200400" algn="dec"/>
                        </a:tabLst>
                      </a:pPr>
                      <a:r>
                        <a:rPr lang="en-US" sz="3600" dirty="0" smtClean="0"/>
                        <a:t>	8,446</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5920">
                <a:tc>
                  <a:txBody>
                    <a:bodyPr/>
                    <a:lstStyle/>
                    <a:p>
                      <a:r>
                        <a:rPr lang="en-US" sz="3600" dirty="0" err="1" smtClean="0"/>
                        <a:t>Charolais</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tab pos="3200400" algn="dec"/>
                        </a:tabLst>
                      </a:pPr>
                      <a:r>
                        <a:rPr lang="en-US" sz="3600" dirty="0" smtClean="0"/>
                        <a:t>	557</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tabLst>
                          <a:tab pos="3200400" algn="dec"/>
                        </a:tabLst>
                      </a:pPr>
                      <a:r>
                        <a:rPr lang="en-US" sz="3600" dirty="0" smtClean="0"/>
                        <a:t>	26</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45440">
                <a:tc>
                  <a:txBody>
                    <a:bodyPr/>
                    <a:lstStyle/>
                    <a:p>
                      <a:r>
                        <a:rPr lang="en-US" sz="3600" dirty="0" err="1" smtClean="0"/>
                        <a:t>Gelbvieh</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tab pos="3200400" algn="dec"/>
                        </a:tabLst>
                      </a:pPr>
                      <a:r>
                        <a:rPr lang="en-US" sz="3600" dirty="0" smtClean="0"/>
                        <a:t>	190</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tabLst>
                          <a:tab pos="3200400" algn="dec"/>
                        </a:tabLst>
                      </a:pPr>
                      <a:r>
                        <a:rPr lang="en-US" sz="3600" dirty="0" smtClean="0"/>
                        <a:t>	8</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38760">
                <a:tc>
                  <a:txBody>
                    <a:bodyPr/>
                    <a:lstStyle/>
                    <a:p>
                      <a:r>
                        <a:rPr lang="en-US" sz="3600" dirty="0" smtClean="0"/>
                        <a:t>Hereford</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tab pos="3200400" algn="dec"/>
                        </a:tabLst>
                      </a:pPr>
                      <a:r>
                        <a:rPr lang="en-US" sz="3600" dirty="0" smtClean="0"/>
                        <a:t>	1,642</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tabLst>
                          <a:tab pos="3200400" algn="dec"/>
                        </a:tabLst>
                      </a:pPr>
                      <a:r>
                        <a:rPr lang="en-US" sz="3600" dirty="0" smtClean="0"/>
                        <a:t>	103</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32080">
                <a:tc>
                  <a:txBody>
                    <a:bodyPr/>
                    <a:lstStyle/>
                    <a:p>
                      <a:r>
                        <a:rPr lang="en-US" sz="3600" dirty="0" err="1" smtClean="0"/>
                        <a:t>Limousin</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tabLst>
                          <a:tab pos="3200400" algn="dec"/>
                        </a:tabLst>
                      </a:pPr>
                      <a:r>
                        <a:rPr lang="en-US" sz="3600" dirty="0" smtClean="0"/>
                        <a:t>	141</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tabLst>
                          <a:tab pos="3200400" algn="dec"/>
                        </a:tabLst>
                      </a:pPr>
                      <a:r>
                        <a:rPr lang="en-US" sz="3600" dirty="0" smtClean="0"/>
                        <a:t>	0</a:t>
                      </a:r>
                      <a:endParaRPr lang="en-US" sz="3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31" name="Group 16198"/>
          <p:cNvGraphicFramePr>
            <a:graphicFrameLocks noGrp="1"/>
          </p:cNvGraphicFramePr>
          <p:nvPr/>
        </p:nvGraphicFramePr>
        <p:xfrm>
          <a:off x="18821401" y="19964400"/>
          <a:ext cx="15239999" cy="5971152"/>
        </p:xfrm>
        <a:graphic>
          <a:graphicData uri="http://schemas.openxmlformats.org/drawingml/2006/table">
            <a:tbl>
              <a:tblPr/>
              <a:tblGrid>
                <a:gridCol w="2374070"/>
                <a:gridCol w="2067739"/>
                <a:gridCol w="727184"/>
                <a:gridCol w="1822552"/>
                <a:gridCol w="2199588"/>
                <a:gridCol w="537443"/>
                <a:gridCol w="2761939"/>
                <a:gridCol w="2749484"/>
              </a:tblGrid>
              <a:tr h="1066800">
                <a:tc rowSpan="2">
                  <a:txBody>
                    <a:bodyPr/>
                    <a:lstStyle/>
                    <a:p>
                      <a:pPr marL="0" marR="0" lvl="0" indent="0" algn="l" defTabSz="48069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Model</a:t>
                      </a:r>
                      <a:r>
                        <a:rPr kumimoji="0" lang="en-US" sz="3600" b="1" i="0" u="none" strike="noStrike" cap="none" normalizeH="0" baseline="30000" dirty="0" smtClean="0">
                          <a:ln>
                            <a:noFill/>
                          </a:ln>
                          <a:solidFill>
                            <a:schemeClr val="bg1"/>
                          </a:solidFill>
                          <a:effectLst/>
                          <a:latin typeface="+mn-lt"/>
                        </a:rPr>
                        <a:t>1</a:t>
                      </a: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rowSpan="2">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Bulls, n</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dirty="0" smtClean="0">
                        <a:ln>
                          <a:noFill/>
                        </a:ln>
                        <a:solidFill>
                          <a:schemeClr val="bg1"/>
                        </a:solidFill>
                        <a:effectLst/>
                        <a:latin typeface="+mn-lt"/>
                      </a:endParaRP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gridSpan="2">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SCR, %</a:t>
                      </a:r>
                    </a:p>
                  </a:txBody>
                  <a:tcPr marL="0" marR="0" marT="13716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lumMod val="75000"/>
                        </a:schemeClr>
                      </a:solidFill>
                      <a:prstDash val="solid"/>
                      <a:round/>
                      <a:headEnd type="none" w="med" len="med"/>
                      <a:tailEnd type="none" w="med" len="med"/>
                    </a:lnB>
                    <a:lnTlToBr>
                      <a:noFill/>
                    </a:lnTlToBr>
                    <a:lnBlToTr>
                      <a:noFill/>
                    </a:lnBlToTr>
                    <a:solidFill>
                      <a:schemeClr val="tx2">
                        <a:lumMod val="60000"/>
                        <a:lumOff val="40000"/>
                      </a:schemeClr>
                    </a:solidFill>
                  </a:tcPr>
                </a:tc>
                <a:tc hMerge="1">
                  <a:txBody>
                    <a:bodyPr/>
                    <a:lstStyle/>
                    <a:p>
                      <a:endParaRPr lang="en-US"/>
                    </a:p>
                  </a:txBody>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dirty="0" smtClean="0">
                        <a:ln>
                          <a:noFill/>
                        </a:ln>
                        <a:solidFill>
                          <a:schemeClr val="bg1"/>
                        </a:solidFill>
                        <a:effectLst/>
                        <a:latin typeface="+mn-lt"/>
                      </a:endParaRP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rowSpan="2">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Reliability,</a:t>
                      </a:r>
                    </a:p>
                    <a:p>
                      <a:pPr marL="0" marR="0" lvl="0" indent="0" algn="ctr" defTabSz="48069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a:t>
                      </a:r>
                    </a:p>
                  </a:txBody>
                  <a:tcPr marL="0" marR="0" marT="13716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rowSpan="2">
                  <a:txBody>
                    <a:bodyPr/>
                    <a:lstStyle/>
                    <a:p>
                      <a:pPr marL="0" marR="0" lvl="0" indent="0" algn="ctr" defTabSz="48069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Mean</a:t>
                      </a:r>
                    </a:p>
                    <a:p>
                      <a:pPr marL="0" marR="0" lvl="0" indent="0" algn="ctr" defTabSz="48069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err="1" smtClean="0">
                          <a:ln>
                            <a:noFill/>
                          </a:ln>
                          <a:solidFill>
                            <a:schemeClr val="bg1"/>
                          </a:solidFill>
                          <a:effectLst/>
                          <a:latin typeface="+mn-lt"/>
                        </a:rPr>
                        <a:t>matings</a:t>
                      </a:r>
                      <a:r>
                        <a:rPr kumimoji="0" lang="en-US" sz="3600" b="1" i="0" u="none" strike="noStrike" cap="none" normalizeH="0" baseline="0" dirty="0" smtClean="0">
                          <a:ln>
                            <a:noFill/>
                          </a:ln>
                          <a:solidFill>
                            <a:schemeClr val="bg1"/>
                          </a:solidFill>
                          <a:effectLst/>
                          <a:latin typeface="+mn-lt"/>
                        </a:rPr>
                        <a:t>/ </a:t>
                      </a:r>
                    </a:p>
                    <a:p>
                      <a:pPr marL="0" marR="0" lvl="0" indent="0" algn="ctr" defTabSz="48069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bull, n</a:t>
                      </a:r>
                    </a:p>
                  </a:txBody>
                  <a:tcPr marL="0" marR="228600" marT="13716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r>
              <a:tr h="596487">
                <a:tc vMerge="1">
                  <a:txBody>
                    <a:bodyPr/>
                    <a:lstStyle/>
                    <a:p>
                      <a:endParaRPr lang="en-US"/>
                    </a:p>
                  </a:txBody>
                  <a:tcPr/>
                </a:tc>
                <a:tc vMerge="1">
                  <a:txBody>
                    <a:bodyPr/>
                    <a:lstStyle/>
                    <a:p>
                      <a:endParaRPr lang="en-US"/>
                    </a:p>
                  </a:txBody>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dirty="0" smtClean="0">
                        <a:ln>
                          <a:noFill/>
                        </a:ln>
                        <a:solidFill>
                          <a:schemeClr val="bg1"/>
                        </a:solidFill>
                        <a:effectLst/>
                        <a:latin typeface="+mn-lt"/>
                      </a:endParaRP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Mean</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SD</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dirty="0" smtClean="0">
                        <a:ln>
                          <a:noFill/>
                        </a:ln>
                        <a:solidFill>
                          <a:schemeClr val="bg1"/>
                        </a:solidFill>
                        <a:effectLst/>
                        <a:latin typeface="+mn-lt"/>
                      </a:endParaRP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vMerge="1">
                  <a:txBody>
                    <a:bodyPr/>
                    <a:lstStyle/>
                    <a:p>
                      <a:endParaRPr lang="en-US"/>
                    </a:p>
                  </a:txBody>
                  <a:tcPr/>
                </a:tc>
                <a:tc vMerge="1">
                  <a:txBody>
                    <a:bodyPr/>
                    <a:lstStyle/>
                    <a:p>
                      <a:endParaRPr lang="en-US"/>
                    </a:p>
                  </a:txBody>
                  <a:tcPr/>
                </a:tc>
              </a:tr>
              <a:tr h="596487">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AN</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95</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0.000</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1.44</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56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6400" algn="dec"/>
                        </a:tabLst>
                      </a:pPr>
                      <a:r>
                        <a:rPr kumimoji="0" lang="en-US" sz="3600" b="0" i="0" u="none" strike="noStrike" cap="none" normalizeH="0" baseline="0" dirty="0" smtClean="0">
                          <a:ln>
                            <a:noFill/>
                          </a:ln>
                          <a:solidFill>
                            <a:schemeClr val="tx1"/>
                          </a:solidFill>
                          <a:effectLst/>
                          <a:latin typeface="+mn-lt"/>
                        </a:rPr>
                        <a:t>	659</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8317">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HO</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2,275</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-0.000</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2.09</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85</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3352" algn="dec"/>
                        </a:tabLst>
                      </a:pPr>
                      <a:r>
                        <a:rPr kumimoji="0" lang="en-US" sz="3600" b="0" i="0" u="none" strike="noStrike" cap="none" normalizeH="0" baseline="0" dirty="0" smtClean="0">
                          <a:ln>
                            <a:noFill/>
                          </a:ln>
                          <a:solidFill>
                            <a:schemeClr val="tx1"/>
                          </a:solidFill>
                          <a:effectLst/>
                          <a:latin typeface="+mn-lt"/>
                        </a:rPr>
                        <a:t>	4,369</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8317">
                <a:tc>
                  <a:txBody>
                    <a:bodyPr/>
                    <a:lstStyle/>
                    <a:p>
                      <a:pPr marL="0" marR="0" lvl="0" indent="0" algn="l" defTabSz="4806950" rtl="0" eaLnBrk="1" fontAlgn="base" latinLnBrk="0" hangingPunct="1">
                        <a:lnSpc>
                          <a:spcPct val="100000"/>
                        </a:lnSpc>
                        <a:spcBef>
                          <a:spcPct val="20000"/>
                        </a:spcBef>
                        <a:spcAft>
                          <a:spcPct val="0"/>
                        </a:spcAft>
                        <a:buClrTx/>
                        <a:buSzTx/>
                        <a:buFontTx/>
                        <a:buNone/>
                        <a:tabLst/>
                        <a:defRPr/>
                      </a:pPr>
                      <a:r>
                        <a:rPr lang="en-US" sz="3600" baseline="0" dirty="0" smtClean="0">
                          <a:latin typeface="+mn-lt"/>
                        </a:rPr>
                        <a:t>AY/</a:t>
                      </a:r>
                      <a:r>
                        <a:rPr lang="en-US" sz="3600" baseline="0" dirty="0" err="1" smtClean="0">
                          <a:latin typeface="+mn-lt"/>
                        </a:rPr>
                        <a:t>AY</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17</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0.005</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1.26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58</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3352" algn="dec"/>
                        </a:tabLst>
                      </a:pPr>
                      <a:r>
                        <a:rPr kumimoji="0" lang="en-US" sz="3600" b="0" i="0" u="none" strike="noStrike" cap="none" normalizeH="0" baseline="0" dirty="0" smtClean="0">
                          <a:ln>
                            <a:noFill/>
                          </a:ln>
                          <a:solidFill>
                            <a:schemeClr val="tx1"/>
                          </a:solidFill>
                          <a:effectLst/>
                          <a:latin typeface="+mn-lt"/>
                        </a:rPr>
                        <a:t>	420</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8317">
                <a:tc>
                  <a:txBody>
                    <a:bodyPr/>
                    <a:lstStyle/>
                    <a:p>
                      <a:pPr marL="0" marR="0" lvl="0" indent="0" algn="l" defTabSz="4806950" rtl="0" eaLnBrk="1" fontAlgn="base" latinLnBrk="0" hangingPunct="1">
                        <a:lnSpc>
                          <a:spcPct val="100000"/>
                        </a:lnSpc>
                        <a:spcBef>
                          <a:spcPct val="20000"/>
                        </a:spcBef>
                        <a:spcAft>
                          <a:spcPct val="0"/>
                        </a:spcAft>
                        <a:buClrTx/>
                        <a:buSzTx/>
                        <a:buFontTx/>
                        <a:buNone/>
                        <a:tabLst/>
                        <a:defRPr/>
                      </a:pPr>
                      <a:r>
                        <a:rPr lang="en-US" sz="3600" dirty="0" smtClean="0">
                          <a:latin typeface="+mn-lt"/>
                        </a:rPr>
                        <a:t>BS/</a:t>
                      </a:r>
                      <a:r>
                        <a:rPr lang="en-US" sz="3600" dirty="0" err="1" smtClean="0">
                          <a:latin typeface="+mn-lt"/>
                        </a:rPr>
                        <a:t>BS</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62</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0.003</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2.26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63</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3352" algn="dec"/>
                        </a:tabLst>
                      </a:pPr>
                      <a:r>
                        <a:rPr kumimoji="0" lang="en-US" sz="3600" b="0" i="0" u="none" strike="noStrike" cap="none" normalizeH="0" baseline="0" dirty="0" smtClean="0">
                          <a:ln>
                            <a:noFill/>
                          </a:ln>
                          <a:solidFill>
                            <a:schemeClr val="tx1"/>
                          </a:solidFill>
                          <a:effectLst/>
                          <a:latin typeface="+mn-lt"/>
                        </a:rPr>
                        <a:t>	636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8317">
                <a:tc>
                  <a:txBody>
                    <a:bodyPr/>
                    <a:lstStyle/>
                    <a:p>
                      <a:pPr marL="0" marR="0" lvl="0" indent="0" algn="l" defTabSz="4806950" rtl="0" eaLnBrk="1" fontAlgn="base" latinLnBrk="0" hangingPunct="1">
                        <a:lnSpc>
                          <a:spcPct val="100000"/>
                        </a:lnSpc>
                        <a:spcBef>
                          <a:spcPct val="20000"/>
                        </a:spcBef>
                        <a:spcAft>
                          <a:spcPct val="0"/>
                        </a:spcAft>
                        <a:buClrTx/>
                        <a:buSzTx/>
                        <a:buFontTx/>
                        <a:buNone/>
                        <a:tabLst/>
                        <a:defRPr/>
                      </a:pPr>
                      <a:r>
                        <a:rPr lang="en-US" sz="3600" dirty="0" smtClean="0">
                          <a:latin typeface="+mn-lt"/>
                        </a:rPr>
                        <a:t>GU/</a:t>
                      </a:r>
                      <a:r>
                        <a:rPr lang="en-US" sz="3600" dirty="0" err="1" smtClean="0">
                          <a:latin typeface="+mn-lt"/>
                        </a:rPr>
                        <a:t>GU</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21</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-0.000</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2.15</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56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3352" algn="dec"/>
                        </a:tabLst>
                      </a:pPr>
                      <a:r>
                        <a:rPr kumimoji="0" lang="en-US" sz="3600" b="0" i="0" u="none" strike="noStrike" cap="none" normalizeH="0" baseline="0" dirty="0" smtClean="0">
                          <a:ln>
                            <a:noFill/>
                          </a:ln>
                          <a:solidFill>
                            <a:schemeClr val="tx1"/>
                          </a:solidFill>
                          <a:effectLst/>
                          <a:latin typeface="+mn-lt"/>
                        </a:rPr>
                        <a:t>	365</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8317">
                <a:tc>
                  <a:txBody>
                    <a:bodyPr/>
                    <a:lstStyle/>
                    <a:p>
                      <a:pPr marL="0" marR="0" lvl="0" indent="0" algn="l" defTabSz="4806950" rtl="0" eaLnBrk="1" fontAlgn="base" latinLnBrk="0" hangingPunct="1">
                        <a:lnSpc>
                          <a:spcPct val="100000"/>
                        </a:lnSpc>
                        <a:spcBef>
                          <a:spcPct val="20000"/>
                        </a:spcBef>
                        <a:spcAft>
                          <a:spcPct val="0"/>
                        </a:spcAft>
                        <a:buClrTx/>
                        <a:buSzTx/>
                        <a:buFontTx/>
                        <a:buNone/>
                        <a:tabLst/>
                        <a:defRPr/>
                      </a:pPr>
                      <a:r>
                        <a:rPr lang="en-US" sz="3600" dirty="0" smtClean="0">
                          <a:latin typeface="+mn-lt"/>
                        </a:rPr>
                        <a:t>JE/</a:t>
                      </a:r>
                      <a:r>
                        <a:rPr lang="en-US" sz="3600" dirty="0" err="1" smtClean="0">
                          <a:latin typeface="+mn-lt"/>
                        </a:rPr>
                        <a:t>JE</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371600" algn="dec"/>
                        </a:tabLst>
                      </a:pPr>
                      <a:r>
                        <a:rPr kumimoji="0" lang="en-US" sz="3600" b="0" i="0" u="none" strike="noStrike" cap="none" normalizeH="0" baseline="0" dirty="0" smtClean="0">
                          <a:ln>
                            <a:noFill/>
                          </a:ln>
                          <a:solidFill>
                            <a:schemeClr val="tx1"/>
                          </a:solidFill>
                          <a:effectLst/>
                          <a:latin typeface="+mn-lt"/>
                        </a:rPr>
                        <a:t>	325</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685800" algn="dec"/>
                        </a:tabLst>
                      </a:pPr>
                      <a:r>
                        <a:rPr kumimoji="0" lang="en-US" sz="3600" b="0" i="0" u="none" strike="noStrike" cap="none" normalizeH="0" baseline="0" dirty="0" smtClean="0">
                          <a:ln>
                            <a:noFill/>
                          </a:ln>
                          <a:solidFill>
                            <a:schemeClr val="tx1"/>
                          </a:solidFill>
                          <a:effectLst/>
                          <a:latin typeface="+mn-lt"/>
                        </a:rPr>
                        <a:t>	-0.001</a:t>
                      </a:r>
                    </a:p>
                  </a:txBody>
                  <a:tcPr marL="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2.37</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mn-lt"/>
                      </a:endParaRP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76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806950" rtl="0" eaLnBrk="1" fontAlgn="base" latinLnBrk="0" hangingPunct="1">
                        <a:lnSpc>
                          <a:spcPct val="100000"/>
                        </a:lnSpc>
                        <a:spcBef>
                          <a:spcPct val="20000"/>
                        </a:spcBef>
                        <a:spcAft>
                          <a:spcPct val="0"/>
                        </a:spcAft>
                        <a:buClrTx/>
                        <a:buSzTx/>
                        <a:buFontTx/>
                        <a:buNone/>
                        <a:tabLst>
                          <a:tab pos="1673352" algn="dec"/>
                        </a:tabLst>
                      </a:pPr>
                      <a:r>
                        <a:rPr kumimoji="0" lang="en-US" sz="3600" b="0" i="0" u="none" strike="noStrike" cap="none" normalizeH="0" baseline="0" dirty="0" smtClean="0">
                          <a:ln>
                            <a:noFill/>
                          </a:ln>
                          <a:solidFill>
                            <a:schemeClr val="tx1"/>
                          </a:solidFill>
                          <a:effectLst/>
                          <a:latin typeface="+mn-lt"/>
                        </a:rPr>
                        <a:t>	1,953</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40" name="Group 16198"/>
          <p:cNvGraphicFramePr>
            <a:graphicFrameLocks noGrp="1"/>
          </p:cNvGraphicFramePr>
          <p:nvPr/>
        </p:nvGraphicFramePr>
        <p:xfrm>
          <a:off x="18745200" y="14325600"/>
          <a:ext cx="15316200" cy="3520440"/>
        </p:xfrm>
        <a:graphic>
          <a:graphicData uri="http://schemas.openxmlformats.org/drawingml/2006/table">
            <a:tbl>
              <a:tblPr/>
              <a:tblGrid>
                <a:gridCol w="3153335"/>
                <a:gridCol w="3247465"/>
                <a:gridCol w="2971800"/>
                <a:gridCol w="5943600"/>
              </a:tblGrid>
              <a:tr h="838200">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Model</a:t>
                      </a: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CR, %</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SD, %</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smtClean="0">
                          <a:ln>
                            <a:noFill/>
                          </a:ln>
                          <a:solidFill>
                            <a:schemeClr val="bg1"/>
                          </a:solidFill>
                          <a:effectLst/>
                          <a:latin typeface="+mn-lt"/>
                        </a:rPr>
                        <a:t>Mean service number</a:t>
                      </a:r>
                    </a:p>
                  </a:txBody>
                  <a:tcPr marL="0" marR="0" marT="0" marB="0" anchor="b" anchorCtr="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lumMod val="60000"/>
                        <a:lumOff val="40000"/>
                      </a:schemeClr>
                    </a:solidFill>
                  </a:tcPr>
                </a:tc>
              </a:tr>
              <a:tr h="655320">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AN</a:t>
                      </a:r>
                      <a:r>
                        <a:rPr lang="en-US" sz="3600" baseline="-14000" dirty="0" err="1" smtClean="0">
                          <a:latin typeface="+mn-lt"/>
                        </a:rPr>
                        <a:t>c</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30</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46</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3.41</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16280">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HO</a:t>
                      </a:r>
                      <a:r>
                        <a:rPr lang="en-US" sz="3600" baseline="-14000" dirty="0" err="1" smtClean="0">
                          <a:latin typeface="+mn-lt"/>
                        </a:rPr>
                        <a:t>c</a:t>
                      </a:r>
                      <a:endParaRPr kumimoji="0" lang="en-US" sz="3600" b="0" i="0" u="none" strike="noStrike" cap="none" normalizeH="0" baseline="-20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32</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47</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2.21</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701040">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AN</a:t>
                      </a:r>
                      <a:r>
                        <a:rPr lang="en-US" sz="3600" baseline="-14000" dirty="0" err="1" smtClean="0">
                          <a:latin typeface="+mn-lt"/>
                        </a:rPr>
                        <a:t>h</a:t>
                      </a:r>
                      <a:endParaRPr kumimoji="0" lang="en-US" sz="3600" b="0" i="0" u="none" strike="noStrike" cap="none" normalizeH="0" baseline="-14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49</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50</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2.90</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609600">
                <a:tc>
                  <a:txBody>
                    <a:bodyPr/>
                    <a:lstStyle/>
                    <a:p>
                      <a:pPr marL="0" marR="0" lvl="0" indent="0" algn="l" defTabSz="4806950" rtl="0" eaLnBrk="1" fontAlgn="base" latinLnBrk="0" hangingPunct="1">
                        <a:lnSpc>
                          <a:spcPct val="100000"/>
                        </a:lnSpc>
                        <a:spcBef>
                          <a:spcPct val="20000"/>
                        </a:spcBef>
                        <a:spcAft>
                          <a:spcPct val="0"/>
                        </a:spcAft>
                        <a:buClrTx/>
                        <a:buSzTx/>
                        <a:buFontTx/>
                        <a:buNone/>
                        <a:tabLst/>
                      </a:pPr>
                      <a:r>
                        <a:rPr lang="en-US" sz="3600" dirty="0" smtClean="0">
                          <a:latin typeface="+mn-lt"/>
                        </a:rPr>
                        <a:t>HO/</a:t>
                      </a:r>
                      <a:r>
                        <a:rPr lang="en-US" sz="3600" dirty="0" err="1" smtClean="0">
                          <a:latin typeface="+mn-lt"/>
                        </a:rPr>
                        <a:t>HO</a:t>
                      </a:r>
                      <a:r>
                        <a:rPr lang="en-US" sz="3600" baseline="-14000" dirty="0" err="1" smtClean="0">
                          <a:latin typeface="+mn-lt"/>
                        </a:rPr>
                        <a:t>h</a:t>
                      </a:r>
                      <a:endParaRPr kumimoji="0" lang="en-US" sz="3600" b="0" i="0" u="none" strike="noStrike" cap="none" normalizeH="0" baseline="-20000" dirty="0" smtClean="0">
                        <a:ln>
                          <a:noFill/>
                        </a:ln>
                        <a:solidFill>
                          <a:schemeClr val="tx2"/>
                        </a:solidFill>
                        <a:effectLst/>
                        <a:latin typeface="+mn-lt"/>
                      </a:endParaRPr>
                    </a:p>
                  </a:txBody>
                  <a:tcPr marL="22860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57</a:t>
                      </a:r>
                    </a:p>
                  </a:txBody>
                  <a:tcPr marL="0" marR="18288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49</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480695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dirty="0" smtClean="0">
                          <a:ln>
                            <a:noFill/>
                          </a:ln>
                          <a:solidFill>
                            <a:schemeClr val="tx1"/>
                          </a:solidFill>
                          <a:effectLst/>
                          <a:latin typeface="+mn-lt"/>
                        </a:rPr>
                        <a:t>1.77</a:t>
                      </a:r>
                    </a:p>
                  </a:txBody>
                  <a:tcPr marL="0" marR="0" marT="0" marB="0"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sp>
        <p:nvSpPr>
          <p:cNvPr id="41" name="Rectangle 40"/>
          <p:cNvSpPr/>
          <p:nvPr/>
        </p:nvSpPr>
        <p:spPr>
          <a:xfrm>
            <a:off x="18211800" y="13106400"/>
            <a:ext cx="16230600" cy="1200329"/>
          </a:xfrm>
          <a:prstGeom prst="rect">
            <a:avLst/>
          </a:prstGeom>
        </p:spPr>
        <p:txBody>
          <a:bodyPr wrap="square">
            <a:spAutoFit/>
          </a:bodyPr>
          <a:lstStyle/>
          <a:p>
            <a:pPr marL="457200" indent="-457200" algn="just">
              <a:spcBef>
                <a:spcPct val="50000"/>
              </a:spcBef>
              <a:buClr>
                <a:srgbClr val="0033CC"/>
              </a:buClr>
              <a:buFont typeface="WP TypographicSymbols" pitchFamily="2" charset="0"/>
              <a:buChar char="!"/>
            </a:pPr>
            <a:r>
              <a:rPr lang="en-US" sz="3600" dirty="0" smtClean="0"/>
              <a:t>Mean observed conception rates (CR), standard deviations (SD), and mean service number</a:t>
            </a:r>
            <a:endParaRPr lang="en-US" sz="3600" baseline="-20000" dirty="0" smtClean="0"/>
          </a:p>
        </p:txBody>
      </p:sp>
      <p:graphicFrame>
        <p:nvGraphicFramePr>
          <p:cNvPr id="25" name="Table 24"/>
          <p:cNvGraphicFramePr>
            <a:graphicFrameLocks noGrp="1"/>
          </p:cNvGraphicFramePr>
          <p:nvPr/>
        </p:nvGraphicFramePr>
        <p:xfrm>
          <a:off x="18059401" y="28727399"/>
          <a:ext cx="16687798" cy="7132320"/>
        </p:xfrm>
        <a:graphic>
          <a:graphicData uri="http://schemas.openxmlformats.org/drawingml/2006/table">
            <a:tbl>
              <a:tblPr/>
              <a:tblGrid>
                <a:gridCol w="4486814"/>
                <a:gridCol w="4171948"/>
                <a:gridCol w="2125332"/>
                <a:gridCol w="2728291"/>
                <a:gridCol w="223561"/>
                <a:gridCol w="2951852"/>
              </a:tblGrid>
              <a:tr h="436418">
                <a:tc>
                  <a:txBody>
                    <a:bodyPr/>
                    <a:lstStyle/>
                    <a:p>
                      <a:pPr marL="0" marR="0" algn="ctr">
                        <a:spcBef>
                          <a:spcPts val="0"/>
                        </a:spcBef>
                        <a:spcAft>
                          <a:spcPts val="0"/>
                        </a:spcAft>
                      </a:pPr>
                      <a:r>
                        <a:rPr lang="en-US" sz="3600" b="1" dirty="0" smtClean="0">
                          <a:solidFill>
                            <a:schemeClr val="bg1"/>
                          </a:solidFill>
                          <a:latin typeface="+mn-lt"/>
                          <a:ea typeface="Calibri"/>
                          <a:cs typeface="Times New Roman"/>
                        </a:rPr>
                        <a:t>Registration Number</a:t>
                      </a:r>
                      <a:endParaRPr lang="en-US" sz="3600" b="1" dirty="0">
                        <a:solidFill>
                          <a:schemeClr val="bg1"/>
                        </a:solidFill>
                        <a:latin typeface="+mn-lt"/>
                        <a:ea typeface="Calibri"/>
                        <a:cs typeface="Times New Roman"/>
                      </a:endParaRPr>
                    </a:p>
                  </a:txBody>
                  <a:tcPr marL="68580" marR="68580" marT="0" marB="0" anchor="b">
                    <a:lnL>
                      <a:noFill/>
                    </a:lnL>
                    <a:lnR>
                      <a:noFill/>
                    </a:lnR>
                    <a:lnT>
                      <a:noFill/>
                    </a:lnT>
                    <a:lnB>
                      <a:noFill/>
                    </a:lnB>
                    <a:solidFill>
                      <a:schemeClr val="tx2">
                        <a:lumMod val="60000"/>
                        <a:lumOff val="40000"/>
                      </a:schemeClr>
                    </a:solidFill>
                  </a:tcPr>
                </a:tc>
                <a:tc>
                  <a:txBody>
                    <a:bodyPr/>
                    <a:lstStyle/>
                    <a:p>
                      <a:pPr marL="0" marR="0" algn="ctr">
                        <a:spcBef>
                          <a:spcPts val="0"/>
                        </a:spcBef>
                        <a:spcAft>
                          <a:spcPts val="0"/>
                        </a:spcAft>
                      </a:pPr>
                      <a:r>
                        <a:rPr lang="en-US" sz="3600" b="1" dirty="0">
                          <a:solidFill>
                            <a:schemeClr val="bg1"/>
                          </a:solidFill>
                          <a:latin typeface="+mn-lt"/>
                          <a:ea typeface="Calibri"/>
                          <a:cs typeface="Times New Roman"/>
                        </a:rPr>
                        <a:t>Name</a:t>
                      </a:r>
                    </a:p>
                  </a:txBody>
                  <a:tcPr marL="68580" marR="68580" marT="0" marB="0" anchor="b">
                    <a:lnL>
                      <a:noFill/>
                    </a:lnL>
                    <a:lnR>
                      <a:noFill/>
                    </a:lnR>
                    <a:lnT>
                      <a:noFill/>
                    </a:lnT>
                    <a:lnB>
                      <a:noFill/>
                    </a:lnB>
                    <a:solidFill>
                      <a:schemeClr val="tx2">
                        <a:lumMod val="60000"/>
                        <a:lumOff val="40000"/>
                      </a:schemeClr>
                    </a:solidFill>
                  </a:tcPr>
                </a:tc>
                <a:tc>
                  <a:txBody>
                    <a:bodyPr/>
                    <a:lstStyle/>
                    <a:p>
                      <a:pPr marL="0" marR="0" algn="ctr">
                        <a:spcBef>
                          <a:spcPts val="0"/>
                        </a:spcBef>
                        <a:spcAft>
                          <a:spcPts val="0"/>
                        </a:spcAft>
                      </a:pPr>
                      <a:r>
                        <a:rPr lang="en-US" sz="3600" b="1" dirty="0">
                          <a:solidFill>
                            <a:schemeClr val="bg1"/>
                          </a:solidFill>
                          <a:latin typeface="+mn-lt"/>
                          <a:ea typeface="Calibri"/>
                          <a:cs typeface="Times New Roman"/>
                        </a:rPr>
                        <a:t>Total </a:t>
                      </a:r>
                      <a:r>
                        <a:rPr lang="en-US" sz="3600" b="1" dirty="0" smtClean="0">
                          <a:solidFill>
                            <a:schemeClr val="bg1"/>
                          </a:solidFill>
                          <a:latin typeface="+mn-lt"/>
                          <a:ea typeface="Calibri"/>
                          <a:cs typeface="Times New Roman"/>
                        </a:rPr>
                        <a:t>matings</a:t>
                      </a:r>
                      <a:r>
                        <a:rPr lang="en-US" sz="3600" b="1" baseline="30000" dirty="0" smtClean="0">
                          <a:solidFill>
                            <a:schemeClr val="bg1"/>
                          </a:solidFill>
                          <a:latin typeface="+mn-lt"/>
                          <a:ea typeface="Calibri"/>
                          <a:cs typeface="Times New Roman"/>
                        </a:rPr>
                        <a:t>1</a:t>
                      </a:r>
                      <a:endParaRPr lang="en-US" sz="3600" b="1" baseline="30000" dirty="0">
                        <a:solidFill>
                          <a:schemeClr val="bg1"/>
                        </a:solidFill>
                        <a:latin typeface="+mn-lt"/>
                        <a:ea typeface="Calibri"/>
                        <a:cs typeface="Times New Roman"/>
                      </a:endParaRPr>
                    </a:p>
                  </a:txBody>
                  <a:tcPr marL="68580" marR="68580" marT="0" marB="0" anchor="b">
                    <a:lnL>
                      <a:noFill/>
                    </a:lnL>
                    <a:lnR>
                      <a:noFill/>
                    </a:lnR>
                    <a:lnT>
                      <a:noFill/>
                    </a:lnT>
                    <a:lnB>
                      <a:noFill/>
                    </a:lnB>
                    <a:solidFill>
                      <a:schemeClr val="tx2">
                        <a:lumMod val="60000"/>
                        <a:lumOff val="40000"/>
                      </a:schemeClr>
                    </a:solidFill>
                  </a:tcPr>
                </a:tc>
                <a:tc gridSpan="2">
                  <a:txBody>
                    <a:bodyPr/>
                    <a:lstStyle/>
                    <a:p>
                      <a:pPr marL="0" marR="0" algn="ctr">
                        <a:spcBef>
                          <a:spcPts val="0"/>
                        </a:spcBef>
                        <a:spcAft>
                          <a:spcPts val="0"/>
                        </a:spcAft>
                      </a:pPr>
                      <a:r>
                        <a:rPr lang="en-US" sz="3600" b="1" dirty="0" smtClean="0">
                          <a:solidFill>
                            <a:schemeClr val="bg1"/>
                          </a:solidFill>
                          <a:latin typeface="+mn-lt"/>
                          <a:ea typeface="Calibri"/>
                          <a:cs typeface="Times New Roman"/>
                        </a:rPr>
                        <a:t>Weaning </a:t>
                      </a:r>
                      <a:r>
                        <a:rPr lang="en-US" sz="3600" b="1" dirty="0">
                          <a:solidFill>
                            <a:schemeClr val="bg1"/>
                          </a:solidFill>
                          <a:latin typeface="+mn-lt"/>
                          <a:ea typeface="Calibri"/>
                          <a:cs typeface="Times New Roman"/>
                        </a:rPr>
                        <a:t>Weight </a:t>
                      </a:r>
                      <a:r>
                        <a:rPr lang="en-US" sz="3600" b="1" dirty="0" smtClean="0">
                          <a:solidFill>
                            <a:schemeClr val="bg1"/>
                          </a:solidFill>
                          <a:latin typeface="+mn-lt"/>
                          <a:ea typeface="Calibri"/>
                          <a:cs typeface="Times New Roman"/>
                        </a:rPr>
                        <a:t>progeny</a:t>
                      </a:r>
                      <a:r>
                        <a:rPr lang="en-US" sz="3600" b="1" dirty="0" smtClean="0">
                          <a:solidFill>
                            <a:schemeClr val="bg1"/>
                          </a:solidFill>
                          <a:latin typeface="+mn-lt"/>
                          <a:ea typeface="Calibri"/>
                          <a:cs typeface="Times New Roman"/>
                        </a:rPr>
                        <a:t>, n</a:t>
                      </a:r>
                      <a:r>
                        <a:rPr lang="en-US" sz="3600" b="1" baseline="30000" dirty="0" smtClean="0">
                          <a:solidFill>
                            <a:schemeClr val="bg1"/>
                          </a:solidFill>
                          <a:latin typeface="+mn-lt"/>
                          <a:ea typeface="Calibri"/>
                          <a:cs typeface="Times New Roman"/>
                        </a:rPr>
                        <a:t>2</a:t>
                      </a:r>
                    </a:p>
                  </a:txBody>
                  <a:tcPr marL="68580" marR="68580" marT="0" marB="0" anchor="b">
                    <a:lnL>
                      <a:noFill/>
                    </a:lnL>
                    <a:lnR>
                      <a:noFill/>
                    </a:lnR>
                    <a:lnT>
                      <a:noFill/>
                    </a:lnT>
                    <a:lnB>
                      <a:noFill/>
                    </a:lnB>
                    <a:solidFill>
                      <a:schemeClr val="tx2">
                        <a:lumMod val="60000"/>
                        <a:lumOff val="40000"/>
                      </a:schemeClr>
                    </a:solidFill>
                  </a:tcPr>
                </a:tc>
                <a:tc hMerge="1">
                  <a:txBody>
                    <a:bodyPr/>
                    <a:lstStyle/>
                    <a:p>
                      <a:pPr marL="0" marR="0" algn="ctr">
                        <a:spcBef>
                          <a:spcPts val="0"/>
                        </a:spcBef>
                        <a:spcAft>
                          <a:spcPts val="0"/>
                        </a:spcAft>
                      </a:pPr>
                      <a:endParaRPr lang="en-US" sz="4400" b="1" baseline="30000" dirty="0">
                        <a:solidFill>
                          <a:schemeClr val="bg1"/>
                        </a:solidFill>
                        <a:latin typeface="+mn-lt"/>
                        <a:ea typeface="Calibri"/>
                        <a:cs typeface="Times New Roman"/>
                      </a:endParaRPr>
                    </a:p>
                  </a:txBody>
                  <a:tcPr marL="68580" marR="68580" marT="0" marB="0" anchor="b">
                    <a:lnL>
                      <a:noFill/>
                    </a:lnL>
                    <a:lnR>
                      <a:noFill/>
                    </a:lnR>
                    <a:lnT>
                      <a:noFill/>
                    </a:lnT>
                    <a:lnB>
                      <a:noFill/>
                    </a:lnB>
                    <a:solidFill>
                      <a:schemeClr val="tx2">
                        <a:lumMod val="60000"/>
                        <a:lumOff val="40000"/>
                      </a:schemeClr>
                    </a:solidFill>
                  </a:tcPr>
                </a:tc>
                <a:tc>
                  <a:txBody>
                    <a:bodyPr/>
                    <a:lstStyle/>
                    <a:p>
                      <a:pPr marL="0" marR="0" algn="ctr">
                        <a:spcBef>
                          <a:spcPts val="0"/>
                        </a:spcBef>
                        <a:spcAft>
                          <a:spcPts val="0"/>
                        </a:spcAft>
                      </a:pPr>
                      <a:r>
                        <a:rPr lang="en-US" sz="3600" b="1" baseline="0" dirty="0" smtClean="0">
                          <a:solidFill>
                            <a:schemeClr val="bg1"/>
                          </a:solidFill>
                          <a:latin typeface="+mn-lt"/>
                          <a:ea typeface="Calibri"/>
                          <a:cs typeface="Times New Roman"/>
                        </a:rPr>
                        <a:t>Scrotal Circumference </a:t>
                      </a:r>
                      <a:r>
                        <a:rPr lang="en-US" sz="3600" b="1" baseline="0" dirty="0" smtClean="0">
                          <a:solidFill>
                            <a:schemeClr val="bg1"/>
                          </a:solidFill>
                          <a:latin typeface="+mn-lt"/>
                          <a:ea typeface="Calibri"/>
                          <a:cs typeface="Times New Roman"/>
                        </a:rPr>
                        <a:t>progeny</a:t>
                      </a:r>
                      <a:r>
                        <a:rPr lang="en-US" sz="3600" b="1" baseline="0" dirty="0" smtClean="0">
                          <a:solidFill>
                            <a:schemeClr val="bg1"/>
                          </a:solidFill>
                          <a:latin typeface="+mn-lt"/>
                          <a:ea typeface="Calibri"/>
                          <a:cs typeface="Times New Roman"/>
                        </a:rPr>
                        <a:t>, n</a:t>
                      </a:r>
                      <a:r>
                        <a:rPr lang="en-US" sz="3600" b="1" baseline="30000" dirty="0" smtClean="0">
                          <a:solidFill>
                            <a:schemeClr val="bg1"/>
                          </a:solidFill>
                          <a:latin typeface="+mn-lt"/>
                          <a:ea typeface="Calibri"/>
                          <a:cs typeface="Times New Roman"/>
                        </a:rPr>
                        <a:t>2</a:t>
                      </a:r>
                    </a:p>
                  </a:txBody>
                  <a:tcPr marL="68580" marR="68580" marT="0" marB="0" anchor="b">
                    <a:lnL>
                      <a:noFill/>
                    </a:lnL>
                    <a:lnR>
                      <a:noFill/>
                    </a:lnR>
                    <a:lnT>
                      <a:noFill/>
                    </a:lnT>
                    <a:lnB>
                      <a:noFill/>
                    </a:lnB>
                    <a:solidFill>
                      <a:schemeClr val="tx2">
                        <a:lumMod val="60000"/>
                        <a:lumOff val="40000"/>
                      </a:schemeClr>
                    </a:solidFill>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ANUSA000014551206</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NIGHT OFF</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8,840</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302</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13</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ANUSA000016970381</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HIGH DENSITY</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4,479</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1</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ANUSA000016005498</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IMAGE MAKER</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3,564</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206</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ANUSA000016150299</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THUNDER</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2,461</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1,119</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123</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ANUSA000016476952</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WORKHORSE</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2,107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279</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30</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ANUSA000016767407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WALKER</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1,965</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102</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11</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ANUSA000015832632</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PRODUCER</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1,867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137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10</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ANUSA000016476974</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PREMIUM PRODUCT</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1,779</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407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94</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ANUSA000016290873</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PROGRESS</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1,564</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2,067</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722</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r h="436418">
                <a:tc>
                  <a:txBody>
                    <a:bodyPr/>
                    <a:lstStyle/>
                    <a:p>
                      <a:pPr marL="0" marR="0">
                        <a:spcBef>
                          <a:spcPts val="0"/>
                        </a:spcBef>
                        <a:spcAft>
                          <a:spcPts val="0"/>
                        </a:spcAft>
                      </a:pPr>
                      <a:r>
                        <a:rPr lang="en-US" sz="3600" dirty="0">
                          <a:solidFill>
                            <a:srgbClr val="000000"/>
                          </a:solidFill>
                          <a:latin typeface="+mn-lt"/>
                          <a:ea typeface="Calibri"/>
                          <a:cs typeface="Times New Roman"/>
                        </a:rPr>
                        <a:t>ANUSA000016047404</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spcBef>
                          <a:spcPts val="0"/>
                        </a:spcBef>
                        <a:spcAft>
                          <a:spcPts val="0"/>
                        </a:spcAft>
                      </a:pPr>
                      <a:r>
                        <a:rPr lang="en-US" sz="3600" dirty="0">
                          <a:solidFill>
                            <a:srgbClr val="000000"/>
                          </a:solidFill>
                          <a:latin typeface="+mn-lt"/>
                          <a:ea typeface="Calibri"/>
                          <a:cs typeface="Times New Roman"/>
                        </a:rPr>
                        <a:t>EXCITEMENT</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ctr">
                        <a:spcBef>
                          <a:spcPts val="0"/>
                        </a:spcBef>
                        <a:spcAft>
                          <a:spcPts val="0"/>
                        </a:spcAft>
                        <a:tabLst>
                          <a:tab pos="914400" algn="dec"/>
                        </a:tabLst>
                      </a:pPr>
                      <a:r>
                        <a:rPr lang="en-US" sz="3600" dirty="0" smtClean="0">
                          <a:solidFill>
                            <a:srgbClr val="000000"/>
                          </a:solidFill>
                          <a:latin typeface="+mn-lt"/>
                          <a:ea typeface="Calibri"/>
                          <a:cs typeface="Times New Roman"/>
                        </a:rPr>
                        <a:t>1,355</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a:txBody>
                    <a:bodyPr/>
                    <a:lstStyle/>
                    <a:p>
                      <a:pPr marL="0" marR="0" algn="l">
                        <a:spcBef>
                          <a:spcPts val="0"/>
                        </a:spcBef>
                        <a:spcAft>
                          <a:spcPts val="0"/>
                        </a:spcAft>
                        <a:tabLst>
                          <a:tab pos="2103120" algn="dec"/>
                        </a:tabLst>
                      </a:pPr>
                      <a:r>
                        <a:rPr lang="en-US" sz="3600" dirty="0" smtClean="0">
                          <a:solidFill>
                            <a:srgbClr val="000000"/>
                          </a:solidFill>
                          <a:latin typeface="+mn-lt"/>
                          <a:ea typeface="Calibri"/>
                          <a:cs typeface="Times New Roman"/>
                        </a:rPr>
                        <a:t>	3,470</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gridSpan="2">
                  <a:txBody>
                    <a:bodyPr/>
                    <a:lstStyle/>
                    <a:p>
                      <a:pPr marL="0" marR="0" algn="l">
                        <a:spcBef>
                          <a:spcPts val="0"/>
                        </a:spcBef>
                        <a:spcAft>
                          <a:spcPts val="0"/>
                        </a:spcAft>
                        <a:tabLst>
                          <a:tab pos="2103120" algn="dec"/>
                        </a:tabLst>
                      </a:pPr>
                      <a:r>
                        <a:rPr lang="en-US" sz="3600" dirty="0" smtClean="0">
                          <a:latin typeface="+mn-lt"/>
                          <a:ea typeface="Calibri"/>
                          <a:cs typeface="Times New Roman"/>
                        </a:rPr>
                        <a:t>	685</a:t>
                      </a:r>
                      <a:endParaRPr lang="en-US" sz="3600" dirty="0">
                        <a:latin typeface="+mn-lt"/>
                        <a:ea typeface="Calibri"/>
                        <a:cs typeface="Times New Roman"/>
                      </a:endParaRPr>
                    </a:p>
                  </a:txBody>
                  <a:tcPr marL="68580" marR="68580" marT="0" marB="0" anchor="b">
                    <a:lnL>
                      <a:noFill/>
                    </a:lnL>
                    <a:lnR>
                      <a:noFill/>
                    </a:lnR>
                    <a:lnT>
                      <a:noFill/>
                    </a:lnT>
                    <a:lnB>
                      <a:noFill/>
                    </a:lnB>
                    <a:solidFill>
                      <a:schemeClr val="bg1"/>
                    </a:solidFill>
                  </a:tcPr>
                </a:tc>
                <a:tc hMerge="1">
                  <a:txBody>
                    <a:bodyPr/>
                    <a:lstStyle/>
                    <a:p>
                      <a:endParaRPr lang="en-US"/>
                    </a:p>
                  </a:txBody>
                  <a:tcPr/>
                </a:tc>
              </a:tr>
            </a:tbl>
          </a:graphicData>
        </a:graphic>
      </p:graphicFrame>
      <p:sp>
        <p:nvSpPr>
          <p:cNvPr id="26" name="Rectangle 25"/>
          <p:cNvSpPr/>
          <p:nvPr/>
        </p:nvSpPr>
        <p:spPr>
          <a:xfrm>
            <a:off x="18211800" y="27508200"/>
            <a:ext cx="16230600" cy="1200329"/>
          </a:xfrm>
          <a:prstGeom prst="rect">
            <a:avLst/>
          </a:prstGeom>
        </p:spPr>
        <p:txBody>
          <a:bodyPr wrap="square">
            <a:spAutoFit/>
          </a:bodyPr>
          <a:lstStyle/>
          <a:p>
            <a:pPr marL="457200" indent="-457200" algn="just">
              <a:spcBef>
                <a:spcPct val="50000"/>
              </a:spcBef>
              <a:buClr>
                <a:srgbClr val="0033CC"/>
              </a:buClr>
              <a:buFont typeface="WP TypographicSymbols" pitchFamily="2" charset="0"/>
              <a:buChar char="!"/>
            </a:pPr>
            <a:r>
              <a:rPr lang="en-US" sz="3600" dirty="0" smtClean="0"/>
              <a:t>The 10 bulls with the highest number of inseminations for SCR, along with their total number of weaning weight and scrotal circumference progeny </a:t>
            </a:r>
            <a:endParaRPr lang="en-US" sz="3600" baseline="-25000" dirty="0" smtClean="0">
              <a:solidFill>
                <a:schemeClr val="tx2"/>
              </a:solidFill>
            </a:endParaRPr>
          </a:p>
        </p:txBody>
      </p:sp>
      <p:sp>
        <p:nvSpPr>
          <p:cNvPr id="27" name="Rectangle 26"/>
          <p:cNvSpPr/>
          <p:nvPr/>
        </p:nvSpPr>
        <p:spPr>
          <a:xfrm>
            <a:off x="18059400" y="35966400"/>
            <a:ext cx="16002000" cy="1754326"/>
          </a:xfrm>
          <a:prstGeom prst="rect">
            <a:avLst/>
          </a:prstGeom>
        </p:spPr>
        <p:txBody>
          <a:bodyPr wrap="square">
            <a:spAutoFit/>
          </a:bodyPr>
          <a:lstStyle/>
          <a:p>
            <a:pPr marL="457200" indent="-457200" algn="just">
              <a:buClr>
                <a:srgbClr val="0033CC"/>
              </a:buClr>
            </a:pPr>
            <a:r>
              <a:rPr lang="en-US" sz="3600" baseline="30000" dirty="0" smtClean="0"/>
              <a:t>1</a:t>
            </a:r>
            <a:r>
              <a:rPr lang="en-US" sz="3600" dirty="0" smtClean="0"/>
              <a:t>Total </a:t>
            </a:r>
            <a:r>
              <a:rPr lang="en-US" sz="3600" dirty="0" err="1" smtClean="0"/>
              <a:t>matings</a:t>
            </a:r>
            <a:r>
              <a:rPr lang="en-US" sz="3600" dirty="0" smtClean="0"/>
              <a:t> were obtained from the CDCB database</a:t>
            </a:r>
          </a:p>
          <a:p>
            <a:pPr marL="228600" indent="-228600" algn="just">
              <a:buClr>
                <a:srgbClr val="0033CC"/>
              </a:buClr>
            </a:pPr>
            <a:r>
              <a:rPr lang="en-US" sz="3600" baseline="30000" dirty="0" smtClean="0"/>
              <a:t>2</a:t>
            </a:r>
            <a:r>
              <a:rPr lang="en-US" sz="3600" dirty="0" smtClean="0"/>
              <a:t>Number of weaning weight and scrotal circumference progeny were obtained from the American Angus Association </a:t>
            </a:r>
            <a:endParaRPr lang="en-US" sz="3600" baseline="-20000" dirty="0" smtClean="0"/>
          </a:p>
        </p:txBody>
      </p:sp>
      <p:sp>
        <p:nvSpPr>
          <p:cNvPr id="28" name="Rectangle 27"/>
          <p:cNvSpPr/>
          <p:nvPr/>
        </p:nvSpPr>
        <p:spPr>
          <a:xfrm>
            <a:off x="18821400" y="25984200"/>
            <a:ext cx="15163800" cy="1200329"/>
          </a:xfrm>
          <a:prstGeom prst="rect">
            <a:avLst/>
          </a:prstGeom>
        </p:spPr>
        <p:txBody>
          <a:bodyPr wrap="square">
            <a:spAutoFit/>
          </a:bodyPr>
          <a:lstStyle/>
          <a:p>
            <a:pPr marL="457200" lvl="0" indent="-457200" algn="just">
              <a:buClr>
                <a:srgbClr val="0033CC"/>
              </a:buClr>
            </a:pPr>
            <a:r>
              <a:rPr lang="en-US" sz="3600" baseline="30000" dirty="0" smtClean="0"/>
              <a:t>1</a:t>
            </a:r>
            <a:r>
              <a:rPr lang="en-US" sz="3600" dirty="0" smtClean="0"/>
              <a:t> HO cows mated to AN sires, Holstein, Ayrshire, Brown Swiss, Guernsey, Jersey</a:t>
            </a:r>
            <a:endParaRPr lang="en-US" sz="3600" baseline="-14000" dirty="0" smtClean="0">
              <a:solidFill>
                <a:schemeClr val="tx2"/>
              </a:solidFill>
            </a:endParaRPr>
          </a:p>
          <a:p>
            <a:pPr marL="457200" lvl="0" indent="-457200" algn="just">
              <a:buClr>
                <a:srgbClr val="0033CC"/>
              </a:buClr>
            </a:pPr>
            <a:r>
              <a:rPr lang="en-US" sz="3600" dirty="0" smtClean="0"/>
              <a:t> </a:t>
            </a:r>
            <a:endParaRPr lang="en-US" sz="3600" baseline="-14000" dirty="0" smtClean="0">
              <a:solidFill>
                <a:schemeClr val="tx2"/>
              </a:solidFill>
            </a:endParaRPr>
          </a:p>
        </p:txBody>
      </p:sp>
      <p:sp>
        <p:nvSpPr>
          <p:cNvPr id="32" name="Rectangle 31"/>
          <p:cNvSpPr/>
          <p:nvPr/>
        </p:nvSpPr>
        <p:spPr>
          <a:xfrm>
            <a:off x="18211800" y="7620000"/>
            <a:ext cx="16230600" cy="646331"/>
          </a:xfrm>
          <a:prstGeom prst="rect">
            <a:avLst/>
          </a:prstGeom>
        </p:spPr>
        <p:txBody>
          <a:bodyPr wrap="square">
            <a:spAutoFit/>
          </a:bodyPr>
          <a:lstStyle/>
          <a:p>
            <a:pPr marL="457200" indent="-457200" algn="just">
              <a:spcBef>
                <a:spcPct val="50000"/>
              </a:spcBef>
              <a:buClr>
                <a:srgbClr val="0033CC"/>
              </a:buClr>
              <a:buFont typeface="WP TypographicSymbols" pitchFamily="2" charset="0"/>
              <a:buChar char="!"/>
            </a:pPr>
            <a:r>
              <a:rPr lang="en-US" sz="3600" dirty="0" smtClean="0"/>
              <a:t>Beef breeds with inseminations to HO cows and heifers </a:t>
            </a:r>
            <a:endParaRPr lang="en-US" sz="3600" baseline="-20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113150</TotalTime>
  <Words>1015</Words>
  <Application>Microsoft Office PowerPoint</Application>
  <PresentationFormat>Custom</PresentationFormat>
  <Paragraphs>198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Gill Sans MT</vt:lpstr>
      <vt:lpstr>WP TypographicSymbols</vt:lpstr>
      <vt:lpstr>Wingdings</vt:lpstr>
      <vt:lpstr>Times New Roman</vt:lpstr>
      <vt:lpstr>Office Theme</vt:lpstr>
      <vt:lpstr>Slide 1</vt:lpstr>
    </vt:vector>
  </TitlesOfParts>
  <Company>AIPL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jana</cp:lastModifiedBy>
  <cp:revision>5224</cp:revision>
  <dcterms:created xsi:type="dcterms:W3CDTF">2011-06-01T17:40:41Z</dcterms:created>
  <dcterms:modified xsi:type="dcterms:W3CDTF">2017-06-21T12:55:11Z</dcterms:modified>
</cp:coreProperties>
</file>