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8404800"/>
  <p:notesSz cx="7010400" cy="120396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Marlett" pitchFamily="2" charset="2"/>
      <p:regular r:id="rId9"/>
    </p:embeddedFont>
    <p:embeddedFont>
      <p:font typeface="Verdana" pitchFamily="34" charset="0"/>
      <p:regular r:id="rId10"/>
      <p:bold r:id="rId11"/>
      <p:italic r:id="rId12"/>
      <p:boldItalic r:id="rId13"/>
    </p:embeddedFont>
    <p:embeddedFont>
      <p:font typeface="Bookman Old Style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3C"/>
    <a:srgbClr val="D1FFF3"/>
    <a:srgbClr val="E7F1FF"/>
    <a:srgbClr val="EBF4FF"/>
    <a:srgbClr val="E5F0FF"/>
    <a:srgbClr val="244270"/>
    <a:srgbClr val="DDEBFF"/>
    <a:srgbClr val="00563F"/>
    <a:srgbClr val="00337F"/>
    <a:srgbClr val="0066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0" autoAdjust="0"/>
    <p:restoredTop sz="86410" autoAdjust="0"/>
  </p:normalViewPr>
  <p:slideViewPr>
    <p:cSldViewPr snapToGrid="0">
      <p:cViewPr>
        <p:scale>
          <a:sx n="20" d="100"/>
          <a:sy n="20" d="100"/>
        </p:scale>
        <p:origin x="-212" y="-52"/>
      </p:cViewPr>
      <p:guideLst>
        <p:guide orient="horz" pos="12096"/>
        <p:guide pos="160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91" tIns="54150" rIns="108291" bIns="54150" numCol="1" anchor="t" anchorCtr="0" compatLnSpc="1">
            <a:prstTxWarp prst="textNoShape">
              <a:avLst/>
            </a:prstTxWarp>
          </a:bodyPr>
          <a:lstStyle>
            <a:lvl1pPr algn="l" defTabSz="1082974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91" tIns="54150" rIns="108291" bIns="54150" numCol="1" anchor="t" anchorCtr="0" compatLnSpc="1">
            <a:prstTxWarp prst="textNoShape">
              <a:avLst/>
            </a:prstTxWarp>
          </a:bodyPr>
          <a:lstStyle>
            <a:lvl1pPr algn="r" defTabSz="1082974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436350"/>
            <a:ext cx="30368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91" tIns="54150" rIns="108291" bIns="54150" numCol="1" anchor="b" anchorCtr="0" compatLnSpc="1">
            <a:prstTxWarp prst="textNoShape">
              <a:avLst/>
            </a:prstTxWarp>
          </a:bodyPr>
          <a:lstStyle>
            <a:lvl1pPr algn="l" defTabSz="1082974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11436350"/>
            <a:ext cx="30368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91" tIns="54150" rIns="108291" bIns="54150" numCol="1" anchor="b" anchorCtr="0" compatLnSpc="1">
            <a:prstTxWarp prst="textNoShape">
              <a:avLst/>
            </a:prstTxWarp>
          </a:bodyPr>
          <a:lstStyle>
            <a:lvl1pPr algn="r" defTabSz="1082974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271AAB5-579B-4A7B-BE17-45E670E46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603250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603250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23E1FC21-36CA-49FE-9952-39D41A7EC4EF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903288"/>
            <a:ext cx="6019800" cy="4514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5718175"/>
            <a:ext cx="5610225" cy="5418138"/>
          </a:xfrm>
          <a:prstGeom prst="rect">
            <a:avLst/>
          </a:prstGeom>
        </p:spPr>
        <p:txBody>
          <a:bodyPr vert="horz" lIns="91349" tIns="45674" rIns="91349" bIns="4567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4763"/>
            <a:ext cx="3036888" cy="603250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11434763"/>
            <a:ext cx="3036888" cy="603250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20A8EF74-0F81-4CB4-977C-5B1F1D254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4" y="11931121"/>
            <a:ext cx="43526075" cy="82306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21761979"/>
            <a:ext cx="35845750" cy="981604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D0C1-9F97-4C74-A109-0576620F58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EFD3C-2346-45E2-8153-0DAA14393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4" y="3415242"/>
            <a:ext cx="10880725" cy="307223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3415242"/>
            <a:ext cx="32492950" cy="307223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4B6B0-36B1-41EC-B8C6-BC6979F6D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76DC-2A77-4D19-9AB7-91ED645B9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4679012"/>
            <a:ext cx="43526075" cy="76268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6277961"/>
            <a:ext cx="43526075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F1F1-05C5-4690-AE2E-141113AD9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4" y="11097683"/>
            <a:ext cx="21686837" cy="230399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11097683"/>
            <a:ext cx="21686838" cy="230399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4E19-9F19-486F-8645-8DDC515C6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9" y="1537229"/>
            <a:ext cx="46085125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8597372"/>
            <a:ext cx="22625050" cy="35819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2179301"/>
            <a:ext cx="22625050" cy="22126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8597372"/>
            <a:ext cx="22632988" cy="35819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2179301"/>
            <a:ext cx="22632988" cy="22126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584B-4627-4445-BE22-2F4CAEAE9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04ADA-0989-424D-A665-C2D9E4CC98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29FF3-92A2-42BB-98D4-A4FF55016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529821"/>
            <a:ext cx="16846550" cy="6506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529821"/>
            <a:ext cx="28625800" cy="327763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8036190"/>
            <a:ext cx="16846550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510B-E09E-4224-84CA-7EFC9C4F9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6" y="26882991"/>
            <a:ext cx="30724475" cy="3174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6" y="3431912"/>
            <a:ext cx="30724475" cy="230417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6" y="30057462"/>
            <a:ext cx="30724475" cy="4506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D047-FD60-45FC-94D9-B83345E37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3414713"/>
            <a:ext cx="435260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0698" tIns="240348" rIns="480698" bIns="2403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11098213"/>
            <a:ext cx="43526075" cy="2303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0698" tIns="240348" rIns="480698" bIns="2403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34990088"/>
            <a:ext cx="10668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98" tIns="240348" rIns="480698" bIns="240348" numCol="1" anchor="t" anchorCtr="0" compatLnSpc="1">
            <a:prstTxWarp prst="textNoShape">
              <a:avLst/>
            </a:prstTxWarp>
          </a:bodyPr>
          <a:lstStyle>
            <a:lvl1pPr>
              <a:defRPr sz="7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34990088"/>
            <a:ext cx="162147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98" tIns="240348" rIns="480698" bIns="240348" numCol="1" anchor="t" anchorCtr="0" compatLnSpc="1">
            <a:prstTxWarp prst="textNoShape">
              <a:avLst/>
            </a:prstTxWarp>
          </a:bodyPr>
          <a:lstStyle>
            <a:lvl1pPr algn="ctr">
              <a:defRPr sz="7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34990088"/>
            <a:ext cx="10668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98" tIns="240348" rIns="480698" bIns="240348" numCol="1" anchor="t" anchorCtr="0" compatLnSpc="1">
            <a:prstTxWarp prst="textNoShape">
              <a:avLst/>
            </a:prstTxWarp>
          </a:bodyPr>
          <a:lstStyle>
            <a:lvl1pPr algn="r">
              <a:defRPr sz="7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0A35502-4EBC-4C55-9541-10BE54C29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2pPr>
      <a:lvl3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3pPr>
      <a:lvl4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4pPr>
      <a:lvl5pPr algn="ctr" defTabSz="4806950" rtl="0" eaLnBrk="0" fontAlgn="base" hangingPunct="0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5pPr>
      <a:lvl6pPr marL="4572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6pPr>
      <a:lvl7pPr marL="9144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7pPr>
      <a:lvl8pPr marL="13716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8pPr>
      <a:lvl9pPr marL="1828800" algn="ctr" defTabSz="4806950" rtl="0" fontAlgn="base">
        <a:spcBef>
          <a:spcPct val="0"/>
        </a:spcBef>
        <a:spcAft>
          <a:spcPct val="0"/>
        </a:spcAft>
        <a:defRPr sz="23100">
          <a:solidFill>
            <a:schemeClr val="tx2"/>
          </a:solidFill>
          <a:latin typeface="Times New Roman" pitchFamily="18" charset="0"/>
        </a:defRPr>
      </a:lvl9pPr>
    </p:titleStyle>
    <p:bodyStyle>
      <a:lvl1pPr marL="1801813" indent="-1801813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03663" indent="-1498600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07100" indent="-1200150" algn="l" defTabSz="4806950" rtl="0" eaLnBrk="0" fontAlgn="base" hangingPunct="0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</a:defRPr>
      </a:lvl3pPr>
      <a:lvl4pPr marL="8412163" indent="-1200150" algn="l" defTabSz="4806950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817225" indent="-1203325" algn="l" defTabSz="4806950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274425" indent="-1203325" algn="l" defTabSz="4806950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731625" indent="-1203325" algn="l" defTabSz="4806950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2188825" indent="-1203325" algn="l" defTabSz="4806950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646025" indent="-1203325" algn="l" defTabSz="4806950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914400" y="685800"/>
            <a:ext cx="49377600" cy="4970591"/>
          </a:xfrm>
          <a:prstGeom prst="rect">
            <a:avLst/>
          </a:prstGeom>
          <a:solidFill>
            <a:srgbClr val="244270"/>
          </a:solidFill>
          <a:ln w="9525">
            <a:noFill/>
            <a:miter lim="800000"/>
            <a:headEnd/>
            <a:tailEnd/>
          </a:ln>
        </p:spPr>
        <p:txBody>
          <a:bodyPr lIns="228600" tIns="228600" rIns="228600" bIns="22860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8800" b="1" dirty="0">
                <a:latin typeface="Calibri" pitchFamily="34" charset="0"/>
              </a:rPr>
              <a:t> </a:t>
            </a:r>
            <a:r>
              <a:rPr lang="en-US" sz="8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Genetic Evaluation of Gestation </a:t>
            </a:r>
            <a:r>
              <a:rPr lang="en-US" sz="8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Length</a:t>
            </a:r>
          </a:p>
          <a:p>
            <a:pPr algn="ctr">
              <a:lnSpc>
                <a:spcPts val="9800"/>
              </a:lnSpc>
              <a:spcAft>
                <a:spcPts val="1200"/>
              </a:spcAft>
            </a:pPr>
            <a:r>
              <a:rPr lang="en-US" sz="8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as </a:t>
            </a:r>
            <a:r>
              <a:rPr lang="en-US" sz="8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 Trait of the Service Sire </a:t>
            </a:r>
          </a:p>
          <a:p>
            <a:pPr algn="ctr">
              <a:lnSpc>
                <a:spcPts val="78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J.R</a:t>
            </a:r>
            <a:r>
              <a:rPr lang="en-US" sz="6000" b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Wright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P.M</a:t>
            </a:r>
            <a:r>
              <a:rPr lang="en-US" sz="6000" b="1" dirty="0">
                <a:solidFill>
                  <a:schemeClr val="bg1"/>
                </a:solidFill>
                <a:latin typeface="Calibri" pitchFamily="34" charset="0"/>
              </a:rPr>
              <a:t>. VanRaden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,* </a:t>
            </a:r>
            <a:r>
              <a:rPr lang="en-US" sz="6000" b="1" dirty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J.L</a:t>
            </a:r>
            <a:r>
              <a:rPr lang="en-US" sz="6000" b="1" dirty="0">
                <a:solidFill>
                  <a:schemeClr val="bg1"/>
                </a:solidFill>
                <a:latin typeface="Calibri" pitchFamily="34" charset="0"/>
              </a:rPr>
              <a:t>. Hutchison</a:t>
            </a:r>
            <a:endParaRPr lang="en-US" sz="6000" b="1" i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ts val="48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Animal Genomics 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</a:rPr>
              <a:t>&amp;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Improvement Laboratory, Agricultural Research Service, USDA, Beltsville, MD 20705-2350</a:t>
            </a:r>
          </a:p>
        </p:txBody>
      </p:sp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914399" y="6400800"/>
            <a:ext cx="11612880" cy="7029617"/>
          </a:xfrm>
          <a:prstGeom prst="rect">
            <a:avLst/>
          </a:prstGeom>
          <a:solidFill>
            <a:srgbClr val="DDEBFF"/>
          </a:solidFill>
          <a:ln w="76200" cap="sq">
            <a:solidFill>
              <a:srgbClr val="244270"/>
            </a:solidFill>
            <a:miter lim="800000"/>
            <a:headEnd/>
            <a:tailEnd/>
          </a:ln>
        </p:spPr>
        <p:txBody>
          <a:bodyPr lIns="274320" tIns="274320" rIns="457200" bIns="365760">
            <a:spAutoFit/>
          </a:bodyPr>
          <a:lstStyle/>
          <a:p>
            <a:pPr indent="-457200" algn="ctr">
              <a:spcBef>
                <a:spcPts val="0"/>
              </a:spcBef>
              <a:spcAft>
                <a:spcPts val="0"/>
              </a:spcAft>
              <a:buClr>
                <a:srgbClr val="08327C"/>
              </a:buClr>
              <a:buSzPct val="70000"/>
              <a:buFont typeface="Marlett" pitchFamily="2" charset="2"/>
              <a:buNone/>
              <a:defRPr/>
            </a:pPr>
            <a:r>
              <a:rPr lang="en-US" sz="4800" b="1" dirty="0">
                <a:solidFill>
                  <a:srgbClr val="244270"/>
                </a:solidFill>
                <a:latin typeface="Calibri" pitchFamily="34" charset="0"/>
                <a:cs typeface="Arial" pitchFamily="34" charset="0"/>
              </a:rPr>
              <a:t>INTRODUCTION</a:t>
            </a:r>
          </a:p>
          <a:p>
            <a:pPr marL="548640" lvl="1" indent="-457200">
              <a:lnSpc>
                <a:spcPts val="4200"/>
              </a:lnSpc>
              <a:spcBef>
                <a:spcPts val="3000"/>
              </a:spcBef>
              <a:spcAft>
                <a:spcPts val="0"/>
              </a:spcAft>
              <a:buClr>
                <a:srgbClr val="244270"/>
              </a:buClr>
              <a:buSzPct val="90000"/>
              <a:buFont typeface="Calibri" pitchFamily="34" charset="0"/>
              <a:buChar char="●"/>
              <a:defRPr/>
            </a:pPr>
            <a:r>
              <a:rPr lang="en-US" sz="4000" b="1" dirty="0">
                <a:latin typeface="Calibri" pitchFamily="34" charset="0"/>
                <a:cs typeface="Arial" pitchFamily="34" charset="0"/>
              </a:rPr>
              <a:t>Gestation length </a:t>
            </a:r>
            <a:r>
              <a:rPr lang="en-US" sz="4000" b="1" dirty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(GL)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can affect calving traits, age at first calf, calving interval, and other traits</a:t>
            </a:r>
          </a:p>
          <a:p>
            <a:pPr marL="548640" lvl="1" indent="-457200">
              <a:lnSpc>
                <a:spcPts val="4200"/>
              </a:lnSpc>
              <a:spcBef>
                <a:spcPts val="3600"/>
              </a:spcBef>
              <a:spcAft>
                <a:spcPts val="0"/>
              </a:spcAft>
              <a:buClr>
                <a:srgbClr val="244270"/>
              </a:buClr>
              <a:buSzPct val="90000"/>
              <a:buFont typeface="Calibri" pitchFamily="34" charset="0"/>
              <a:buChar char="●"/>
              <a:defRPr/>
            </a:pPr>
            <a:r>
              <a:rPr lang="en-US" sz="4000" b="1" dirty="0">
                <a:latin typeface="Calibri" pitchFamily="34" charset="0"/>
                <a:cs typeface="Arial" pitchFamily="34" charset="0"/>
              </a:rPr>
              <a:t>Genetic evaluations of GL from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US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data were previously computed for research as a trait of the service sire or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the cow’s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sire </a:t>
            </a:r>
            <a:r>
              <a:rPr lang="en-US" sz="4000" b="1" dirty="0" smtClean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(Norman </a:t>
            </a:r>
            <a:r>
              <a:rPr lang="en-US" sz="4000" b="1" dirty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et al</a:t>
            </a:r>
            <a:r>
              <a:rPr lang="en-US" sz="4000" b="1" dirty="0" smtClean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., JDS, 2009</a:t>
            </a:r>
            <a:r>
              <a:rPr lang="en-US" sz="4000" b="1" dirty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548640" lvl="1" indent="-457200">
              <a:lnSpc>
                <a:spcPts val="4200"/>
              </a:lnSpc>
              <a:spcBef>
                <a:spcPts val="3600"/>
              </a:spcBef>
              <a:spcAft>
                <a:spcPts val="0"/>
              </a:spcAft>
              <a:buClr>
                <a:srgbClr val="244270"/>
              </a:buClr>
              <a:buSzPct val="90000"/>
              <a:buFont typeface="Calibri" pitchFamily="34" charset="0"/>
              <a:buChar char="●"/>
              <a:defRPr/>
            </a:pPr>
            <a:r>
              <a:rPr lang="en-US" sz="4000" b="1" dirty="0">
                <a:latin typeface="Calibri" pitchFamily="34" charset="0"/>
                <a:cs typeface="Arial" pitchFamily="34" charset="0"/>
              </a:rPr>
              <a:t>Genetic correlations between the two were high</a:t>
            </a:r>
            <a:r>
              <a:rPr lang="en-US" sz="4000" b="1" dirty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 (near 0.80</a:t>
            </a:r>
            <a:r>
              <a:rPr lang="en-US" sz="4000" b="1" dirty="0" smtClean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)</a:t>
            </a:r>
            <a:endParaRPr lang="en-US" sz="4000" b="1" dirty="0">
              <a:solidFill>
                <a:srgbClr val="0052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3" name="Text Box 7727"/>
          <p:cNvSpPr txBox="1">
            <a:spLocks noChangeArrowheads="1"/>
          </p:cNvSpPr>
          <p:nvPr/>
        </p:nvSpPr>
        <p:spPr bwMode="auto">
          <a:xfrm>
            <a:off x="38679120" y="24691368"/>
            <a:ext cx="11612880" cy="12772727"/>
          </a:xfrm>
          <a:prstGeom prst="rect">
            <a:avLst/>
          </a:prstGeom>
          <a:solidFill>
            <a:srgbClr val="DDEBFF"/>
          </a:solidFill>
          <a:ln w="76200" cap="sq">
            <a:solidFill>
              <a:srgbClr val="244270"/>
            </a:solidFill>
            <a:miter lim="800000"/>
            <a:headEnd/>
            <a:tailEnd/>
          </a:ln>
        </p:spPr>
        <p:txBody>
          <a:bodyPr lIns="274320" tIns="274320" rIns="457200" bIns="365760">
            <a:spAutoFit/>
          </a:bodyPr>
          <a:lstStyle/>
          <a:p>
            <a:pPr marL="512763" indent="-439738" algn="ctr">
              <a:spcBef>
                <a:spcPts val="0"/>
              </a:spcBef>
              <a:spcAft>
                <a:spcPts val="0"/>
              </a:spcAft>
              <a:buClr>
                <a:srgbClr val="08327C"/>
              </a:buClr>
              <a:buSzPct val="70000"/>
              <a:buFont typeface="Marlett" pitchFamily="2" charset="2"/>
              <a:buNone/>
            </a:pPr>
            <a:r>
              <a:rPr lang="en-US" sz="4800" b="1" dirty="0">
                <a:solidFill>
                  <a:srgbClr val="244270"/>
                </a:solidFill>
                <a:latin typeface="Calibri" pitchFamily="34" charset="0"/>
              </a:rPr>
              <a:t>CONCLUSIONS</a:t>
            </a: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</a:pPr>
            <a:r>
              <a:rPr lang="en-US" b="1" dirty="0" smtClean="0">
                <a:latin typeface="Calibri" pitchFamily="34" charset="0"/>
              </a:rPr>
              <a:t>GL PTA </a:t>
            </a:r>
            <a:r>
              <a:rPr lang="en-US" sz="4000" b="1" dirty="0" smtClean="0">
                <a:latin typeface="Calibri" pitchFamily="34" charset="0"/>
              </a:rPr>
              <a:t>developed </a:t>
            </a:r>
            <a:r>
              <a:rPr lang="en-US" sz="4000" b="1" dirty="0">
                <a:latin typeface="Calibri" pitchFamily="34" charset="0"/>
              </a:rPr>
              <a:t>for all dairy breeds and crossbreds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</a:pPr>
            <a:r>
              <a:rPr lang="en-US" sz="4000" b="1" dirty="0">
                <a:latin typeface="Calibri" pitchFamily="34" charset="0"/>
              </a:rPr>
              <a:t>Strong selection for correlated traits </a:t>
            </a:r>
            <a:r>
              <a:rPr lang="en-US" sz="4000" b="1" dirty="0" smtClean="0">
                <a:latin typeface="Calibri" pitchFamily="34" charset="0"/>
              </a:rPr>
              <a:t>already </a:t>
            </a:r>
            <a:r>
              <a:rPr lang="en-US" sz="4000" b="1" dirty="0">
                <a:latin typeface="Calibri" pitchFamily="34" charset="0"/>
              </a:rPr>
              <a:t>decreased GL in recent years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</a:pPr>
            <a:r>
              <a:rPr lang="en-US" sz="4000" b="1" dirty="0">
                <a:latin typeface="Calibri" pitchFamily="34" charset="0"/>
              </a:rPr>
              <a:t>GL can be useful in mating programs to group all birth dates together </a:t>
            </a:r>
            <a:r>
              <a:rPr lang="en-US" sz="4000" b="1" dirty="0" smtClean="0">
                <a:latin typeface="Calibri" pitchFamily="34" charset="0"/>
              </a:rPr>
              <a:t>for:</a:t>
            </a:r>
            <a:endParaRPr lang="en-US" sz="4000" b="1" dirty="0">
              <a:latin typeface="Calibri" pitchFamily="34" charset="0"/>
            </a:endParaRPr>
          </a:p>
          <a:p>
            <a:pPr marL="1097280" lvl="1" indent="-457200">
              <a:lnSpc>
                <a:spcPts val="4200"/>
              </a:lnSpc>
              <a:spcBef>
                <a:spcPts val="12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</a:pPr>
            <a:r>
              <a:rPr lang="en-US" sz="4000" b="1" dirty="0" smtClean="0">
                <a:latin typeface="Calibri" pitchFamily="34" charset="0"/>
              </a:rPr>
              <a:t>Seasonal </a:t>
            </a:r>
            <a:r>
              <a:rPr lang="en-US" sz="4000" b="1" dirty="0">
                <a:latin typeface="Calibri" pitchFamily="34" charset="0"/>
              </a:rPr>
              <a:t>calving</a:t>
            </a:r>
          </a:p>
          <a:p>
            <a:pPr marL="1097280" lvl="1" indent="-457200">
              <a:lnSpc>
                <a:spcPts val="4200"/>
              </a:lnSpc>
              <a:spcBef>
                <a:spcPts val="6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</a:pPr>
            <a:r>
              <a:rPr lang="en-US" sz="4000" b="1" dirty="0" smtClean="0">
                <a:latin typeface="Calibri" pitchFamily="34" charset="0"/>
              </a:rPr>
              <a:t>Managing </a:t>
            </a:r>
            <a:r>
              <a:rPr lang="en-US" sz="4000" b="1" dirty="0">
                <a:latin typeface="Calibri" pitchFamily="34" charset="0"/>
              </a:rPr>
              <a:t>maternity pens</a:t>
            </a:r>
          </a:p>
          <a:p>
            <a:pPr marL="1097280" lvl="1" indent="-457200">
              <a:lnSpc>
                <a:spcPts val="4200"/>
              </a:lnSpc>
              <a:spcBef>
                <a:spcPts val="6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</a:pPr>
            <a:r>
              <a:rPr lang="en-US" sz="4000" b="1" dirty="0" smtClean="0">
                <a:latin typeface="Calibri" pitchFamily="34" charset="0"/>
              </a:rPr>
              <a:t>Improving </a:t>
            </a:r>
            <a:r>
              <a:rPr lang="en-US" sz="4000" b="1" dirty="0">
                <a:latin typeface="Calibri" pitchFamily="34" charset="0"/>
              </a:rPr>
              <a:t>calving ease as a correlated trait 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</a:pPr>
            <a:r>
              <a:rPr lang="en-US" sz="4000" b="1" dirty="0">
                <a:latin typeface="Calibri" pitchFamily="34" charset="0"/>
              </a:rPr>
              <a:t>Official GL evaluations </a:t>
            </a:r>
            <a:r>
              <a:rPr lang="en-US" sz="4000" b="1" dirty="0" smtClean="0">
                <a:latin typeface="Calibri" pitchFamily="34" charset="0"/>
              </a:rPr>
              <a:t>to be implemented </a:t>
            </a:r>
            <a:r>
              <a:rPr lang="en-US" sz="4000" b="1" dirty="0">
                <a:latin typeface="Calibri" pitchFamily="34" charset="0"/>
              </a:rPr>
              <a:t>in </a:t>
            </a:r>
            <a:r>
              <a:rPr lang="en-US" sz="4000" b="1" dirty="0" smtClean="0">
                <a:latin typeface="Calibri" pitchFamily="34" charset="0"/>
              </a:rPr>
              <a:t> August 2017 </a:t>
            </a:r>
          </a:p>
          <a:p>
            <a:pPr marL="1097280" lvl="1" indent="-457200">
              <a:lnSpc>
                <a:spcPts val="4200"/>
              </a:lnSpc>
              <a:spcBef>
                <a:spcPts val="18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</a:pPr>
            <a:r>
              <a:rPr lang="en-US" sz="4000" b="1" dirty="0" smtClean="0">
                <a:latin typeface="Calibri" pitchFamily="34" charset="0"/>
              </a:rPr>
              <a:t>Service-sire PTA for all bulls </a:t>
            </a:r>
            <a:r>
              <a:rPr lang="en-US" sz="4000" b="1" dirty="0" smtClean="0">
                <a:solidFill>
                  <a:srgbClr val="00523C"/>
                </a:solidFill>
                <a:latin typeface="Calibri" pitchFamily="34" charset="0"/>
              </a:rPr>
              <a:t>(format 38)</a:t>
            </a:r>
          </a:p>
          <a:p>
            <a:pPr marL="1097280" lvl="1" indent="-457200">
              <a:lnSpc>
                <a:spcPts val="4200"/>
              </a:lnSpc>
              <a:spcBef>
                <a:spcPts val="15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</a:pPr>
            <a:r>
              <a:rPr lang="en-US" sz="4000" b="1" dirty="0" smtClean="0">
                <a:latin typeface="Calibri" pitchFamily="34" charset="0"/>
              </a:rPr>
              <a:t>Genomic PTA for all genotyped animals </a:t>
            </a:r>
            <a:r>
              <a:rPr lang="en-US" sz="4000" b="1" dirty="0" smtClean="0">
                <a:solidFill>
                  <a:srgbClr val="00523C"/>
                </a:solidFill>
                <a:latin typeface="Calibri" pitchFamily="34" charset="0"/>
              </a:rPr>
              <a:t>(monthly and weekly evaluations)</a:t>
            </a:r>
          </a:p>
          <a:p>
            <a:pPr marL="1097280" lvl="1" indent="-457200">
              <a:lnSpc>
                <a:spcPts val="4200"/>
              </a:lnSpc>
              <a:spcBef>
                <a:spcPts val="15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</a:pPr>
            <a:r>
              <a:rPr lang="en-US" sz="4000" b="1" dirty="0" smtClean="0">
                <a:latin typeface="Calibri" pitchFamily="34" charset="0"/>
              </a:rPr>
              <a:t>Female PTA </a:t>
            </a:r>
            <a:r>
              <a:rPr lang="en-US" sz="4000" b="1" dirty="0" smtClean="0">
                <a:solidFill>
                  <a:srgbClr val="00523C"/>
                </a:solidFill>
                <a:latin typeface="Calibri" pitchFamily="34" charset="0"/>
              </a:rPr>
              <a:t>(format 105) </a:t>
            </a:r>
            <a:r>
              <a:rPr lang="en-US" sz="4000" b="1" dirty="0" smtClean="0">
                <a:latin typeface="Calibri" pitchFamily="34" charset="0"/>
              </a:rPr>
              <a:t>could be available by December 2017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060" name="Text Box 18155"/>
          <p:cNvSpPr txBox="1">
            <a:spLocks noChangeArrowheads="1"/>
          </p:cNvSpPr>
          <p:nvPr/>
        </p:nvSpPr>
        <p:spPr bwMode="auto">
          <a:xfrm>
            <a:off x="914399" y="14145129"/>
            <a:ext cx="11612880" cy="4478149"/>
          </a:xfrm>
          <a:prstGeom prst="rect">
            <a:avLst/>
          </a:prstGeom>
          <a:solidFill>
            <a:srgbClr val="DDEBFF"/>
          </a:solidFill>
          <a:ln w="76200" cap="sq">
            <a:solidFill>
              <a:srgbClr val="244270"/>
            </a:solidFill>
            <a:miter lim="800000"/>
            <a:headEnd/>
            <a:tailEnd/>
          </a:ln>
        </p:spPr>
        <p:txBody>
          <a:bodyPr lIns="274320" tIns="274320" rIns="457200" bIns="365760">
            <a:spAutoFit/>
          </a:bodyPr>
          <a:lstStyle/>
          <a:p>
            <a:pPr indent="-457200" algn="ctr">
              <a:spcBef>
                <a:spcPts val="0"/>
              </a:spcBef>
              <a:spcAft>
                <a:spcPts val="0"/>
              </a:spcAft>
              <a:buClr>
                <a:srgbClr val="08327C"/>
              </a:buClr>
              <a:buSzPct val="70000"/>
              <a:buFont typeface="Marlett" pitchFamily="2" charset="2"/>
              <a:buNone/>
            </a:pPr>
            <a:r>
              <a:rPr lang="en-US" sz="4800" b="1" dirty="0" smtClean="0">
                <a:solidFill>
                  <a:srgbClr val="244270"/>
                </a:solidFill>
                <a:latin typeface="Calibri" pitchFamily="34" charset="0"/>
              </a:rPr>
              <a:t>OBJECTIVES</a:t>
            </a:r>
            <a:endParaRPr lang="en-US" sz="4800" b="1" dirty="0">
              <a:latin typeface="Calibri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</a:pPr>
            <a:r>
              <a:rPr lang="en-US" sz="4000" b="1" dirty="0">
                <a:latin typeface="Calibri" pitchFamily="34" charset="0"/>
              </a:rPr>
              <a:t>Develop routine genetic rankings and genomic predictions of </a:t>
            </a:r>
            <a:r>
              <a:rPr lang="en-US" sz="4000" b="1" dirty="0" smtClean="0">
                <a:latin typeface="Calibri" pitchFamily="34" charset="0"/>
              </a:rPr>
              <a:t>GL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</a:pPr>
            <a:r>
              <a:rPr lang="en-US" sz="4000" b="1" dirty="0" smtClean="0">
                <a:latin typeface="Calibri" pitchFamily="34" charset="0"/>
              </a:rPr>
              <a:t>Estimate paternal and maternal breed differences from Holstein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2061" name="Line 18183"/>
          <p:cNvSpPr>
            <a:spLocks noChangeShapeType="1"/>
          </p:cNvSpPr>
          <p:nvPr/>
        </p:nvSpPr>
        <p:spPr bwMode="auto">
          <a:xfrm>
            <a:off x="39243000" y="18313400"/>
            <a:ext cx="11506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endParaRPr lang="en-US"/>
          </a:p>
        </p:txBody>
      </p:sp>
      <p:sp>
        <p:nvSpPr>
          <p:cNvPr id="2062" name="Line 19297"/>
          <p:cNvSpPr>
            <a:spLocks noChangeShapeType="1"/>
          </p:cNvSpPr>
          <p:nvPr/>
        </p:nvSpPr>
        <p:spPr bwMode="auto">
          <a:xfrm flipV="1">
            <a:off x="38633400" y="22402800"/>
            <a:ext cx="11658600" cy="88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endParaRPr lang="en-US"/>
          </a:p>
        </p:txBody>
      </p:sp>
      <p:sp>
        <p:nvSpPr>
          <p:cNvPr id="66406" name="Text Box 19302"/>
          <p:cNvSpPr txBox="1">
            <a:spLocks noChangeArrowheads="1"/>
          </p:cNvSpPr>
          <p:nvPr/>
        </p:nvSpPr>
        <p:spPr bwMode="auto">
          <a:xfrm>
            <a:off x="914399" y="19366833"/>
            <a:ext cx="11612880" cy="18097262"/>
          </a:xfrm>
          <a:prstGeom prst="rect">
            <a:avLst/>
          </a:prstGeom>
          <a:solidFill>
            <a:srgbClr val="DDEBFF"/>
          </a:solidFill>
          <a:ln w="76200" cap="sq">
            <a:solidFill>
              <a:srgbClr val="244270"/>
            </a:solidFill>
            <a:miter lim="800000"/>
            <a:headEnd/>
            <a:tailEnd/>
          </a:ln>
          <a:effectLst/>
        </p:spPr>
        <p:txBody>
          <a:bodyPr lIns="274320" tIns="274320" rIns="457200" bIns="365760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244270"/>
                </a:solidFill>
                <a:latin typeface="Calibri" pitchFamily="34" charset="0"/>
                <a:cs typeface="+mn-cs"/>
              </a:rPr>
              <a:t>DATA </a:t>
            </a:r>
            <a:r>
              <a:rPr lang="en-US" sz="4800" b="1" dirty="0" smtClean="0">
                <a:solidFill>
                  <a:srgbClr val="244270"/>
                </a:solidFill>
                <a:latin typeface="Calibri" pitchFamily="34" charset="0"/>
                <a:cs typeface="+mn-cs"/>
              </a:rPr>
              <a:t>&amp; METHODS</a:t>
            </a:r>
            <a:endParaRPr lang="en-US" sz="4800" b="1" dirty="0">
              <a:solidFill>
                <a:srgbClr val="244270"/>
              </a:solidFill>
              <a:latin typeface="Calibri" pitchFamily="34" charset="0"/>
              <a:cs typeface="+mn-cs"/>
            </a:endParaRP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defRPr/>
            </a:pPr>
            <a:r>
              <a:rPr lang="en-US" sz="4000" b="1" dirty="0">
                <a:latin typeface="Calibri" pitchFamily="34" charset="0"/>
                <a:cs typeface="+mn-cs"/>
              </a:rPr>
              <a:t>Data used in August 2016 US national evaluations 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defRPr/>
            </a:pPr>
            <a:r>
              <a:rPr lang="en-US" sz="4000" b="1" dirty="0">
                <a:latin typeface="Calibri" pitchFamily="34" charset="0"/>
                <a:cs typeface="+mn-cs"/>
              </a:rPr>
              <a:t>Initial GL edits gave 20.5 million records of </a:t>
            </a:r>
            <a:r>
              <a:rPr lang="en-US" sz="4000" b="1" dirty="0" smtClean="0">
                <a:latin typeface="Calibri" pitchFamily="34" charset="0"/>
                <a:cs typeface="+mn-cs"/>
              </a:rPr>
              <a:t>10.8 million </a:t>
            </a:r>
            <a:r>
              <a:rPr lang="en-US" sz="4000" b="1" dirty="0">
                <a:latin typeface="Calibri" pitchFamily="34" charset="0"/>
                <a:cs typeface="+mn-cs"/>
              </a:rPr>
              <a:t>cows and included GL after either heifer or cow inseminations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defRPr/>
            </a:pPr>
            <a:r>
              <a:rPr lang="en-US" sz="4000" b="1" dirty="0">
                <a:latin typeface="Calibri" pitchFamily="34" charset="0"/>
                <a:cs typeface="+mn-cs"/>
              </a:rPr>
              <a:t>Preliminary analysis revealed </a:t>
            </a:r>
            <a:r>
              <a:rPr lang="en-US" sz="4000" b="1" dirty="0" smtClean="0">
                <a:latin typeface="Calibri" pitchFamily="34" charset="0"/>
                <a:cs typeface="+mn-cs"/>
              </a:rPr>
              <a:t>very </a:t>
            </a:r>
            <a:r>
              <a:rPr lang="en-US" sz="4000" b="1" dirty="0">
                <a:latin typeface="Calibri" pitchFamily="34" charset="0"/>
                <a:cs typeface="+mn-cs"/>
              </a:rPr>
              <a:t>negative genetic trend in the last 2 </a:t>
            </a:r>
            <a:r>
              <a:rPr lang="en-US" sz="4000" b="1" dirty="0" smtClean="0">
                <a:latin typeface="Calibri" pitchFamily="34" charset="0"/>
                <a:cs typeface="+mn-cs"/>
              </a:rPr>
              <a:t>yr</a:t>
            </a:r>
            <a:r>
              <a:rPr lang="en-US" sz="4000" b="1" dirty="0" smtClean="0">
                <a:solidFill>
                  <a:srgbClr val="00523C"/>
                </a:solidFill>
                <a:latin typeface="Calibri" pitchFamily="34" charset="0"/>
                <a:cs typeface="+mn-cs"/>
              </a:rPr>
              <a:t> (toward shorter gestation)</a:t>
            </a:r>
            <a:r>
              <a:rPr lang="en-US" sz="4000" b="1" dirty="0" smtClean="0">
                <a:latin typeface="Calibri" pitchFamily="34" charset="0"/>
                <a:cs typeface="+mn-cs"/>
              </a:rPr>
              <a:t>, </a:t>
            </a:r>
            <a:r>
              <a:rPr lang="en-US" sz="4000" b="1" dirty="0">
                <a:latin typeface="Calibri" pitchFamily="34" charset="0"/>
                <a:cs typeface="+mn-cs"/>
              </a:rPr>
              <a:t>causing concerns about effects of unreported embryo transfer </a:t>
            </a:r>
            <a:r>
              <a:rPr lang="en-US" sz="4000" b="1" dirty="0">
                <a:solidFill>
                  <a:srgbClr val="00523C"/>
                </a:solidFill>
                <a:latin typeface="Calibri" pitchFamily="34" charset="0"/>
                <a:cs typeface="+mn-cs"/>
              </a:rPr>
              <a:t>(ET) </a:t>
            </a:r>
            <a:r>
              <a:rPr lang="en-US" sz="4000" b="1" dirty="0">
                <a:latin typeface="Calibri" pitchFamily="34" charset="0"/>
                <a:cs typeface="+mn-cs"/>
              </a:rPr>
              <a:t>or sexed semen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defRPr/>
            </a:pPr>
            <a:r>
              <a:rPr lang="en-US" sz="4000" b="1" dirty="0">
                <a:latin typeface="Calibri" pitchFamily="34" charset="0"/>
                <a:cs typeface="+mn-cs"/>
              </a:rPr>
              <a:t>Further edits required a sex code from the calving ease database and a pedigree record for each calf to determine its ET status </a:t>
            </a:r>
            <a:r>
              <a:rPr lang="en-US" sz="4000" b="1" dirty="0">
                <a:solidFill>
                  <a:srgbClr val="00563F"/>
                </a:solidFill>
                <a:latin typeface="Calibri" pitchFamily="34" charset="0"/>
                <a:cs typeface="+mn-cs"/>
              </a:rPr>
              <a:t>(reducing </a:t>
            </a:r>
            <a:r>
              <a:rPr lang="en-US" sz="4000" b="1" dirty="0" smtClean="0">
                <a:solidFill>
                  <a:srgbClr val="00563F"/>
                </a:solidFill>
                <a:latin typeface="Calibri" pitchFamily="34" charset="0"/>
                <a:cs typeface="+mn-cs"/>
              </a:rPr>
              <a:t>data </a:t>
            </a:r>
            <a:r>
              <a:rPr lang="en-US" sz="4000" b="1" dirty="0">
                <a:solidFill>
                  <a:srgbClr val="00563F"/>
                </a:solidFill>
                <a:latin typeface="Calibri" pitchFamily="34" charset="0"/>
                <a:cs typeface="+mn-cs"/>
              </a:rPr>
              <a:t>to 12.4 million records of </a:t>
            </a:r>
            <a:r>
              <a:rPr lang="en-US" sz="4000" b="1" dirty="0" smtClean="0">
                <a:solidFill>
                  <a:srgbClr val="00563F"/>
                </a:solidFill>
                <a:latin typeface="Calibri" pitchFamily="34" charset="0"/>
                <a:cs typeface="+mn-cs"/>
              </a:rPr>
              <a:t>6.8 million</a:t>
            </a:r>
            <a:r>
              <a:rPr lang="en-US" sz="4000" b="1" dirty="0" smtClean="0">
                <a:solidFill>
                  <a:srgbClr val="00563F"/>
                </a:solidFill>
                <a:latin typeface="Calibri" pitchFamily="34" charset="0"/>
                <a:cs typeface="+mn-cs"/>
              </a:rPr>
              <a:t> cows </a:t>
            </a:r>
            <a:r>
              <a:rPr lang="en-US" sz="4000" b="1" dirty="0">
                <a:solidFill>
                  <a:srgbClr val="00563F"/>
                </a:solidFill>
                <a:latin typeface="Calibri" pitchFamily="34" charset="0"/>
                <a:cs typeface="+mn-cs"/>
              </a:rPr>
              <a:t>born since 1990)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defRPr/>
            </a:pPr>
            <a:r>
              <a:rPr lang="en-US" sz="4000" b="1" dirty="0" smtClean="0">
                <a:latin typeface="Calibri" pitchFamily="34" charset="0"/>
                <a:cs typeface="+mn-cs"/>
              </a:rPr>
              <a:t>All-breed model </a:t>
            </a:r>
            <a:r>
              <a:rPr lang="en-US" sz="4000" b="1" dirty="0">
                <a:latin typeface="Calibri" pitchFamily="34" charset="0"/>
                <a:cs typeface="+mn-cs"/>
              </a:rPr>
              <a:t>included effects of conception month, age-parity of dam, breed of dam, offspring code, herd-year-season, service sire, permanent environment of dam, and error 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defRPr/>
            </a:pPr>
            <a:r>
              <a:rPr lang="en-US" sz="4000" b="1" dirty="0">
                <a:latin typeface="Calibri" pitchFamily="34" charset="0"/>
              </a:rPr>
              <a:t>Predicted transmitting abilities </a:t>
            </a:r>
            <a:r>
              <a:rPr lang="en-US" sz="4000" b="1" dirty="0">
                <a:solidFill>
                  <a:srgbClr val="00563F"/>
                </a:solidFill>
                <a:latin typeface="Calibri" pitchFamily="34" charset="0"/>
              </a:rPr>
              <a:t>(</a:t>
            </a:r>
            <a:r>
              <a:rPr lang="en-US" sz="4000" b="1" dirty="0">
                <a:solidFill>
                  <a:srgbClr val="00563F"/>
                </a:solidFill>
                <a:latin typeface="Calibri" pitchFamily="34" charset="0"/>
                <a:cs typeface="+mn-cs"/>
              </a:rPr>
              <a:t>PTA) </a:t>
            </a:r>
            <a:r>
              <a:rPr lang="en-US" sz="4000" b="1" dirty="0">
                <a:latin typeface="Calibri" pitchFamily="34" charset="0"/>
                <a:cs typeface="+mn-cs"/>
              </a:rPr>
              <a:t>were computed for all 73 million animals </a:t>
            </a:r>
            <a:r>
              <a:rPr lang="en-US" sz="4000" b="1" dirty="0" smtClean="0">
                <a:latin typeface="Calibri" pitchFamily="34" charset="0"/>
                <a:cs typeface="+mn-cs"/>
              </a:rPr>
              <a:t>in the pedigree file from </a:t>
            </a:r>
            <a:r>
              <a:rPr lang="en-US" sz="4000" b="1" dirty="0">
                <a:latin typeface="Calibri" pitchFamily="34" charset="0"/>
                <a:cs typeface="+mn-cs"/>
              </a:rPr>
              <a:t>their additive relationships to </a:t>
            </a:r>
            <a:r>
              <a:rPr lang="en-US" sz="4000" b="1" dirty="0" smtClean="0">
                <a:latin typeface="Calibri" pitchFamily="34" charset="0"/>
                <a:cs typeface="+mn-cs"/>
              </a:rPr>
              <a:t>sires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defRPr/>
            </a:pPr>
            <a:r>
              <a:rPr lang="en-US" sz="4000" b="1" dirty="0" smtClean="0">
                <a:latin typeface="Calibri" pitchFamily="34" charset="0"/>
                <a:cs typeface="+mn-cs"/>
              </a:rPr>
              <a:t>Genomic PTA computed for 1.8 million animals using the same multistep methods as for other traits</a:t>
            </a:r>
            <a:endParaRPr lang="en-US" sz="4000" b="1" dirty="0">
              <a:latin typeface="Calibri" pitchFamily="34" charset="0"/>
              <a:cs typeface="+mn-cs"/>
            </a:endParaRPr>
          </a:p>
        </p:txBody>
      </p:sp>
      <p:sp>
        <p:nvSpPr>
          <p:cNvPr id="2066" name="Text Box 20312"/>
          <p:cNvSpPr txBox="1">
            <a:spLocks noChangeArrowheads="1"/>
          </p:cNvSpPr>
          <p:nvPr/>
        </p:nvSpPr>
        <p:spPr bwMode="auto">
          <a:xfrm>
            <a:off x="13499430" y="6400800"/>
            <a:ext cx="11612880" cy="25160734"/>
          </a:xfrm>
          <a:prstGeom prst="rect">
            <a:avLst/>
          </a:prstGeom>
          <a:solidFill>
            <a:srgbClr val="DDEBFF"/>
          </a:solidFill>
          <a:ln w="76200" cap="sq">
            <a:solidFill>
              <a:srgbClr val="244270"/>
            </a:solidFill>
            <a:miter lim="800000"/>
            <a:headEnd/>
            <a:tailEnd/>
          </a:ln>
        </p:spPr>
        <p:txBody>
          <a:bodyPr lIns="274320" tIns="274320" rIns="457200" bIns="365760">
            <a:spAutoFit/>
          </a:bodyPr>
          <a:lstStyle/>
          <a:p>
            <a:pPr indent="-457200" algn="ctr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tabLst>
                <a:tab pos="517525" algn="l"/>
              </a:tabLst>
              <a:defRPr/>
            </a:pPr>
            <a:r>
              <a:rPr lang="en-US" sz="4800" b="1" dirty="0" smtClean="0">
                <a:solidFill>
                  <a:srgbClr val="244270"/>
                </a:solidFill>
                <a:latin typeface="Calibri" pitchFamily="34" charset="0"/>
                <a:cs typeface="Arial" pitchFamily="34" charset="0"/>
              </a:rPr>
              <a:t>RESULTS</a:t>
            </a:r>
            <a:endParaRPr lang="en-US" sz="4800" b="1" dirty="0">
              <a:solidFill>
                <a:srgbClr val="244270"/>
              </a:solidFill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457200" algn="l"/>
              </a:tabLst>
              <a:defRPr/>
            </a:pPr>
            <a:r>
              <a:rPr lang="en-US" sz="4000" b="1" dirty="0">
                <a:latin typeface="Calibri" pitchFamily="34" charset="0"/>
                <a:cs typeface="Arial" pitchFamily="34" charset="0"/>
              </a:rPr>
              <a:t>Time truncation test </a:t>
            </a:r>
          </a:p>
          <a:p>
            <a:pPr marL="1097280" lvl="1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457200" algn="l"/>
              </a:tabLst>
              <a:defRPr/>
            </a:pPr>
            <a:r>
              <a:rPr lang="en-US" sz="4000" b="1" dirty="0">
                <a:latin typeface="Calibri" pitchFamily="34" charset="0"/>
                <a:cs typeface="Arial" pitchFamily="34" charset="0"/>
              </a:rPr>
              <a:t>Predictions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for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August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2016 from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August 2013 data for bulls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with no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progeny in 2013 but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calves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born by 2016</a:t>
            </a:r>
          </a:p>
          <a:p>
            <a:pPr marL="1097280" lvl="1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457200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Traditional and genomic evaluations both had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regressions close to expected value of 1.0</a:t>
            </a:r>
          </a:p>
          <a:p>
            <a:pPr marL="1097280" lvl="1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457200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Reliability means for genomic predictions</a:t>
            </a:r>
          </a:p>
          <a:p>
            <a:pPr marL="1828800" lvl="2" indent="-457200">
              <a:lnSpc>
                <a:spcPts val="4200"/>
              </a:lnSpc>
              <a:spcBef>
                <a:spcPts val="1200"/>
              </a:spcBef>
              <a:buClr>
                <a:srgbClr val="244270"/>
              </a:buClr>
              <a:buSzPct val="80000"/>
              <a:buFont typeface="Calibri" pitchFamily="34" charset="0"/>
              <a:buChar char="●"/>
              <a:tabLst>
                <a:tab pos="457200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65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%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for young Holsteins, </a:t>
            </a:r>
          </a:p>
          <a:p>
            <a:pPr marL="1828800" lvl="2" indent="-457200">
              <a:lnSpc>
                <a:spcPts val="4200"/>
              </a:lnSpc>
              <a:spcBef>
                <a:spcPts val="600"/>
              </a:spcBef>
              <a:buClr>
                <a:srgbClr val="244270"/>
              </a:buClr>
              <a:buSzPct val="80000"/>
              <a:buFont typeface="Calibri" pitchFamily="34" charset="0"/>
              <a:buChar char="●"/>
              <a:tabLst>
                <a:tab pos="457200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54% for Jerseys, </a:t>
            </a:r>
          </a:p>
          <a:p>
            <a:pPr marL="1828800" lvl="2" indent="-457200">
              <a:lnSpc>
                <a:spcPts val="4200"/>
              </a:lnSpc>
              <a:spcBef>
                <a:spcPts val="600"/>
              </a:spcBef>
              <a:buClr>
                <a:srgbClr val="244270"/>
              </a:buClr>
              <a:buSzPct val="80000"/>
              <a:buFont typeface="Calibri" pitchFamily="34" charset="0"/>
              <a:buChar char="●"/>
              <a:tabLst>
                <a:tab pos="457200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33% for Brown Swiss, </a:t>
            </a:r>
          </a:p>
          <a:p>
            <a:pPr marL="1828800" lvl="2" indent="-457200">
              <a:lnSpc>
                <a:spcPts val="4200"/>
              </a:lnSpc>
              <a:spcBef>
                <a:spcPts val="600"/>
              </a:spcBef>
              <a:buClr>
                <a:srgbClr val="244270"/>
              </a:buClr>
              <a:buSzPct val="80000"/>
              <a:buFont typeface="Calibri" pitchFamily="34" charset="0"/>
              <a:buChar char="●"/>
              <a:tabLst>
                <a:tab pos="457200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35% for Ayrshires</a:t>
            </a:r>
          </a:p>
          <a:p>
            <a:pPr marL="1828800" lvl="2" indent="-457200">
              <a:lnSpc>
                <a:spcPts val="4200"/>
              </a:lnSpc>
              <a:spcBef>
                <a:spcPts val="600"/>
              </a:spcBef>
              <a:buClr>
                <a:srgbClr val="244270"/>
              </a:buClr>
              <a:buSzPct val="80000"/>
              <a:buFont typeface="Calibri" pitchFamily="34" charset="0"/>
              <a:buChar char="●"/>
              <a:tabLst>
                <a:tab pos="457200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28% for Guernseys</a:t>
            </a: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>
                <a:latin typeface="Calibri" pitchFamily="34" charset="0"/>
                <a:cs typeface="Arial" pitchFamily="34" charset="0"/>
              </a:rPr>
              <a:t>Heritability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computed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as 4 times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service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sire variance </a:t>
            </a:r>
          </a:p>
          <a:p>
            <a:pPr marL="1097280" lvl="1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517525" algn="l"/>
              </a:tabLst>
              <a:defRPr/>
            </a:pPr>
            <a:r>
              <a:rPr lang="en-US" sz="4000" b="1" dirty="0">
                <a:latin typeface="Calibri" pitchFamily="34" charset="0"/>
                <a:cs typeface="Arial" pitchFamily="34" charset="0"/>
              </a:rPr>
              <a:t>Estimates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of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0.48 from heifers and 0.44 from all lactations </a:t>
            </a:r>
            <a:r>
              <a:rPr lang="en-US" sz="4000" b="1" dirty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(heifers and cows)</a:t>
            </a:r>
            <a:r>
              <a:rPr lang="en-US" sz="4000" b="1" dirty="0">
                <a:solidFill>
                  <a:srgbClr val="00563F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4000" b="1" dirty="0" smtClean="0">
              <a:solidFill>
                <a:srgbClr val="00563F"/>
              </a:solidFill>
              <a:latin typeface="Calibri" pitchFamily="34" charset="0"/>
              <a:cs typeface="Arial" pitchFamily="34" charset="0"/>
            </a:endParaRPr>
          </a:p>
          <a:p>
            <a:pPr marL="1097280" lvl="1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Variance estimation by REML</a:t>
            </a:r>
          </a:p>
          <a:p>
            <a:pPr marL="1828800" lvl="2" indent="-457200">
              <a:lnSpc>
                <a:spcPts val="4200"/>
              </a:lnSpc>
              <a:spcBef>
                <a:spcPts val="1200"/>
              </a:spcBef>
              <a:buClr>
                <a:srgbClr val="244270"/>
              </a:buClr>
              <a:buSzPct val="8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3.3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million Holstein GL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records</a:t>
            </a:r>
          </a:p>
          <a:p>
            <a:pPr marL="1828800" lvl="2" indent="-457200">
              <a:lnSpc>
                <a:spcPts val="4200"/>
              </a:lnSpc>
              <a:spcBef>
                <a:spcPts val="600"/>
              </a:spcBef>
              <a:buClr>
                <a:srgbClr val="244270"/>
              </a:buClr>
              <a:buSzPct val="8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4,997 Holstein sires</a:t>
            </a: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GL PTA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for recent Holstein bulls </a:t>
            </a:r>
            <a:r>
              <a:rPr lang="en-US" sz="4000" b="1" dirty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(born 1995 or later with 90% or higher reliability</a:t>
            </a:r>
            <a:r>
              <a:rPr lang="en-US" sz="4000" b="1" dirty="0" smtClean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)</a:t>
            </a:r>
            <a:endParaRPr lang="en-US" sz="4000" b="1" dirty="0" smtClean="0">
              <a:latin typeface="Calibri" pitchFamily="34" charset="0"/>
              <a:cs typeface="Arial" pitchFamily="34" charset="0"/>
            </a:endParaRPr>
          </a:p>
          <a:p>
            <a:pPr marL="1097280" lvl="1" indent="-457200">
              <a:lnSpc>
                <a:spcPts val="4200"/>
              </a:lnSpc>
              <a:spcBef>
                <a:spcPts val="12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Minimum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of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–5.6 d</a:t>
            </a:r>
          </a:p>
          <a:p>
            <a:pPr marL="1097280" lvl="1" indent="-457200">
              <a:lnSpc>
                <a:spcPts val="4200"/>
              </a:lnSpc>
              <a:spcBef>
                <a:spcPts val="6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Maximum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of +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6.4 d</a:t>
            </a:r>
          </a:p>
          <a:p>
            <a:pPr marL="1097280" lvl="1" indent="-457200">
              <a:lnSpc>
                <a:spcPts val="4200"/>
              </a:lnSpc>
              <a:spcBef>
                <a:spcPts val="6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SD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of </a:t>
            </a:r>
            <a:r>
              <a:rPr lang="en-US" sz="4000" b="1" dirty="0" smtClean="0">
                <a:latin typeface="Bookman Old Style"/>
                <a:cs typeface="Arial" pitchFamily="34" charset="0"/>
              </a:rPr>
              <a:t>~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1.4 d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Jersey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and Brown Swiss bulls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also had PTA SD of </a:t>
            </a:r>
            <a:r>
              <a:rPr lang="en-US" sz="4000" b="1" dirty="0" smtClean="0">
                <a:latin typeface="Bookman Old Style"/>
                <a:cs typeface="Arial" pitchFamily="34" charset="0"/>
              </a:rPr>
              <a:t>~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1.4 d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but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smaller PTA ranges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than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Holstein after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adjustment to within-breed bases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because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of fewer bulls</a:t>
            </a:r>
          </a:p>
          <a:p>
            <a:pPr marL="1097280" lvl="1" indent="-457200">
              <a:lnSpc>
                <a:spcPts val="4200"/>
              </a:lnSpc>
              <a:spcBef>
                <a:spcPts val="12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–4.2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to +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5.0 d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for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Jerseys</a:t>
            </a:r>
          </a:p>
          <a:p>
            <a:pPr marL="1097280" lvl="1" indent="-457200">
              <a:lnSpc>
                <a:spcPts val="4200"/>
              </a:lnSpc>
              <a:spcBef>
                <a:spcPts val="12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–3.6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to +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5.6 d for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Brown Swiss 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>
                <a:latin typeface="Calibri" pitchFamily="34" charset="0"/>
                <a:cs typeface="Arial" pitchFamily="34" charset="0"/>
              </a:rPr>
              <a:t>Short GL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favorably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correlated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by </a:t>
            </a:r>
            <a:r>
              <a:rPr lang="en-US" sz="4000" b="1" dirty="0" smtClean="0">
                <a:latin typeface="Bookman Old Style"/>
                <a:cs typeface="Arial" pitchFamily="34" charset="0"/>
              </a:rPr>
              <a:t>~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0.38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with daughter calving ease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PTA and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by </a:t>
            </a:r>
            <a:r>
              <a:rPr lang="en-US" sz="4000" b="1" dirty="0" smtClean="0">
                <a:latin typeface="Bookman Old Style"/>
                <a:cs typeface="Arial" pitchFamily="34" charset="0"/>
              </a:rPr>
              <a:t>~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0.24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 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–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 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0.29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with yield and productive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life PTA</a:t>
            </a:r>
          </a:p>
        </p:txBody>
      </p:sp>
      <p:sp>
        <p:nvSpPr>
          <p:cNvPr id="2065" name="Line 20318"/>
          <p:cNvSpPr>
            <a:spLocks noChangeShapeType="1"/>
          </p:cNvSpPr>
          <p:nvPr/>
        </p:nvSpPr>
        <p:spPr bwMode="auto">
          <a:xfrm flipH="1" flipV="1">
            <a:off x="26289000" y="20269200"/>
            <a:ext cx="6096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endParaRPr lang="en-US"/>
          </a:p>
        </p:txBody>
      </p:sp>
      <p:sp>
        <p:nvSpPr>
          <p:cNvPr id="2" name="Line 20320"/>
          <p:cNvSpPr>
            <a:spLocks noChangeShapeType="1"/>
          </p:cNvSpPr>
          <p:nvPr/>
        </p:nvSpPr>
        <p:spPr bwMode="auto">
          <a:xfrm flipV="1">
            <a:off x="27660600" y="8623300"/>
            <a:ext cx="5562600" cy="88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endParaRPr lang="en-US"/>
          </a:p>
        </p:txBody>
      </p:sp>
      <p:sp>
        <p:nvSpPr>
          <p:cNvPr id="2071" name="Text Box 20311"/>
          <p:cNvSpPr txBox="1">
            <a:spLocks noChangeArrowheads="1"/>
          </p:cNvSpPr>
          <p:nvPr/>
        </p:nvSpPr>
        <p:spPr bwMode="auto">
          <a:xfrm>
            <a:off x="26104348" y="6400800"/>
            <a:ext cx="11612880" cy="24160460"/>
          </a:xfrm>
          <a:prstGeom prst="rect">
            <a:avLst/>
          </a:prstGeom>
          <a:solidFill>
            <a:srgbClr val="DDEBFF"/>
          </a:solidFill>
          <a:ln w="76200" cap="sq">
            <a:solidFill>
              <a:srgbClr val="244270"/>
            </a:solidFill>
            <a:miter lim="800000"/>
            <a:headEnd/>
            <a:tailEnd/>
          </a:ln>
        </p:spPr>
        <p:txBody>
          <a:bodyPr lIns="274320" tIns="274320" rIns="457200" bIns="365760">
            <a:spAutoFit/>
          </a:bodyPr>
          <a:lstStyle/>
          <a:p>
            <a:pPr marL="457200" indent="-457200" algn="ctr">
              <a:spcBef>
                <a:spcPts val="0"/>
              </a:spcBef>
              <a:spcAft>
                <a:spcPts val="0"/>
              </a:spcAft>
              <a:buClr>
                <a:srgbClr val="00464D"/>
              </a:buClr>
              <a:buSzPct val="100000"/>
              <a:tabLst>
                <a:tab pos="517525" algn="l"/>
              </a:tabLst>
              <a:defRPr/>
            </a:pPr>
            <a:r>
              <a:rPr lang="en-US" sz="4800" b="1" dirty="0">
                <a:solidFill>
                  <a:srgbClr val="244270"/>
                </a:solidFill>
                <a:latin typeface="Calibri" pitchFamily="34" charset="0"/>
                <a:cs typeface="Arial" pitchFamily="34" charset="0"/>
              </a:rPr>
              <a:t>RESULTS –</a:t>
            </a:r>
            <a:r>
              <a:rPr lang="en-US" sz="4800" b="1" i="1" dirty="0">
                <a:solidFill>
                  <a:srgbClr val="24427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rgbClr val="244270"/>
                </a:solidFill>
                <a:latin typeface="Calibri" pitchFamily="34" charset="0"/>
                <a:cs typeface="Arial" pitchFamily="34" charset="0"/>
              </a:rPr>
              <a:t>continued</a:t>
            </a:r>
            <a:endParaRPr lang="en-US" sz="4800" b="1" i="1" dirty="0">
              <a:solidFill>
                <a:srgbClr val="244270"/>
              </a:solidFill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GL genetic trend on all-breed scale</a:t>
            </a: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 smtClean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 smtClean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 smtClean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 smtClean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 smtClean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 smtClean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60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 smtClean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54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Mean Holstein calf and sire GL PTA 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 smtClean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 smtClean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48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Animal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model for GL as a trait of the calf might provide higher reliability by using maternal genetic relationships for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dams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Focus was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on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service-sire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direct genetic effects,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which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were nearly 4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d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shorter for Holstein and Jersey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calves </a:t>
            </a:r>
            <a:r>
              <a:rPr lang="en-US" sz="4000" b="1" dirty="0">
                <a:latin typeface="Calibri" pitchFamily="34" charset="0"/>
                <a:cs typeface="Arial" pitchFamily="34" charset="0"/>
              </a:rPr>
              <a:t>than for Brown Swiss and Guernsey 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calves</a:t>
            </a:r>
            <a:endParaRPr lang="en-US" sz="4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0" name="TextBox 47"/>
          <p:cNvSpPr txBox="1">
            <a:spLocks noChangeArrowheads="1"/>
          </p:cNvSpPr>
          <p:nvPr/>
        </p:nvSpPr>
        <p:spPr bwMode="auto">
          <a:xfrm>
            <a:off x="17830800" y="374904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" name="TextBox 61"/>
          <p:cNvSpPr txBox="1">
            <a:spLocks noChangeArrowheads="1"/>
          </p:cNvSpPr>
          <p:nvPr/>
        </p:nvSpPr>
        <p:spPr bwMode="auto">
          <a:xfrm>
            <a:off x="1009650" y="659313"/>
            <a:ext cx="84153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sz="6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8800" b="1" dirty="0">
                <a:solidFill>
                  <a:schemeClr val="bg1"/>
                </a:solidFill>
                <a:latin typeface="Calibri" pitchFamily="34" charset="0"/>
              </a:rPr>
              <a:t>Poster </a:t>
            </a:r>
            <a:r>
              <a:rPr lang="en-US" sz="8800" b="1" dirty="0" smtClean="0">
                <a:solidFill>
                  <a:schemeClr val="bg1"/>
                </a:solidFill>
                <a:latin typeface="Calibri" pitchFamily="34" charset="0"/>
              </a:rPr>
              <a:t>M100</a:t>
            </a:r>
            <a:endParaRPr lang="en-US" sz="88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6600" b="1" dirty="0">
                <a:solidFill>
                  <a:schemeClr val="bg1"/>
                </a:solidFill>
                <a:latin typeface="Calibri" pitchFamily="34" charset="0"/>
              </a:rPr>
              <a:t> Abstract </a:t>
            </a:r>
            <a:r>
              <a:rPr lang="en-US" sz="6600" b="1" dirty="0" smtClean="0">
                <a:solidFill>
                  <a:schemeClr val="bg1"/>
                </a:solidFill>
                <a:latin typeface="Calibri" pitchFamily="34" charset="0"/>
              </a:rPr>
              <a:t>#69862</a:t>
            </a:r>
            <a:endParaRPr lang="en-US" sz="66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42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4500" b="1" dirty="0" smtClean="0">
                <a:solidFill>
                  <a:schemeClr val="bg1"/>
                </a:solidFill>
                <a:latin typeface="Calibri" pitchFamily="34" charset="0"/>
              </a:rPr>
              <a:t>2017 ADSA </a:t>
            </a:r>
            <a:r>
              <a:rPr lang="en-US" sz="4500" b="1" dirty="0">
                <a:solidFill>
                  <a:schemeClr val="bg1"/>
                </a:solidFill>
                <a:latin typeface="Calibri" pitchFamily="34" charset="0"/>
              </a:rPr>
              <a:t>Meeting </a:t>
            </a:r>
          </a:p>
          <a:p>
            <a:pPr>
              <a:spcBef>
                <a:spcPts val="0"/>
              </a:spcBef>
            </a:pPr>
            <a:r>
              <a:rPr lang="en-US" sz="4500" b="1" dirty="0" smtClean="0">
                <a:solidFill>
                  <a:schemeClr val="bg1"/>
                </a:solidFill>
                <a:latin typeface="Calibri" pitchFamily="34" charset="0"/>
              </a:rPr>
              <a:t>  Pittsburgh</a:t>
            </a:r>
            <a:r>
              <a:rPr lang="en-US" sz="4500" b="1" dirty="0">
                <a:solidFill>
                  <a:schemeClr val="bg1"/>
                </a:solidFill>
                <a:latin typeface="Calibri" pitchFamily="34" charset="0"/>
              </a:rPr>
              <a:t>, PA </a:t>
            </a:r>
          </a:p>
        </p:txBody>
      </p:sp>
      <p:sp>
        <p:nvSpPr>
          <p:cNvPr id="2073" name="Table 65"/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Text Box 7727"/>
          <p:cNvSpPr txBox="1">
            <a:spLocks noChangeArrowheads="1"/>
          </p:cNvSpPr>
          <p:nvPr/>
        </p:nvSpPr>
        <p:spPr bwMode="auto">
          <a:xfrm>
            <a:off x="38679120" y="6400800"/>
            <a:ext cx="11612880" cy="17620208"/>
          </a:xfrm>
          <a:prstGeom prst="rect">
            <a:avLst/>
          </a:prstGeom>
          <a:solidFill>
            <a:srgbClr val="DDEBFF"/>
          </a:solidFill>
          <a:ln w="76200" cap="sq">
            <a:solidFill>
              <a:srgbClr val="244270"/>
            </a:solidFill>
            <a:miter lim="800000"/>
            <a:headEnd/>
            <a:tailEnd/>
          </a:ln>
        </p:spPr>
        <p:txBody>
          <a:bodyPr lIns="274320" tIns="274320" rIns="457200" bIns="365760">
            <a:spAutoFit/>
          </a:bodyPr>
          <a:lstStyle/>
          <a:p>
            <a:pPr marL="457200" indent="-457200" algn="ctr">
              <a:spcBef>
                <a:spcPts val="0"/>
              </a:spcBef>
              <a:spcAft>
                <a:spcPts val="0"/>
              </a:spcAft>
              <a:buClr>
                <a:srgbClr val="08327C"/>
              </a:buClr>
              <a:buSzPct val="70000"/>
              <a:buFont typeface="Marlett" pitchFamily="2" charset="2"/>
              <a:buNone/>
              <a:defRPr/>
            </a:pPr>
            <a:r>
              <a:rPr lang="en-US" sz="4800" b="1" dirty="0">
                <a:solidFill>
                  <a:srgbClr val="244270"/>
                </a:solidFill>
                <a:latin typeface="Calibri" pitchFamily="34" charset="0"/>
                <a:cs typeface="Arial" pitchFamily="34" charset="0"/>
              </a:rPr>
              <a:t>APPLICATION / FUTURE WORK</a:t>
            </a:r>
          </a:p>
          <a:p>
            <a:pPr marL="548640" indent="-457200">
              <a:lnSpc>
                <a:spcPts val="4200"/>
              </a:lnSpc>
              <a:spcBef>
                <a:spcPts val="3000"/>
              </a:spcBef>
              <a:spcAft>
                <a:spcPts val="600"/>
              </a:spcAft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457200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Sire effects, dam effects, and mean gestation length </a:t>
            </a:r>
            <a:r>
              <a:rPr lang="en-US" sz="4000" b="1" dirty="0" smtClean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(d)</a:t>
            </a: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 by breed for calves born in 2010 </a:t>
            </a:r>
          </a:p>
          <a:p>
            <a:pPr marL="457200" indent="-457200">
              <a:lnSpc>
                <a:spcPts val="4200"/>
              </a:lnSpc>
              <a:spcBef>
                <a:spcPts val="3600"/>
              </a:spcBef>
              <a:buClr>
                <a:srgbClr val="00523C"/>
              </a:buClr>
              <a:buSzPct val="90000"/>
              <a:buFont typeface="Calibri" pitchFamily="34" charset="0"/>
              <a:buChar char="●"/>
              <a:defRPr/>
            </a:pP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457200" indent="-457200">
              <a:lnSpc>
                <a:spcPts val="4200"/>
              </a:lnSpc>
              <a:spcBef>
                <a:spcPts val="3600"/>
              </a:spcBef>
              <a:buClr>
                <a:srgbClr val="00523C"/>
              </a:buClr>
              <a:buSzPct val="90000"/>
              <a:buFont typeface="Calibri" pitchFamily="34" charset="0"/>
              <a:buChar char="●"/>
              <a:defRPr/>
            </a:pP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457200" indent="-457200">
              <a:lnSpc>
                <a:spcPts val="4200"/>
              </a:lnSpc>
              <a:spcBef>
                <a:spcPts val="3600"/>
              </a:spcBef>
              <a:buClr>
                <a:srgbClr val="00523C"/>
              </a:buClr>
              <a:buSzPct val="90000"/>
              <a:buFont typeface="Calibri" pitchFamily="34" charset="0"/>
              <a:buChar char="●"/>
              <a:defRPr/>
            </a:pP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457200" indent="-457200">
              <a:lnSpc>
                <a:spcPts val="4200"/>
              </a:lnSpc>
              <a:spcBef>
                <a:spcPts val="3600"/>
              </a:spcBef>
              <a:buClr>
                <a:srgbClr val="00523C"/>
              </a:buClr>
              <a:buSzPct val="90000"/>
              <a:buFont typeface="Calibri" pitchFamily="34" charset="0"/>
              <a:buChar char="●"/>
              <a:defRPr/>
            </a:pPr>
            <a:endParaRPr lang="en-US" sz="4000" b="1" dirty="0">
              <a:latin typeface="Calibri" pitchFamily="34" charset="0"/>
              <a:cs typeface="Arial" pitchFamily="34" charset="0"/>
            </a:endParaRP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457200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Calf GL estimated as Holstein mean + sire breed effect + PTA sire + dam breed effect + PTA dam</a:t>
            </a:r>
          </a:p>
          <a:p>
            <a:pPr marL="1097280" lvl="1">
              <a:lnSpc>
                <a:spcPts val="4200"/>
              </a:lnSpc>
              <a:spcBef>
                <a:spcPts val="1200"/>
              </a:spcBef>
              <a:buClr>
                <a:srgbClr val="244270"/>
              </a:buClr>
              <a:buSzPct val="80000"/>
              <a:tabLst>
                <a:tab pos="457200" algn="l"/>
              </a:tabLst>
              <a:defRPr/>
            </a:pPr>
            <a:r>
              <a:rPr lang="en-US" sz="4000" b="1" i="1" dirty="0" smtClean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Example </a:t>
            </a:r>
          </a:p>
          <a:p>
            <a:pPr marL="1097280" lvl="1">
              <a:lnSpc>
                <a:spcPts val="4200"/>
              </a:lnSpc>
              <a:spcBef>
                <a:spcPts val="600"/>
              </a:spcBef>
              <a:buClr>
                <a:srgbClr val="244270"/>
              </a:buClr>
              <a:buSzPct val="80000"/>
              <a:tabLst>
                <a:tab pos="457200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For Brown Swiss sire with PTA of +2.5 d mated to Holstein dam with PTA  of –1.0 d ,</a:t>
            </a:r>
          </a:p>
          <a:p>
            <a:pPr marL="1096963" lvl="1">
              <a:lnSpc>
                <a:spcPts val="4200"/>
              </a:lnSpc>
              <a:spcBef>
                <a:spcPts val="600"/>
              </a:spcBef>
              <a:buClr>
                <a:srgbClr val="244270"/>
              </a:buClr>
              <a:buSzPct val="80000"/>
              <a:tabLst>
                <a:tab pos="457200" algn="l"/>
              </a:tabLst>
              <a:defRPr/>
            </a:pPr>
            <a:r>
              <a:rPr lang="en-US" sz="4000" b="1" dirty="0" smtClean="0">
                <a:solidFill>
                  <a:srgbClr val="00523C"/>
                </a:solidFill>
                <a:latin typeface="Calibri" pitchFamily="34" charset="0"/>
                <a:cs typeface="Arial" pitchFamily="34" charset="0"/>
              </a:rPr>
              <a:t>Calf GL = 278 + 4.5 + 2.5 + 0 – 1.0 = 284 d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If dam is not genotyped, calf GL estimated as Holstein mean + sire breed effect + PTA sire + dam breed effect + 0.5 PTA maternal grandsire</a:t>
            </a:r>
          </a:p>
          <a:p>
            <a:pPr marL="548640" indent="-457200">
              <a:lnSpc>
                <a:spcPts val="4200"/>
              </a:lnSpc>
              <a:spcBef>
                <a:spcPts val="3600"/>
              </a:spcBef>
              <a:buClr>
                <a:srgbClr val="244270"/>
              </a:buClr>
              <a:buSzPct val="90000"/>
              <a:buFont typeface="Calibri" pitchFamily="34" charset="0"/>
              <a:buChar char="●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If embryos are genotyped, PTA includes their own Mendelian sampling and is more accurate,</a:t>
            </a:r>
          </a:p>
          <a:p>
            <a:pPr marL="1097280" lvl="1" indent="-457200">
              <a:lnSpc>
                <a:spcPts val="4200"/>
              </a:lnSpc>
              <a:spcBef>
                <a:spcPts val="15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Should be doubled to obtain breeding value effect on GL</a:t>
            </a:r>
          </a:p>
          <a:p>
            <a:pPr marL="1097280" lvl="1" indent="-457200">
              <a:lnSpc>
                <a:spcPts val="4200"/>
              </a:lnSpc>
              <a:spcBef>
                <a:spcPts val="1500"/>
              </a:spcBef>
              <a:buClr>
                <a:srgbClr val="244270"/>
              </a:buClr>
              <a:buSzPct val="80000"/>
              <a:buFont typeface="Calibri" pitchFamily="34" charset="0"/>
              <a:buChar char="○"/>
              <a:tabLst>
                <a:tab pos="517525" algn="l"/>
              </a:tabLst>
              <a:defRPr/>
            </a:pPr>
            <a:r>
              <a:rPr lang="en-US" sz="4000" b="1" dirty="0" smtClean="0">
                <a:latin typeface="Calibri" pitchFamily="34" charset="0"/>
                <a:cs typeface="Arial" pitchFamily="34" charset="0"/>
              </a:rPr>
              <a:t>Embryo’s age at implantation should be  subtracted to  account for difference of ET from AI</a:t>
            </a:r>
            <a:endParaRPr lang="en-US" sz="4000" b="1" baseline="30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76" name="Table 36"/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able 37"/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40062151" y="9026693"/>
          <a:ext cx="8782049" cy="365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05299"/>
                <a:gridCol w="819150"/>
                <a:gridCol w="1730276"/>
                <a:gridCol w="192732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4400"/>
                        </a:lnSpc>
                      </a:pPr>
                      <a:r>
                        <a:rPr lang="en-US" sz="36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Breed</a:t>
                      </a:r>
                      <a:endParaRPr lang="en-US" sz="36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286000">
                        <a:lnSpc>
                          <a:spcPts val="4400"/>
                        </a:lnSpc>
                      </a:pPr>
                      <a:r>
                        <a:rPr lang="en-US" sz="36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Sire</a:t>
                      </a:r>
                      <a:endParaRPr lang="en-US" sz="36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00"/>
                        </a:lnSpc>
                      </a:pPr>
                      <a:r>
                        <a:rPr lang="en-US" sz="36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Dam</a:t>
                      </a:r>
                      <a:endParaRPr lang="en-US" sz="36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13716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2214563">
                        <a:lnSpc>
                          <a:spcPts val="4400"/>
                        </a:lnSpc>
                      </a:pPr>
                      <a:r>
                        <a:rPr lang="en-US" sz="36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Mean GL</a:t>
                      </a:r>
                      <a:endParaRPr lang="en-US" sz="36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4400"/>
                        </a:lnSpc>
                      </a:pPr>
                      <a:r>
                        <a:rPr lang="en-US" sz="3600" b="1" i="0" u="none" strike="noStrike" cap="non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Ayrshire</a:t>
                      </a:r>
                      <a:endParaRPr lang="en-US" sz="3600" b="1" i="0" u="none" strike="noStrike" cap="non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ts val="4400"/>
                        </a:lnSpc>
                        <a:tabLst>
                          <a:tab pos="914400" algn="dec"/>
                        </a:tabLst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44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3716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257300" fontAlgn="b">
                        <a:lnSpc>
                          <a:spcPts val="44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281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cap="non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Brown Swiss</a:t>
                      </a:r>
                      <a:endParaRPr lang="en-US" sz="3600" b="1" i="0" u="none" strike="noStrike" cap="non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4000"/>
                        </a:lnSpc>
                        <a:tabLst>
                          <a:tab pos="914400" algn="dec"/>
                        </a:tabLst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4.5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3716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286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cap="non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Guernsey</a:t>
                      </a:r>
                      <a:endParaRPr lang="en-US" sz="3600" b="1" i="0" u="none" strike="noStrike" cap="non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4000"/>
                        </a:lnSpc>
                        <a:tabLst>
                          <a:tab pos="914400" algn="dec"/>
                        </a:tabLst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4.2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3716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284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cap="non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Holstein</a:t>
                      </a:r>
                      <a:endParaRPr lang="en-US" sz="3600" b="1" i="0" u="none" strike="noStrike" cap="non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4000"/>
                        </a:lnSpc>
                        <a:tabLst>
                          <a:tab pos="914400" algn="dec"/>
                        </a:tabLst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0.0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0.0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3716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277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cap="non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Jersey</a:t>
                      </a:r>
                      <a:endParaRPr lang="en-US" sz="3600" b="1" i="0" u="none" strike="noStrike" cap="non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4000"/>
                        </a:lnSpc>
                        <a:tabLst>
                          <a:tab pos="914400" algn="dec"/>
                        </a:tabLst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3716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278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cap="non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Milking Shorthorn</a:t>
                      </a:r>
                      <a:endParaRPr lang="en-US" sz="3600" b="1" i="0" u="none" strike="noStrike" cap="non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4000"/>
                        </a:lnSpc>
                        <a:tabLst>
                          <a:tab pos="914400" algn="dec"/>
                        </a:tabLst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1.5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3716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ts val="4000"/>
                        </a:lnSpc>
                      </a:pP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279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" name="Picture 38" descr="crossbred.jpg"/>
          <p:cNvPicPr>
            <a:picLocks noChangeAspect="1"/>
          </p:cNvPicPr>
          <p:nvPr/>
        </p:nvPicPr>
        <p:blipFill>
          <a:blip r:embed="rId2" cstate="print"/>
          <a:srcRect t="10141" b="16901"/>
          <a:stretch>
            <a:fillRect/>
          </a:stretch>
        </p:blipFill>
        <p:spPr>
          <a:xfrm>
            <a:off x="13499430" y="31869197"/>
            <a:ext cx="11612880" cy="55948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roup 50"/>
          <p:cNvGrpSpPr/>
          <p:nvPr/>
        </p:nvGrpSpPr>
        <p:grpSpPr>
          <a:xfrm>
            <a:off x="44557960" y="1231964"/>
            <a:ext cx="5410200" cy="4226863"/>
            <a:chOff x="44557960" y="1231964"/>
            <a:chExt cx="5410200" cy="4226863"/>
          </a:xfrm>
        </p:grpSpPr>
        <p:sp>
          <p:nvSpPr>
            <p:cNvPr id="2072" name="TextBox 64"/>
            <p:cNvSpPr txBox="1">
              <a:spLocks noChangeArrowheads="1"/>
            </p:cNvSpPr>
            <p:nvPr/>
          </p:nvSpPr>
          <p:spPr bwMode="auto">
            <a:xfrm>
              <a:off x="44557960" y="4766330"/>
              <a:ext cx="5410200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b" anchorCtr="0">
              <a:spAutoFit/>
            </a:bodyPr>
            <a:lstStyle/>
            <a:p>
              <a:pPr algn="ctr"/>
              <a:r>
                <a:rPr lang="en-US" sz="3900" b="1" dirty="0" smtClean="0">
                  <a:solidFill>
                    <a:schemeClr val="bg1"/>
                  </a:solidFill>
                  <a:latin typeface="Calibri" pitchFamily="34" charset="0"/>
                </a:rPr>
                <a:t>https://aipl.arsusda.gov</a:t>
              </a:r>
              <a:endParaRPr lang="en-US" sz="3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5" name="Picture 34" descr="USDA symbol 2color Hi Re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4721297" y="1231964"/>
              <a:ext cx="5083527" cy="34747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1" name="Rectangle 40"/>
          <p:cNvSpPr/>
          <p:nvPr/>
        </p:nvSpPr>
        <p:spPr>
          <a:xfrm>
            <a:off x="26720521" y="33537739"/>
            <a:ext cx="4735592" cy="2555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ts val="9800"/>
              </a:lnSpc>
              <a:spcBef>
                <a:spcPts val="0"/>
              </a:spcBef>
              <a:buClr>
                <a:srgbClr val="008000"/>
              </a:buClr>
              <a:buSzPct val="100000"/>
              <a:tabLst>
                <a:tab pos="517525" algn="l"/>
              </a:tabLst>
              <a:defRPr/>
            </a:pPr>
            <a:r>
              <a:rPr lang="en-US" sz="7800" b="1" dirty="0" smtClean="0">
                <a:latin typeface="Calibri" pitchFamily="34" charset="0"/>
                <a:cs typeface="Arial" pitchFamily="34" charset="0"/>
              </a:rPr>
              <a:t>Jan Wright</a:t>
            </a:r>
          </a:p>
          <a:p>
            <a:pPr marL="457200" indent="-457200" algn="ctr">
              <a:lnSpc>
                <a:spcPts val="9800"/>
              </a:lnSpc>
              <a:spcBef>
                <a:spcPts val="0"/>
              </a:spcBef>
              <a:buClr>
                <a:srgbClr val="008000"/>
              </a:buClr>
              <a:buSzPct val="100000"/>
              <a:tabLst>
                <a:tab pos="517525" algn="l"/>
              </a:tabLst>
              <a:defRPr/>
            </a:pPr>
            <a:r>
              <a:rPr lang="en-US" sz="7800" b="1" dirty="0" smtClean="0">
                <a:latin typeface="Calibri" pitchFamily="34" charset="0"/>
                <a:cs typeface="Arial" pitchFamily="34" charset="0"/>
              </a:rPr>
              <a:t>1958–2017</a:t>
            </a:r>
            <a:endParaRPr lang="en-US" sz="78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2" name="Picture 41" descr="Jan_obit_photo.jpg"/>
          <p:cNvPicPr>
            <a:picLocks noChangeAspect="1"/>
          </p:cNvPicPr>
          <p:nvPr/>
        </p:nvPicPr>
        <p:blipFill>
          <a:blip r:embed="rId4" cstate="print"/>
          <a:srcRect b="22500"/>
          <a:stretch>
            <a:fillRect/>
          </a:stretch>
        </p:blipFill>
        <p:spPr>
          <a:xfrm>
            <a:off x="32341761" y="31337615"/>
            <a:ext cx="5375467" cy="6126480"/>
          </a:xfrm>
          <a:prstGeom prst="rect">
            <a:avLst/>
          </a:prstGeom>
        </p:spPr>
      </p:pic>
      <p:pic>
        <p:nvPicPr>
          <p:cNvPr id="49" name="Picture 48" descr="All-breed PTA GL trend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17650" y="8472297"/>
            <a:ext cx="10058400" cy="7572756"/>
          </a:xfrm>
          <a:prstGeom prst="rect">
            <a:avLst/>
          </a:prstGeom>
        </p:spPr>
      </p:pic>
      <p:pic>
        <p:nvPicPr>
          <p:cNvPr id="50" name="Picture 49" descr="Holstein calf-sire PTA GL trend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17650" y="17444847"/>
            <a:ext cx="10058400" cy="757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SA08_jan">
  <a:themeElements>
    <a:clrScheme name="ADSA08_ja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SA08_j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28600" tIns="228600" rIns="228600" bIns="2286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28600" tIns="228600" rIns="228600" bIns="2286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DSA08_ja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SA08_ja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SA08_ja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SA08_ja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SA08_j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SA08_j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SA08_j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ADSA08_jan</Template>
  <TotalTime>270160</TotalTime>
  <Words>695</Words>
  <Application>Microsoft Office PowerPoint</Application>
  <PresentationFormat>Custom</PresentationFormat>
  <Paragraphs>123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Times New Roman</vt:lpstr>
      <vt:lpstr>Marlett</vt:lpstr>
      <vt:lpstr>Verdana</vt:lpstr>
      <vt:lpstr>Bookman Old Style</vt:lpstr>
      <vt:lpstr>ADSA08_jan</vt:lpstr>
      <vt:lpstr>Slide 1</vt:lpstr>
    </vt:vector>
  </TitlesOfParts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 r wright</dc:creator>
  <cp:lastModifiedBy>paul vanraden</cp:lastModifiedBy>
  <cp:revision>4718</cp:revision>
  <dcterms:created xsi:type="dcterms:W3CDTF">2008-06-24T18:39:06Z</dcterms:created>
  <dcterms:modified xsi:type="dcterms:W3CDTF">2017-06-08T20:07:27Z</dcterms:modified>
</cp:coreProperties>
</file>