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5" r:id="rId3"/>
    <p:sldId id="303" r:id="rId4"/>
    <p:sldId id="302" r:id="rId5"/>
    <p:sldId id="316" r:id="rId6"/>
    <p:sldId id="312" r:id="rId7"/>
    <p:sldId id="304" r:id="rId8"/>
    <p:sldId id="305" r:id="rId9"/>
    <p:sldId id="306" r:id="rId10"/>
    <p:sldId id="307" r:id="rId11"/>
    <p:sldId id="308" r:id="rId12"/>
    <p:sldId id="310" r:id="rId13"/>
    <p:sldId id="309" r:id="rId14"/>
    <p:sldId id="311" r:id="rId15"/>
    <p:sldId id="315" r:id="rId16"/>
    <p:sldId id="314" r:id="rId17"/>
    <p:sldId id="289" r:id="rId18"/>
    <p:sldId id="301" r:id="rId19"/>
    <p:sldId id="317" r:id="rId20"/>
    <p:sldId id="31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B. Cole" initials="JBC" lastIdx="8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23C"/>
    <a:srgbClr val="B00000"/>
    <a:srgbClr val="244270"/>
    <a:srgbClr val="FF9F9F"/>
    <a:srgbClr val="FFA7A7"/>
    <a:srgbClr val="FFB3B3"/>
    <a:srgbClr val="A1BDE3"/>
    <a:srgbClr val="00337F"/>
    <a:srgbClr val="FFD9D9"/>
    <a:srgbClr val="FFC9C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0" autoAdjust="0"/>
    <p:restoredTop sz="96276" autoAdjust="0"/>
  </p:normalViewPr>
  <p:slideViewPr>
    <p:cSldViewPr snapToGrid="0">
      <p:cViewPr varScale="1">
        <p:scale>
          <a:sx n="113" d="100"/>
          <a:sy n="113" d="100"/>
        </p:scale>
        <p:origin x="-156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-3774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4865096724020607"/>
          <c:y val="3.0008555346510889E-2"/>
          <c:w val="0.80312372411781852"/>
          <c:h val="0.7935689367223201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AH1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Sheet1!$A$2:$A$8</c:f>
              <c:strCache>
                <c:ptCount val="7"/>
                <c:pt idx="0">
                  <c:v>&lt;1960</c:v>
                </c:pt>
                <c:pt idx="1">
                  <c:v>1960s</c:v>
                </c:pt>
                <c:pt idx="2">
                  <c:v>1970s</c:v>
                </c:pt>
                <c:pt idx="3">
                  <c:v>1980s</c:v>
                </c:pt>
                <c:pt idx="4">
                  <c:v>1990s</c:v>
                </c:pt>
                <c:pt idx="5">
                  <c:v>2000s</c:v>
                </c:pt>
                <c:pt idx="6">
                  <c:v>2010–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</c:v>
                </c:pt>
                <c:pt idx="1">
                  <c:v>44.44</c:v>
                </c:pt>
                <c:pt idx="2">
                  <c:v>19.05</c:v>
                </c:pt>
                <c:pt idx="3">
                  <c:v>22.41</c:v>
                </c:pt>
                <c:pt idx="4">
                  <c:v>22.19</c:v>
                </c:pt>
                <c:pt idx="5">
                  <c:v>22.11000000000001</c:v>
                </c:pt>
                <c:pt idx="6">
                  <c:v>21.08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AH2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Sheet1!$A$2:$A$8</c:f>
              <c:strCache>
                <c:ptCount val="7"/>
                <c:pt idx="0">
                  <c:v>&lt;1960</c:v>
                </c:pt>
                <c:pt idx="1">
                  <c:v>1960s</c:v>
                </c:pt>
                <c:pt idx="2">
                  <c:v>1970s</c:v>
                </c:pt>
                <c:pt idx="3">
                  <c:v>1980s</c:v>
                </c:pt>
                <c:pt idx="4">
                  <c:v>1990s</c:v>
                </c:pt>
                <c:pt idx="5">
                  <c:v>2000s</c:v>
                </c:pt>
                <c:pt idx="6">
                  <c:v>2010–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0</c:v>
                </c:pt>
                <c:pt idx="1">
                  <c:v>11.11</c:v>
                </c:pt>
                <c:pt idx="2">
                  <c:v>9.52</c:v>
                </c:pt>
                <c:pt idx="3">
                  <c:v>2.59</c:v>
                </c:pt>
                <c:pt idx="4">
                  <c:v>6.08</c:v>
                </c:pt>
                <c:pt idx="5">
                  <c:v>19.21</c:v>
                </c:pt>
                <c:pt idx="6">
                  <c:v>21.36</c:v>
                </c:pt>
              </c:numCache>
            </c:numRef>
          </c:val>
        </c:ser>
        <c:dLbls>
          <c:showVal val="1"/>
        </c:dLbls>
        <c:marker val="1"/>
        <c:axId val="91354624"/>
        <c:axId val="91356544"/>
      </c:lineChart>
      <c:catAx>
        <c:axId val="913546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700"/>
                </a:pPr>
                <a:r>
                  <a:rPr lang="en-US" sz="2700" dirty="0" smtClean="0"/>
                  <a:t>Decade</a:t>
                </a:r>
                <a:endParaRPr lang="en-US" sz="2700" dirty="0"/>
              </a:p>
            </c:rich>
          </c:tx>
          <c:layout>
            <c:manualLayout>
              <c:xMode val="edge"/>
              <c:yMode val="edge"/>
              <c:x val="0.45313526781374552"/>
              <c:y val="0.93860609791032767"/>
            </c:manualLayout>
          </c:layout>
        </c:title>
        <c:numFmt formatCode="General" sourceLinked="0"/>
        <c:majorTickMark val="none"/>
        <c:tickLblPos val="nextTo"/>
        <c:spPr>
          <a:ln w="38100" cap="sq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2400" b="1" baseline="0">
                <a:solidFill>
                  <a:schemeClr val="tx1"/>
                </a:solidFill>
              </a:defRPr>
            </a:pPr>
            <a:endParaRPr lang="en-US"/>
          </a:p>
        </c:txPr>
        <c:crossAx val="91356544"/>
        <c:crosses val="autoZero"/>
        <c:auto val="1"/>
        <c:lblAlgn val="ctr"/>
        <c:lblOffset val="0"/>
      </c:catAx>
      <c:valAx>
        <c:axId val="91356544"/>
        <c:scaling>
          <c:orientation val="minMax"/>
          <c:max val="50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 sz="2700"/>
                </a:pPr>
                <a:r>
                  <a:rPr lang="en-US" sz="2700" dirty="0" smtClean="0"/>
                  <a:t>Carrier frequency (%)</a:t>
                </a:r>
                <a:endParaRPr lang="en-US" sz="2700" dirty="0"/>
              </a:p>
            </c:rich>
          </c:tx>
          <c:layout>
            <c:manualLayout>
              <c:xMode val="edge"/>
              <c:yMode val="edge"/>
              <c:x val="1.0879022066686114E-3"/>
              <c:y val="0.13423363184744186"/>
            </c:manualLayout>
          </c:layout>
        </c:title>
        <c:numFmt formatCode="General" sourceLinked="1"/>
        <c:tickLblPos val="nextTo"/>
        <c:spPr>
          <a:ln w="38100" cap="sq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2400" b="1" baseline="0">
                <a:solidFill>
                  <a:schemeClr val="tx1"/>
                </a:solidFill>
              </a:defRPr>
            </a:pPr>
            <a:endParaRPr lang="en-US"/>
          </a:p>
        </c:txPr>
        <c:crossAx val="91354624"/>
        <c:crosses val="autoZero"/>
        <c:crossBetween val="between"/>
        <c:majorUnit val="10"/>
      </c:valAx>
      <c:spPr>
        <a:solidFill>
          <a:schemeClr val="bg1"/>
        </a:solidFill>
        <a:ln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2700" b="1" baseline="0">
                <a:solidFill>
                  <a:schemeClr val="tx1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700" b="1" baseline="0">
                <a:solidFill>
                  <a:schemeClr val="tx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63750765529308884"/>
          <c:y val="0.10512082174802853"/>
          <c:w val="0.11895061728395062"/>
          <c:h val="0.18617633899686664"/>
        </c:manualLayout>
      </c:layout>
      <c:txPr>
        <a:bodyPr/>
        <a:lstStyle/>
        <a:p>
          <a:pPr>
            <a:defRPr sz="2700" b="1" baseline="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6D14B-8364-214E-A0D7-BBA9B709ADE1}" type="datetimeFigureOut">
              <a:rPr lang="en-US" smtClean="0"/>
              <a:pPr/>
              <a:t>6/30/2017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A9EBF-91FD-2F40-B54F-8B48B4AB47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17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this talk I will discuss a new </a:t>
            </a:r>
            <a:r>
              <a:rPr lang="en-US" dirty="0" err="1" smtClean="0"/>
              <a:t>haploytpe</a:t>
            </a:r>
            <a:r>
              <a:rPr lang="en-US" dirty="0" smtClean="0"/>
              <a:t> affecting fertility in AY and the identification of the causative variant.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A9EBF-91FD-2F40-B54F-8B48B4AB474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A9EBF-91FD-2F40-B54F-8B48B4AB474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2797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A9EBF-91FD-2F40-B54F-8B48B4AB474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15523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 – 13 read depth</a:t>
            </a:r>
          </a:p>
          <a:p>
            <a:endParaRPr lang="en-US" dirty="0" smtClean="0"/>
          </a:p>
          <a:p>
            <a:r>
              <a:rPr lang="en-US" dirty="0" smtClean="0"/>
              <a:t>2002 – 2011 </a:t>
            </a:r>
            <a:r>
              <a:rPr lang="en-US" dirty="0" err="1" smtClean="0"/>
              <a:t>byr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3 carriers and 5 non carriers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A9EBF-91FD-2F40-B54F-8B48B4AB474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66315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 variants in fine mapped AH2 region with 100% concordance with AH2 carrier status</a:t>
            </a:r>
          </a:p>
          <a:p>
            <a:endParaRPr lang="en-US" dirty="0" smtClean="0"/>
          </a:p>
          <a:p>
            <a:r>
              <a:rPr lang="en-US" dirty="0" smtClean="0"/>
              <a:t>4 variants in 3 genes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A9EBF-91FD-2F40-B54F-8B48B4AB474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51048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A9EBF-91FD-2F40-B54F-8B48B4AB474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4061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Causal variant found in 10 of 13 haplotypes</a:t>
            </a:r>
          </a:p>
          <a:p>
            <a:endParaRPr lang="en-US" dirty="0" smtClean="0"/>
          </a:p>
          <a:p>
            <a:r>
              <a:rPr lang="en-US" dirty="0" smtClean="0"/>
              <a:t>BH1, HH2 and JH2 still left to find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A9EBF-91FD-2F40-B54F-8B48B4AB474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Cost of embryonic loss x the hap freq of AH2 squared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A9EBF-91FD-2F40-B54F-8B48B4AB474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A9EBF-91FD-2F40-B54F-8B48B4AB474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96435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9581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3951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AY began receiving official genomic evaluations in </a:t>
            </a:r>
            <a:r>
              <a:rPr lang="en-US" dirty="0" err="1" smtClean="0"/>
              <a:t>april</a:t>
            </a:r>
            <a:r>
              <a:rPr lang="en-US" dirty="0" smtClean="0"/>
              <a:t> 2013</a:t>
            </a:r>
          </a:p>
          <a:p>
            <a:endParaRPr lang="en-US" dirty="0" smtClean="0"/>
          </a:p>
          <a:p>
            <a:r>
              <a:rPr lang="en-US" dirty="0" smtClean="0"/>
              <a:t>At that time a haplotype on chrome 17 was found to have an affect on fertility and was designated AH1</a:t>
            </a:r>
          </a:p>
          <a:p>
            <a:endParaRPr lang="en-US" dirty="0" smtClean="0"/>
          </a:p>
          <a:p>
            <a:r>
              <a:rPr lang="en-US" dirty="0" smtClean="0"/>
              <a:t>Also at  that time a second haplotype consisting of 4 consecutive blocks on chrome 3 was being monitored.  The haplotype  frequency was high but the number of expected </a:t>
            </a:r>
            <a:r>
              <a:rPr lang="en-US" dirty="0" err="1" smtClean="0"/>
              <a:t>homozygotes</a:t>
            </a:r>
            <a:r>
              <a:rPr lang="en-US" dirty="0" smtClean="0"/>
              <a:t> had not reached the significance threshold of 7.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A9EBF-91FD-2F40-B54F-8B48B4AB474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7119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A9EBF-91FD-2F40-B54F-8B48B4AB474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  October 2014 the 4 haplotypes blocks on chrome 3 had be narrowed down to 1 block and was designated AH2.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A9EBF-91FD-2F40-B54F-8B48B4AB474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 list of the haplotypes that were identified in the </a:t>
            </a:r>
            <a:r>
              <a:rPr lang="en-US" dirty="0" err="1" smtClean="0"/>
              <a:t>orginal</a:t>
            </a:r>
            <a:r>
              <a:rPr lang="en-US" dirty="0" smtClean="0"/>
              <a:t> paper on haplotypes affecting fertility as well as haplotypes that have be discovered since.</a:t>
            </a:r>
          </a:p>
          <a:p>
            <a:endParaRPr lang="en-US" dirty="0" smtClean="0"/>
          </a:p>
          <a:p>
            <a:r>
              <a:rPr lang="en-US" dirty="0" smtClean="0"/>
              <a:t>Here we are showing the current carrier </a:t>
            </a:r>
            <a:r>
              <a:rPr lang="en-US" dirty="0" err="1" smtClean="0"/>
              <a:t>freqs</a:t>
            </a:r>
            <a:r>
              <a:rPr lang="en-US" dirty="0" smtClean="0"/>
              <a:t> with the 2 AY haplotypes being among the highest frequencies.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A9EBF-91FD-2F40-B54F-8B48B4AB474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AH1 steady since 1980</a:t>
            </a:r>
          </a:p>
          <a:p>
            <a:endParaRPr lang="en-US" dirty="0" smtClean="0"/>
          </a:p>
          <a:p>
            <a:r>
              <a:rPr lang="en-US" dirty="0" smtClean="0"/>
              <a:t>AH2 rising since 1980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A9EBF-91FD-2F40-B54F-8B48B4AB474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A9EBF-91FD-2F40-B54F-8B48B4AB474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4716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Genotyped sire, mgs and </a:t>
            </a:r>
            <a:r>
              <a:rPr lang="en-US" dirty="0" err="1" smtClean="0"/>
              <a:t>mggs</a:t>
            </a:r>
            <a:r>
              <a:rPr lang="en-US" dirty="0" smtClean="0"/>
              <a:t> do not carrier haplotype.  </a:t>
            </a:r>
          </a:p>
          <a:p>
            <a:endParaRPr lang="en-US" dirty="0" smtClean="0"/>
          </a:p>
          <a:p>
            <a:r>
              <a:rPr lang="en-US" dirty="0" smtClean="0"/>
              <a:t>Follow maternal line down to O-R Lightning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A9EBF-91FD-2F40-B54F-8B48B4AB474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66190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A9EBF-91FD-2F40-B54F-8B48B4AB474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2669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P-2017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6397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229600" cy="4800600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7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IP-2017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304800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639762"/>
          </a:xfrm>
        </p:spPr>
        <p:txBody>
          <a:bodyPr/>
          <a:lstStyle>
            <a:lvl1pPr algn="l">
              <a:defRPr sz="4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429000"/>
            <a:ext cx="7772400" cy="27432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P-2017 Title and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6397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886200" cy="4800600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7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371600"/>
            <a:ext cx="3886200" cy="4800600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7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P-2017 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SDA symbol 2color Hi Res.jpg"/>
          <p:cNvPicPr>
            <a:picLocks noChangeAspect="1"/>
          </p:cNvPicPr>
          <p:nvPr userDrawn="1"/>
        </p:nvPicPr>
        <p:blipFill>
          <a:blip r:embed="rId6" cstate="print"/>
          <a:srcRect r="1468"/>
          <a:stretch>
            <a:fillRect/>
          </a:stretch>
        </p:blipFill>
        <p:spPr>
          <a:xfrm>
            <a:off x="8440349" y="6369874"/>
            <a:ext cx="703651" cy="48812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611112"/>
            <a:ext cx="8458200" cy="246888"/>
          </a:xfrm>
          <a:prstGeom prst="rect">
            <a:avLst/>
          </a:prstGeom>
          <a:solidFill>
            <a:srgbClr val="005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63976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00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28600" y="6611112"/>
            <a:ext cx="6400800" cy="246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2017 ADSA Annual Meeting, Pittsburgh, PA, 26 June 2017 (</a:t>
            </a:r>
            <a:fld id="{15B3028D-9398-4C32-B664-7BB0AE0371BF}" type="slidenum">
              <a:rPr lang="en-US" sz="1100" b="1" smtClean="0">
                <a:solidFill>
                  <a:schemeClr val="bg1"/>
                </a:solidFill>
              </a:rPr>
              <a:pPr/>
              <a:t>‹#›</a:t>
            </a:fld>
            <a:r>
              <a:rPr lang="en-US" sz="1100" b="1" dirty="0" smtClean="0">
                <a:solidFill>
                  <a:schemeClr val="bg1"/>
                </a:solidFill>
              </a:rPr>
              <a:t>)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6629400" y="6611112"/>
            <a:ext cx="18288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100" b="1" dirty="0" smtClean="0">
                <a:solidFill>
                  <a:schemeClr val="bg1"/>
                </a:solidFill>
              </a:rPr>
              <a:t>Null et al.</a:t>
            </a:r>
            <a:endParaRPr lang="en-US" sz="1100" b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0" r:id="rId2"/>
    <p:sldLayoutId id="2147483652" r:id="rId3"/>
    <p:sldLayoutId id="2147483654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4163" indent="-284163" algn="l" defTabSz="914400" rtl="0" eaLnBrk="1" latinLnBrk="0" hangingPunct="1">
        <a:lnSpc>
          <a:spcPts val="3000"/>
        </a:lnSpc>
        <a:spcBef>
          <a:spcPts val="0"/>
        </a:spcBef>
        <a:spcAft>
          <a:spcPts val="1200"/>
        </a:spcAft>
        <a:buFont typeface="Symbol" pitchFamily="18" charset="2"/>
        <a:buChar char=""/>
        <a:defRPr sz="27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85750" algn="l" defTabSz="914400" rtl="0" eaLnBrk="1" latinLnBrk="0" hangingPunct="1">
        <a:lnSpc>
          <a:spcPts val="3000"/>
        </a:lnSpc>
        <a:spcBef>
          <a:spcPts val="0"/>
        </a:spcBef>
        <a:spcAft>
          <a:spcPts val="1200"/>
        </a:spcAft>
        <a:buFont typeface="Arial" pitchFamily="34" charset="0"/>
        <a:buChar char="–"/>
        <a:tabLst/>
        <a:defRPr sz="27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854075" indent="-223838" algn="l" defTabSz="914400" rtl="0" eaLnBrk="1" latinLnBrk="0" hangingPunct="1">
        <a:lnSpc>
          <a:spcPts val="3000"/>
        </a:lnSpc>
        <a:spcBef>
          <a:spcPts val="0"/>
        </a:spcBef>
        <a:spcAft>
          <a:spcPts val="1200"/>
        </a:spcAft>
        <a:buFont typeface="Calibri" pitchFamily="34" charset="0"/>
        <a:buChar char="•"/>
        <a:defRPr sz="27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irst.last@ars.usda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82880"/>
            <a:ext cx="7772400" cy="2377440"/>
          </a:xfrm>
        </p:spPr>
        <p:txBody>
          <a:bodyPr/>
          <a:lstStyle/>
          <a:p>
            <a:r>
              <a:rPr lang="en-US" sz="3600" dirty="0"/>
              <a:t>Discovery of a haplotype affecting fertility in Ayrshire dairy cattle and identification of a putative causal variant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3429000"/>
            <a:ext cx="8077200" cy="2743200"/>
          </a:xfrm>
        </p:spPr>
        <p:txBody>
          <a:bodyPr/>
          <a:lstStyle/>
          <a:p>
            <a:pPr marL="0" indent="0">
              <a:lnSpc>
                <a:spcPts val="2800"/>
              </a:lnSpc>
            </a:pPr>
            <a:r>
              <a:rPr lang="en-US" sz="2600" dirty="0" smtClean="0">
                <a:solidFill>
                  <a:srgbClr val="00523C"/>
                </a:solidFill>
              </a:rPr>
              <a:t>Daniel J. Null,*</a:t>
            </a:r>
            <a:r>
              <a:rPr lang="en-US" sz="2600" baseline="30000" dirty="0" smtClean="0">
                <a:solidFill>
                  <a:srgbClr val="00523C"/>
                </a:solidFill>
              </a:rPr>
              <a:t>,1</a:t>
            </a:r>
            <a:r>
              <a:rPr lang="en-US" sz="2600" dirty="0" smtClean="0">
                <a:solidFill>
                  <a:srgbClr val="00523C"/>
                </a:solidFill>
              </a:rPr>
              <a:t> Jana L. Hutchison,</a:t>
            </a:r>
            <a:r>
              <a:rPr lang="en-US" sz="2600" baseline="30000" dirty="0" smtClean="0">
                <a:solidFill>
                  <a:srgbClr val="00523C"/>
                </a:solidFill>
              </a:rPr>
              <a:t>1</a:t>
            </a:r>
            <a:r>
              <a:rPr lang="en-US" sz="2600" dirty="0" smtClean="0">
                <a:solidFill>
                  <a:srgbClr val="00523C"/>
                </a:solidFill>
              </a:rPr>
              <a:t> Derek M. Bickhart,</a:t>
            </a:r>
            <a:r>
              <a:rPr lang="en-US" sz="2600" baseline="30000" dirty="0" smtClean="0">
                <a:solidFill>
                  <a:srgbClr val="00523C"/>
                </a:solidFill>
              </a:rPr>
              <a:t>2</a:t>
            </a:r>
            <a:r>
              <a:rPr lang="en-US" sz="2600" dirty="0" smtClean="0">
                <a:solidFill>
                  <a:srgbClr val="00523C"/>
                </a:solidFill>
              </a:rPr>
              <a:t> Paul M. VanRaden,</a:t>
            </a:r>
            <a:r>
              <a:rPr lang="en-US" sz="2600" baseline="30000" dirty="0" smtClean="0">
                <a:solidFill>
                  <a:srgbClr val="00523C"/>
                </a:solidFill>
              </a:rPr>
              <a:t>1</a:t>
            </a:r>
            <a:r>
              <a:rPr lang="en-US" sz="2600" dirty="0" smtClean="0">
                <a:solidFill>
                  <a:srgbClr val="00523C"/>
                </a:solidFill>
              </a:rPr>
              <a:t> and John B. Cole</a:t>
            </a:r>
            <a:r>
              <a:rPr lang="en-US" sz="2600" baseline="30000" dirty="0" smtClean="0">
                <a:solidFill>
                  <a:srgbClr val="00523C"/>
                </a:solidFill>
              </a:rPr>
              <a:t>1</a:t>
            </a:r>
          </a:p>
          <a:p>
            <a:pPr>
              <a:lnSpc>
                <a:spcPts val="2900"/>
              </a:lnSpc>
              <a:spcAft>
                <a:spcPts val="300"/>
              </a:spcAft>
            </a:pPr>
            <a:r>
              <a:rPr lang="en-US" sz="2400" dirty="0" smtClean="0"/>
              <a:t>USDA, Agricultural Research Service</a:t>
            </a:r>
          </a:p>
          <a:p>
            <a:pPr>
              <a:lnSpc>
                <a:spcPts val="1900"/>
              </a:lnSpc>
              <a:spcAft>
                <a:spcPts val="600"/>
              </a:spcAft>
            </a:pPr>
            <a:r>
              <a:rPr lang="en-US" sz="1800" baseline="30000" dirty="0" smtClean="0"/>
              <a:t>1</a:t>
            </a:r>
            <a:r>
              <a:rPr lang="en-US" sz="1800" dirty="0" smtClean="0"/>
              <a:t>Henry A. Wallace Beltsville Agricultural Research Center, Animal </a:t>
            </a:r>
            <a:r>
              <a:rPr lang="en-US" sz="1800" dirty="0"/>
              <a:t>Genomics and Improvement </a:t>
            </a:r>
            <a:r>
              <a:rPr lang="en-US" sz="1800" dirty="0" smtClean="0"/>
              <a:t>Laboratory, Beltsville</a:t>
            </a:r>
            <a:r>
              <a:rPr lang="en-US" sz="1800" dirty="0"/>
              <a:t>, </a:t>
            </a:r>
            <a:r>
              <a:rPr lang="en-US" sz="1800" dirty="0" smtClean="0"/>
              <a:t>MD 20705-2350</a:t>
            </a:r>
            <a:endParaRPr lang="en-US" sz="1800" dirty="0"/>
          </a:p>
          <a:p>
            <a:pPr>
              <a:lnSpc>
                <a:spcPts val="1900"/>
              </a:lnSpc>
            </a:pPr>
            <a:r>
              <a:rPr lang="en-US" sz="1800" baseline="30000" dirty="0" smtClean="0"/>
              <a:t>2</a:t>
            </a:r>
            <a:r>
              <a:rPr lang="en-US" sz="1800" dirty="0" smtClean="0"/>
              <a:t>US </a:t>
            </a:r>
            <a:r>
              <a:rPr lang="en-US" sz="1800" dirty="0"/>
              <a:t>Dairy Forage Research Center, </a:t>
            </a:r>
            <a:r>
              <a:rPr lang="en-US" sz="1800" dirty="0" smtClean="0"/>
              <a:t>Cell Wall Biology and Utilization Research, Madison</a:t>
            </a:r>
            <a:r>
              <a:rPr lang="en-US" sz="1800" dirty="0"/>
              <a:t>, </a:t>
            </a:r>
            <a:r>
              <a:rPr lang="en-US" sz="1800" dirty="0" smtClean="0"/>
              <a:t>WI 53706</a:t>
            </a:r>
            <a:endParaRPr lang="en-US" sz="1800" dirty="0"/>
          </a:p>
          <a:p>
            <a:pPr>
              <a:lnSpc>
                <a:spcPts val="2800"/>
              </a:lnSpc>
              <a:spcAft>
                <a:spcPts val="3000"/>
              </a:spcAft>
            </a:pPr>
            <a:r>
              <a:rPr lang="en-US" sz="2400" u="sng" dirty="0" smtClean="0">
                <a:solidFill>
                  <a:srgbClr val="244270"/>
                </a:solidFill>
                <a:hlinkClick r:id="rId3"/>
              </a:rPr>
              <a:t>daniel.null@ars.usda.gov</a:t>
            </a:r>
            <a:endParaRPr lang="en-US" sz="2400" u="sng" dirty="0" smtClean="0">
              <a:solidFill>
                <a:srgbClr val="244270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6705600" y="2514600"/>
            <a:ext cx="20574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4163" marR="0" lvl="0" indent="-284163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Abstract #205</a:t>
            </a:r>
            <a:endParaRPr kumimoji="0" lang="en-US" sz="2400" b="1" i="0" u="sng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Whole-genome DNA sequencing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Whole-genome sequence data </a:t>
            </a:r>
            <a:r>
              <a:rPr lang="en-US" dirty="0" smtClean="0"/>
              <a:t>available </a:t>
            </a:r>
            <a:r>
              <a:rPr lang="en-US" dirty="0"/>
              <a:t>for 8 Ayrshire </a:t>
            </a:r>
            <a:r>
              <a:rPr lang="en-US" dirty="0" smtClean="0"/>
              <a:t>bulls</a:t>
            </a:r>
          </a:p>
          <a:p>
            <a:pPr lvl="1"/>
            <a:r>
              <a:rPr lang="en-US" dirty="0" smtClean="0"/>
              <a:t>Originally sequenced to find the causative mutation for AH1</a:t>
            </a:r>
          </a:p>
          <a:p>
            <a:pPr lvl="1"/>
            <a:r>
              <a:rPr lang="en-US" dirty="0" smtClean="0"/>
              <a:t>DNA extraction, library prep, and sequencing done at USDA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No AH2 carriers in the 1000 Bull Genomes Project data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0442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data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6934200" cy="4800600"/>
          </a:xfrm>
        </p:spPr>
        <p:txBody>
          <a:bodyPr/>
          <a:lstStyle/>
          <a:p>
            <a:pPr>
              <a:spcAft>
                <a:spcPts val="3600"/>
              </a:spcAft>
            </a:pPr>
            <a:r>
              <a:rPr lang="en-US" dirty="0"/>
              <a:t>Read depth ranged from </a:t>
            </a:r>
            <a:r>
              <a:rPr lang="en-US" dirty="0" smtClean="0"/>
              <a:t>8</a:t>
            </a:r>
            <a:r>
              <a:rPr lang="en-US" dirty="0" smtClean="0">
                <a:sym typeface="Symbol"/>
              </a:rPr>
              <a:t></a:t>
            </a:r>
            <a:r>
              <a:rPr lang="en-US" dirty="0" smtClean="0"/>
              <a:t> </a:t>
            </a:r>
            <a:r>
              <a:rPr lang="en-US" dirty="0"/>
              <a:t>to </a:t>
            </a:r>
            <a:r>
              <a:rPr lang="en-US" dirty="0" smtClean="0"/>
              <a:t>13</a:t>
            </a:r>
            <a:r>
              <a:rPr lang="en-US" dirty="0" smtClean="0">
                <a:sym typeface="Symbol"/>
              </a:rPr>
              <a:t> </a:t>
            </a:r>
            <a:endParaRPr lang="en-US" dirty="0"/>
          </a:p>
          <a:p>
            <a:pPr>
              <a:spcAft>
                <a:spcPts val="3600"/>
              </a:spcAft>
            </a:pPr>
            <a:r>
              <a:rPr lang="en-US" dirty="0" smtClean="0"/>
              <a:t>Pipeline for short-read </a:t>
            </a:r>
            <a:r>
              <a:rPr lang="en-US" dirty="0"/>
              <a:t>sequence data analysis </a:t>
            </a:r>
            <a:r>
              <a:rPr lang="en-US" dirty="0" smtClean="0"/>
              <a:t>included </a:t>
            </a:r>
            <a:r>
              <a:rPr lang="en-US" dirty="0"/>
              <a:t>BWA </a:t>
            </a:r>
            <a:r>
              <a:rPr lang="en-US" dirty="0">
                <a:solidFill>
                  <a:srgbClr val="00523C"/>
                </a:solidFill>
              </a:rPr>
              <a:t>(v. 0.7.10)</a:t>
            </a:r>
            <a:r>
              <a:rPr lang="en-US" dirty="0"/>
              <a:t> and </a:t>
            </a:r>
            <a:r>
              <a:rPr lang="en-US" dirty="0" err="1"/>
              <a:t>Samtools</a:t>
            </a:r>
            <a:r>
              <a:rPr lang="en-US" dirty="0"/>
              <a:t> </a:t>
            </a:r>
            <a:r>
              <a:rPr lang="en-US" dirty="0">
                <a:solidFill>
                  <a:srgbClr val="00523C"/>
                </a:solidFill>
              </a:rPr>
              <a:t>(v. </a:t>
            </a:r>
            <a:r>
              <a:rPr lang="en-US" dirty="0" smtClean="0">
                <a:solidFill>
                  <a:srgbClr val="00523C"/>
                </a:solidFill>
              </a:rPr>
              <a:t>1.3)</a:t>
            </a:r>
          </a:p>
          <a:p>
            <a:pPr>
              <a:spcAft>
                <a:spcPts val="3600"/>
              </a:spcAft>
            </a:pPr>
            <a:r>
              <a:rPr lang="en-US" dirty="0" smtClean="0"/>
              <a:t>Annotation with </a:t>
            </a:r>
            <a:r>
              <a:rPr lang="en-US" dirty="0" err="1" smtClean="0"/>
              <a:t>SNPeFF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523C"/>
                </a:solidFill>
              </a:rPr>
              <a:t>(</a:t>
            </a:r>
            <a:r>
              <a:rPr lang="en-US" dirty="0">
                <a:solidFill>
                  <a:srgbClr val="00523C"/>
                </a:solidFill>
              </a:rPr>
              <a:t>v. 4.3</a:t>
            </a:r>
            <a:r>
              <a:rPr lang="en-US" dirty="0" smtClean="0">
                <a:solidFill>
                  <a:srgbClr val="00523C"/>
                </a:solidFill>
              </a:rPr>
              <a:t>)</a:t>
            </a:r>
            <a:endParaRPr lang="en-US" dirty="0">
              <a:solidFill>
                <a:srgbClr val="00523C"/>
              </a:solidFill>
            </a:endParaRPr>
          </a:p>
          <a:p>
            <a:pPr>
              <a:spcAft>
                <a:spcPts val="3600"/>
              </a:spcAft>
            </a:pPr>
            <a:r>
              <a:rPr lang="en-US" dirty="0"/>
              <a:t>Likely false positive variants and variants </a:t>
            </a:r>
            <a:r>
              <a:rPr lang="en-US" dirty="0" smtClean="0"/>
              <a:t>with</a:t>
            </a:r>
            <a:r>
              <a:rPr lang="en-US" dirty="0" smtClean="0">
                <a:latin typeface="Arial Rounded MT Bold"/>
              </a:rPr>
              <a:t> </a:t>
            </a:r>
            <a:r>
              <a:rPr lang="en-US" dirty="0" smtClean="0"/>
              <a:t>small</a:t>
            </a:r>
            <a:r>
              <a:rPr lang="en-US" dirty="0" smtClean="0">
                <a:latin typeface="Arial Rounded MT Bold"/>
              </a:rPr>
              <a:t> </a:t>
            </a:r>
            <a:r>
              <a:rPr lang="en-US" dirty="0" smtClean="0"/>
              <a:t>predicted </a:t>
            </a:r>
            <a:r>
              <a:rPr lang="en-US" dirty="0"/>
              <a:t>functional effects </a:t>
            </a:r>
            <a:r>
              <a:rPr lang="en-US" dirty="0" smtClean="0"/>
              <a:t>removed</a:t>
            </a:r>
            <a:endParaRPr lang="en-US" dirty="0"/>
          </a:p>
        </p:txBody>
      </p:sp>
      <p:pic>
        <p:nvPicPr>
          <p:cNvPr id="4" name="Picture 2" descr="Photo: Illustration of magnifying glass showing an enlarged section of a DNA double helix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0215" y="4401245"/>
            <a:ext cx="1607820" cy="16459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2412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Ayrshire bulls sequenced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6764175"/>
              </p:ext>
            </p:extLst>
          </p:nvPr>
        </p:nvGraphicFramePr>
        <p:xfrm>
          <a:off x="457201" y="1388519"/>
          <a:ext cx="8229599" cy="327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1466"/>
                <a:gridCol w="2590800"/>
                <a:gridCol w="965200"/>
                <a:gridCol w="1109133"/>
                <a:gridCol w="11430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850" dirty="0" smtClean="0">
                          <a:solidFill>
                            <a:srgbClr val="244270"/>
                          </a:solidFill>
                        </a:rPr>
                        <a:t>Bull ID</a:t>
                      </a:r>
                      <a:endParaRPr lang="en-US" sz="1850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850" dirty="0" smtClean="0">
                          <a:solidFill>
                            <a:srgbClr val="244270"/>
                          </a:solidFill>
                        </a:rPr>
                        <a:t>Name</a:t>
                      </a:r>
                      <a:endParaRPr lang="en-US" sz="1850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50" dirty="0" smtClean="0">
                          <a:solidFill>
                            <a:srgbClr val="244270"/>
                          </a:solidFill>
                        </a:rPr>
                        <a:t>Born</a:t>
                      </a:r>
                      <a:endParaRPr lang="en-US" sz="1850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50" dirty="0" smtClean="0">
                          <a:solidFill>
                            <a:srgbClr val="244270"/>
                          </a:solidFill>
                        </a:rPr>
                        <a:t>Carrier</a:t>
                      </a:r>
                      <a:endParaRPr lang="en-US" sz="1850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50" dirty="0" smtClean="0">
                          <a:solidFill>
                            <a:srgbClr val="244270"/>
                          </a:solidFill>
                        </a:rPr>
                        <a:t>Sequencing depth</a:t>
                      </a:r>
                      <a:endParaRPr lang="en-US" sz="1850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anchor="b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>
                        <a:lnSpc>
                          <a:spcPts val="2700"/>
                        </a:lnSpc>
                      </a:pPr>
                      <a:r>
                        <a:rPr lang="en-US" sz="1850" b="1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AYCAN000008401621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2700"/>
                        </a:lnSpc>
                      </a:pPr>
                      <a:r>
                        <a:rPr lang="en-US" sz="1850" b="1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DES CHAMOIS POKER -ET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700"/>
                        </a:lnSpc>
                      </a:pPr>
                      <a:r>
                        <a:rPr lang="en-US" sz="185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2002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</a:pPr>
                      <a:r>
                        <a:rPr lang="en-US" sz="185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Yes</a:t>
                      </a:r>
                      <a:endParaRPr lang="en-US" sz="185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2700"/>
                        </a:lnSpc>
                      </a:pPr>
                      <a:r>
                        <a:rPr lang="en-US" sz="185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12.0</a:t>
                      </a:r>
                      <a:endParaRPr lang="en-US" sz="1850" b="1" i="0" u="none" strike="noStrike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338328"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>
                        <a:lnSpc>
                          <a:spcPts val="2700"/>
                        </a:lnSpc>
                      </a:pPr>
                      <a:r>
                        <a:rPr lang="en-US" sz="185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AYCAN000007407843</a:t>
                      </a:r>
                      <a:endParaRPr lang="en-US" sz="1850" b="1" i="0" u="none" strike="noStrike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2700"/>
                        </a:lnSpc>
                      </a:pPr>
                      <a:r>
                        <a:rPr lang="en-US" sz="1850" b="1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JELYCA </a:t>
                      </a:r>
                      <a:r>
                        <a:rPr lang="en-US" sz="185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OBLIQUE </a:t>
                      </a:r>
                      <a:endParaRPr lang="en-US" sz="1850" b="1" i="0" u="none" strike="noStrike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700"/>
                        </a:lnSpc>
                      </a:pPr>
                      <a:r>
                        <a:rPr lang="en-US" sz="185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2004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</a:pPr>
                      <a:r>
                        <a:rPr lang="en-US" sz="185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No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2700"/>
                        </a:lnSpc>
                      </a:pPr>
                      <a:r>
                        <a:rPr lang="en-US" sz="1850" b="1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11.9</a:t>
                      </a:r>
                    </a:p>
                  </a:txBody>
                  <a:tcPr marL="0" marR="338328"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>
                        <a:lnSpc>
                          <a:spcPts val="2700"/>
                        </a:lnSpc>
                      </a:pPr>
                      <a:r>
                        <a:rPr lang="en-US" sz="1850" b="1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AYCAN000102326334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2700"/>
                        </a:lnSpc>
                      </a:pPr>
                      <a:r>
                        <a:rPr lang="en-US" sz="1850" b="1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CHALUKA KILOWATT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700"/>
                        </a:lnSpc>
                      </a:pPr>
                      <a:r>
                        <a:rPr lang="en-US" sz="185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2004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</a:pPr>
                      <a:r>
                        <a:rPr lang="en-US" sz="185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No</a:t>
                      </a:r>
                      <a:endParaRPr lang="en-US" sz="185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2700"/>
                        </a:lnSpc>
                      </a:pPr>
                      <a:r>
                        <a:rPr lang="en-US" sz="185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11.0</a:t>
                      </a:r>
                      <a:endParaRPr lang="en-US" sz="1850" b="1" i="0" u="none" strike="noStrike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338328"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>
                        <a:lnSpc>
                          <a:spcPts val="2700"/>
                        </a:lnSpc>
                      </a:pPr>
                      <a:r>
                        <a:rPr lang="en-US" sz="1850" b="1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AYCAN000103036515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2700"/>
                        </a:lnSpc>
                      </a:pPr>
                      <a:r>
                        <a:rPr lang="en-US" sz="1850" b="1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KILDARE PERCY -ET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700"/>
                        </a:lnSpc>
                      </a:pPr>
                      <a:r>
                        <a:rPr lang="en-US" sz="185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2005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</a:pPr>
                      <a:r>
                        <a:rPr lang="en-US" sz="185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No</a:t>
                      </a:r>
                      <a:endParaRPr lang="en-US" sz="185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2700"/>
                        </a:lnSpc>
                      </a:pPr>
                      <a:r>
                        <a:rPr lang="en-US" sz="1850" b="1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13.5</a:t>
                      </a:r>
                    </a:p>
                  </a:txBody>
                  <a:tcPr marL="0" marR="338328"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>
                        <a:lnSpc>
                          <a:spcPts val="2700"/>
                        </a:lnSpc>
                      </a:pPr>
                      <a:r>
                        <a:rPr lang="en-US" sz="1850" b="1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AYCAN000105252735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2700"/>
                        </a:lnSpc>
                      </a:pPr>
                      <a:r>
                        <a:rPr lang="en-US" sz="1850" b="1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DES FLEURS PERFECT -ET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700"/>
                        </a:lnSpc>
                      </a:pPr>
                      <a:r>
                        <a:rPr lang="en-US" sz="185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2008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</a:pPr>
                      <a:r>
                        <a:rPr lang="en-US" sz="185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No</a:t>
                      </a:r>
                      <a:endParaRPr lang="en-US" sz="185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2700"/>
                        </a:lnSpc>
                      </a:pPr>
                      <a:r>
                        <a:rPr lang="en-US" sz="1850" b="1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12.5</a:t>
                      </a:r>
                    </a:p>
                  </a:txBody>
                  <a:tcPr marL="0" marR="338328"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>
                        <a:lnSpc>
                          <a:spcPts val="2700"/>
                        </a:lnSpc>
                      </a:pPr>
                      <a:r>
                        <a:rPr lang="en-US" sz="1850" b="1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AYCAN000105530027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2700"/>
                        </a:lnSpc>
                      </a:pPr>
                      <a:r>
                        <a:rPr lang="en-US" sz="1850" b="1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DUO STAR POKERSTARS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700"/>
                        </a:lnSpc>
                      </a:pPr>
                      <a:r>
                        <a:rPr lang="en-US" sz="185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2008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</a:pPr>
                      <a:r>
                        <a:rPr lang="en-US" sz="185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Yes</a:t>
                      </a:r>
                      <a:endParaRPr lang="en-US" sz="185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2700"/>
                        </a:lnSpc>
                      </a:pPr>
                      <a:r>
                        <a:rPr lang="en-US" sz="1850" b="1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9.1</a:t>
                      </a:r>
                    </a:p>
                  </a:txBody>
                  <a:tcPr marL="0" marR="338328"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>
                        <a:lnSpc>
                          <a:spcPts val="2700"/>
                        </a:lnSpc>
                      </a:pPr>
                      <a:r>
                        <a:rPr lang="en-US" sz="1850" b="1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AYCAN000107377013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2700"/>
                        </a:lnSpc>
                      </a:pPr>
                      <a:r>
                        <a:rPr lang="en-US" sz="1850" b="1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DUO STAR ARMANI -ET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700"/>
                        </a:lnSpc>
                      </a:pPr>
                      <a:r>
                        <a:rPr lang="en-US" sz="185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2011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</a:pPr>
                      <a:r>
                        <a:rPr lang="en-US" sz="185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No</a:t>
                      </a:r>
                      <a:endParaRPr lang="en-US" sz="185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2700"/>
                        </a:lnSpc>
                      </a:pPr>
                      <a:r>
                        <a:rPr lang="en-US" sz="1850" b="1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8.3</a:t>
                      </a:r>
                    </a:p>
                  </a:txBody>
                  <a:tcPr marL="0" marR="338328"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>
                        <a:lnSpc>
                          <a:spcPts val="2700"/>
                        </a:lnSpc>
                      </a:pPr>
                      <a:r>
                        <a:rPr lang="en-US" sz="1850" b="1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AYCAN000107380178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2700"/>
                        </a:lnSpc>
                      </a:pPr>
                      <a:r>
                        <a:rPr lang="en-US" sz="1850" b="1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KAMOURASKA LACTEO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700"/>
                        </a:lnSpc>
                      </a:pPr>
                      <a:r>
                        <a:rPr lang="en-US" sz="185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2011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</a:pPr>
                      <a:r>
                        <a:rPr lang="en-US" sz="185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Yes</a:t>
                      </a:r>
                      <a:endParaRPr lang="en-US" sz="185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2700"/>
                        </a:lnSpc>
                      </a:pPr>
                      <a:r>
                        <a:rPr lang="en-US" sz="1850" b="1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13.8</a:t>
                      </a:r>
                    </a:p>
                  </a:txBody>
                  <a:tcPr marL="0" marR="338328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7685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variants identified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2068297538"/>
              </p:ext>
            </p:extLst>
          </p:nvPr>
        </p:nvGraphicFramePr>
        <p:xfrm>
          <a:off x="143932" y="1442915"/>
          <a:ext cx="8873067" cy="269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1"/>
                <a:gridCol w="499534"/>
                <a:gridCol w="524933"/>
                <a:gridCol w="2937933"/>
                <a:gridCol w="1193800"/>
                <a:gridCol w="2294466"/>
              </a:tblGrid>
              <a:tr h="370840">
                <a:tc>
                  <a:txBody>
                    <a:bodyPr/>
                    <a:lstStyle/>
                    <a:p>
                      <a:pPr algn="l" fontAlgn="b">
                        <a:lnSpc>
                          <a:spcPts val="2000"/>
                        </a:lnSpc>
                      </a:pPr>
                      <a:r>
                        <a:rPr lang="en-US" sz="2200" u="none" strike="noStrike" dirty="0" smtClean="0">
                          <a:solidFill>
                            <a:srgbClr val="244270"/>
                          </a:solidFill>
                        </a:rPr>
                        <a:t>Location</a:t>
                      </a:r>
                      <a:endParaRPr lang="en-US" sz="2200" b="1" i="0" u="none" strike="noStrike" dirty="0">
                        <a:solidFill>
                          <a:srgbClr val="244270"/>
                        </a:solidFill>
                        <a:latin typeface="Calibri"/>
                      </a:endParaRPr>
                    </a:p>
                  </a:txBody>
                  <a:tcPr marL="0" marR="0" marT="0" marB="9144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en-US" sz="2200" u="none" strike="noStrike" dirty="0" smtClean="0">
                          <a:solidFill>
                            <a:srgbClr val="244270"/>
                          </a:solidFill>
                        </a:rPr>
                        <a:t>Ref</a:t>
                      </a:r>
                      <a:endParaRPr lang="en-US" sz="2200" b="1" i="0" u="none" strike="noStrike" dirty="0">
                        <a:solidFill>
                          <a:srgbClr val="244270"/>
                        </a:solidFill>
                        <a:latin typeface="Calibri"/>
                      </a:endParaRPr>
                    </a:p>
                  </a:txBody>
                  <a:tcPr marL="0" marR="0" marT="0" marB="9144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en-US" sz="2200" u="none" strike="noStrike" dirty="0" smtClean="0">
                          <a:solidFill>
                            <a:srgbClr val="244270"/>
                          </a:solidFill>
                        </a:rPr>
                        <a:t>Alt</a:t>
                      </a:r>
                      <a:endParaRPr lang="en-US" sz="2200" b="1" i="0" u="none" strike="noStrike" dirty="0" smtClean="0">
                        <a:solidFill>
                          <a:srgbClr val="244270"/>
                        </a:solidFill>
                        <a:latin typeface="Calibri"/>
                      </a:endParaRPr>
                    </a:p>
                  </a:txBody>
                  <a:tcPr marL="0" marR="0" marT="0" marB="9144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2000"/>
                        </a:lnSpc>
                      </a:pPr>
                      <a:r>
                        <a:rPr lang="en-US" sz="2200" u="none" strike="noStrike" dirty="0">
                          <a:solidFill>
                            <a:srgbClr val="244270"/>
                          </a:solidFill>
                        </a:rPr>
                        <a:t>Mutation</a:t>
                      </a:r>
                      <a:endParaRPr lang="en-US" sz="2200" b="1" i="0" u="none" strike="noStrike" dirty="0">
                        <a:solidFill>
                          <a:srgbClr val="244270"/>
                        </a:solidFill>
                        <a:latin typeface="Calibri"/>
                      </a:endParaRPr>
                    </a:p>
                  </a:txBody>
                  <a:tcPr marL="0" marR="0" marT="0" marB="9144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en-US" sz="2200" u="none" strike="noStrike" dirty="0">
                          <a:solidFill>
                            <a:srgbClr val="244270"/>
                          </a:solidFill>
                        </a:rPr>
                        <a:t>Priority</a:t>
                      </a:r>
                      <a:endParaRPr lang="en-US" sz="2200" b="1" i="0" u="none" strike="noStrike" dirty="0">
                        <a:solidFill>
                          <a:srgbClr val="244270"/>
                        </a:solidFill>
                        <a:latin typeface="Calibri"/>
                      </a:endParaRPr>
                    </a:p>
                  </a:txBody>
                  <a:tcPr marL="0" marR="0" marT="0" marB="9144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en-US" sz="2200" u="none" strike="noStrike" dirty="0" smtClean="0">
                          <a:solidFill>
                            <a:srgbClr val="244270"/>
                          </a:solidFill>
                        </a:rPr>
                        <a:t>Gene name</a:t>
                      </a:r>
                      <a:endParaRPr lang="en-US" sz="2200" b="1" i="0" u="none" strike="noStrike" dirty="0" smtClean="0">
                        <a:solidFill>
                          <a:srgbClr val="244270"/>
                        </a:solidFill>
                        <a:latin typeface="Calibri"/>
                      </a:endParaRPr>
                    </a:p>
                  </a:txBody>
                  <a:tcPr marL="0" marR="0" marT="0" marB="91440" anchor="b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>
                        <a:lnSpc>
                          <a:spcPts val="2000"/>
                        </a:lnSpc>
                      </a:pPr>
                      <a:r>
                        <a:rPr lang="en-US" sz="2200" b="1" u="none" strike="noStrike" dirty="0" smtClean="0">
                          <a:solidFill>
                            <a:schemeClr val="tx1"/>
                          </a:solidFill>
                        </a:rPr>
                        <a:t>51,250,267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22860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en-US" sz="2200" b="1" u="none" strike="noStrike" dirty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22860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en-US" sz="2200" b="1" u="none" strike="noStrike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22860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2000"/>
                        </a:lnSpc>
                      </a:pPr>
                      <a:r>
                        <a:rPr lang="en-US" sz="2200" b="1" u="none" strike="noStrike" dirty="0" err="1" smtClean="0">
                          <a:solidFill>
                            <a:schemeClr val="tx1"/>
                          </a:solidFill>
                        </a:rPr>
                        <a:t>Synonymous_variant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22860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en-US" sz="2200" b="1" u="none" strike="noStrike" dirty="0" smtClean="0">
                          <a:solidFill>
                            <a:schemeClr val="tx1"/>
                          </a:solidFill>
                        </a:rPr>
                        <a:t>Low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22860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en-US" sz="2200" b="1" i="1" u="none" strike="noStrike" dirty="0">
                          <a:solidFill>
                            <a:schemeClr val="tx1"/>
                          </a:solidFill>
                        </a:rPr>
                        <a:t>RPAP2</a:t>
                      </a:r>
                      <a:endParaRPr lang="en-US" sz="2200" b="1" i="1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228600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>
                        <a:lnSpc>
                          <a:spcPts val="2000"/>
                        </a:lnSpc>
                      </a:pPr>
                      <a:r>
                        <a:rPr lang="en-US" sz="2200" b="1" u="none" strike="noStrike" dirty="0" smtClean="0">
                          <a:solidFill>
                            <a:schemeClr val="tx1"/>
                          </a:solidFill>
                        </a:rPr>
                        <a:t>51,267,548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22860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en-US" sz="2200" b="1" u="none" strike="noStrike" dirty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22860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en-US" sz="2200" b="1" u="none" strike="noStrike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22860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2000"/>
                        </a:lnSpc>
                      </a:pPr>
                      <a:r>
                        <a:rPr lang="en-US" sz="2200" b="1" u="none" strike="noStrike" dirty="0" err="1" smtClean="0">
                          <a:solidFill>
                            <a:schemeClr val="tx1"/>
                          </a:solidFill>
                        </a:rPr>
                        <a:t>Splice_acceptor_variant</a:t>
                      </a:r>
                      <a:r>
                        <a:rPr lang="en-US" sz="2200" b="1" u="none" strike="noStrike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2200" b="1" u="none" strike="noStrik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="1" u="none" strike="noStrike" dirty="0" err="1" smtClean="0">
                          <a:solidFill>
                            <a:schemeClr val="tx1"/>
                          </a:solidFill>
                        </a:rPr>
                        <a:t>intron_variant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22860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en-US" sz="2200" b="1" u="none" strike="noStrike" dirty="0" smtClean="0">
                          <a:solidFill>
                            <a:schemeClr val="tx1"/>
                          </a:solidFill>
                        </a:rPr>
                        <a:t>High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22860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en-US" sz="2200" b="1" i="1" u="none" strike="noStrike" dirty="0">
                          <a:solidFill>
                            <a:schemeClr val="tx1"/>
                          </a:solidFill>
                        </a:rPr>
                        <a:t>RPAP2</a:t>
                      </a:r>
                      <a:endParaRPr lang="en-US" sz="2200" b="1" i="1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228600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>
                        <a:lnSpc>
                          <a:spcPts val="2000"/>
                        </a:lnSpc>
                      </a:pPr>
                      <a:r>
                        <a:rPr lang="en-US" sz="2200" b="1" u="none" strike="noStrike" dirty="0" smtClean="0">
                          <a:solidFill>
                            <a:schemeClr val="tx1"/>
                          </a:solidFill>
                        </a:rPr>
                        <a:t>51,551,840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22860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en-US" sz="2200" b="1" u="none" strike="noStrike">
                          <a:solidFill>
                            <a:schemeClr val="tx1"/>
                          </a:solidFill>
                        </a:rPr>
                        <a:t>G</a:t>
                      </a:r>
                      <a:endParaRPr lang="en-US" sz="22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22860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en-US" sz="2200" b="1" u="none" strike="noStrike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22860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2000"/>
                        </a:lnSpc>
                      </a:pPr>
                      <a:r>
                        <a:rPr lang="en-US" sz="2200" b="1" u="none" strike="noStrike" dirty="0" err="1" smtClean="0">
                          <a:solidFill>
                            <a:schemeClr val="tx1"/>
                          </a:solidFill>
                        </a:rPr>
                        <a:t>Missense_variant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22860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en-US" sz="2200" b="1" u="none" strike="noStrike" dirty="0" smtClean="0">
                          <a:solidFill>
                            <a:schemeClr val="tx1"/>
                          </a:solidFill>
                        </a:rPr>
                        <a:t>Moderate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2286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u="none" strike="noStrike" dirty="0" smtClean="0">
                          <a:solidFill>
                            <a:schemeClr val="tx1"/>
                          </a:solidFill>
                        </a:rPr>
                        <a:t>ENSBTAG00000003724</a:t>
                      </a:r>
                      <a:endParaRPr lang="en-US" sz="2200" b="1" i="0" u="none" strike="noStrike" dirty="0" smtClean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228600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>
                        <a:lnSpc>
                          <a:spcPts val="2000"/>
                        </a:lnSpc>
                      </a:pPr>
                      <a:r>
                        <a:rPr lang="en-US" sz="2200" b="1" u="none" strike="noStrike" dirty="0" smtClean="0">
                          <a:solidFill>
                            <a:schemeClr val="tx1"/>
                          </a:solidFill>
                        </a:rPr>
                        <a:t>51,574,137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en-US" sz="2200" b="1" u="none" strike="noStrike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22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en-US" sz="2200" b="1" u="none" strike="noStrike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2000"/>
                        </a:lnSpc>
                      </a:pPr>
                      <a:r>
                        <a:rPr lang="en-US" sz="2200" b="1" u="none" strike="noStrike" dirty="0" err="1" smtClean="0">
                          <a:solidFill>
                            <a:schemeClr val="tx1"/>
                          </a:solidFill>
                        </a:rPr>
                        <a:t>Missense_variant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en-US" sz="2200" b="1" u="none" strike="noStrike" dirty="0" smtClean="0">
                          <a:solidFill>
                            <a:schemeClr val="tx1"/>
                          </a:solidFill>
                        </a:rPr>
                        <a:t>Moderate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en-US" sz="2200" b="1" i="1" u="none" strike="noStrike" dirty="0">
                          <a:solidFill>
                            <a:schemeClr val="tx1"/>
                          </a:solidFill>
                        </a:rPr>
                        <a:t>BRDT</a:t>
                      </a:r>
                      <a:endParaRPr lang="en-US" sz="2200" b="1" i="1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3310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Most likely causal variant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ts val="2900"/>
              </a:lnSpc>
              <a:spcAft>
                <a:spcPts val="3000"/>
              </a:spcAft>
            </a:pPr>
            <a:r>
              <a:rPr lang="en-US" dirty="0" smtClean="0"/>
              <a:t>Splice acceptor variant at 51,267,548 bp in the RNA Polymerase 2 Associated Protein </a:t>
            </a:r>
            <a:r>
              <a:rPr lang="en-US" dirty="0" smtClean="0">
                <a:solidFill>
                  <a:srgbClr val="00523C"/>
                </a:solidFill>
              </a:rPr>
              <a:t>(</a:t>
            </a:r>
            <a:r>
              <a:rPr lang="en-US" i="1" dirty="0" smtClean="0">
                <a:solidFill>
                  <a:srgbClr val="00523C"/>
                </a:solidFill>
              </a:rPr>
              <a:t>RPAP2</a:t>
            </a:r>
            <a:r>
              <a:rPr lang="en-US" dirty="0" smtClean="0">
                <a:solidFill>
                  <a:srgbClr val="00523C"/>
                </a:solidFill>
              </a:rPr>
              <a:t>)</a:t>
            </a:r>
          </a:p>
          <a:p>
            <a:pPr>
              <a:lnSpc>
                <a:spcPts val="2900"/>
              </a:lnSpc>
              <a:spcAft>
                <a:spcPts val="3000"/>
              </a:spcAft>
            </a:pPr>
            <a:r>
              <a:rPr lang="en-US" i="1" dirty="0" smtClean="0"/>
              <a:t>RPAP2</a:t>
            </a:r>
            <a:r>
              <a:rPr lang="en-US" dirty="0" smtClean="0"/>
              <a:t> is essential component of RNA polymerase 2 </a:t>
            </a:r>
            <a:r>
              <a:rPr lang="en-US" dirty="0" err="1" smtClean="0"/>
              <a:t>holoenzyme</a:t>
            </a:r>
            <a:r>
              <a:rPr lang="en-US" dirty="0" smtClean="0"/>
              <a:t> for transcription of </a:t>
            </a:r>
            <a:r>
              <a:rPr lang="en-US" dirty="0" err="1" smtClean="0"/>
              <a:t>snRNA</a:t>
            </a:r>
            <a:r>
              <a:rPr lang="en-US" dirty="0" smtClean="0"/>
              <a:t> species</a:t>
            </a:r>
          </a:p>
          <a:p>
            <a:pPr>
              <a:lnSpc>
                <a:spcPts val="2900"/>
              </a:lnSpc>
              <a:spcAft>
                <a:spcPts val="3000"/>
              </a:spcAft>
            </a:pPr>
            <a:r>
              <a:rPr lang="en-US" dirty="0" smtClean="0"/>
              <a:t>Variant present in the 1000 Bull Genomes Project data </a:t>
            </a:r>
            <a:r>
              <a:rPr lang="en-US" dirty="0" smtClean="0">
                <a:solidFill>
                  <a:srgbClr val="00523C"/>
                </a:solidFill>
              </a:rPr>
              <a:t>(one Swedish Red bull)</a:t>
            </a:r>
          </a:p>
          <a:p>
            <a:pPr>
              <a:lnSpc>
                <a:spcPts val="2900"/>
              </a:lnSpc>
              <a:spcAft>
                <a:spcPts val="600"/>
              </a:spcAft>
            </a:pPr>
            <a:r>
              <a:rPr lang="en-US" dirty="0" smtClean="0"/>
              <a:t>Mouse knockout studies </a:t>
            </a:r>
            <a:r>
              <a:rPr lang="en-US" dirty="0" smtClean="0">
                <a:solidFill>
                  <a:srgbClr val="00523C"/>
                </a:solidFill>
              </a:rPr>
              <a:t>[</a:t>
            </a:r>
            <a:r>
              <a:rPr lang="en-US" dirty="0" err="1" smtClean="0">
                <a:solidFill>
                  <a:srgbClr val="00523C"/>
                </a:solidFill>
              </a:rPr>
              <a:t>Gerdin</a:t>
            </a:r>
            <a:r>
              <a:rPr lang="en-US" dirty="0" smtClean="0">
                <a:solidFill>
                  <a:srgbClr val="00523C"/>
                </a:solidFill>
              </a:rPr>
              <a:t> (2010)]</a:t>
            </a:r>
          </a:p>
          <a:p>
            <a:pPr lvl="1">
              <a:lnSpc>
                <a:spcPts val="2900"/>
              </a:lnSpc>
              <a:spcAft>
                <a:spcPts val="600"/>
              </a:spcAft>
            </a:pPr>
            <a:r>
              <a:rPr lang="en-US" dirty="0" smtClean="0"/>
              <a:t>Deficiency of </a:t>
            </a:r>
            <a:r>
              <a:rPr lang="en-US" dirty="0" err="1" smtClean="0"/>
              <a:t>homozygotes</a:t>
            </a:r>
            <a:endParaRPr lang="en-US" dirty="0" smtClean="0"/>
          </a:p>
          <a:p>
            <a:pPr lvl="1">
              <a:lnSpc>
                <a:spcPts val="2900"/>
              </a:lnSpc>
            </a:pPr>
            <a:r>
              <a:rPr lang="en-US" dirty="0" smtClean="0"/>
              <a:t>Suggests </a:t>
            </a:r>
            <a:r>
              <a:rPr lang="en-US" i="1" dirty="0" smtClean="0"/>
              <a:t>RPAP2</a:t>
            </a:r>
            <a:r>
              <a:rPr lang="en-US" dirty="0" smtClean="0"/>
              <a:t> needed for embryonic development</a:t>
            </a:r>
          </a:p>
          <a:p>
            <a:pPr>
              <a:lnSpc>
                <a:spcPts val="2900"/>
              </a:lnSpc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6866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412480" cy="639762"/>
          </a:xfrm>
        </p:spPr>
        <p:txBody>
          <a:bodyPr/>
          <a:lstStyle/>
          <a:p>
            <a:r>
              <a:rPr lang="en-US" sz="3100" dirty="0" smtClean="0"/>
              <a:t>Causal variants for recently discovered haplotypes</a:t>
            </a:r>
            <a:endParaRPr lang="en-US" sz="31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320810"/>
          <a:ext cx="8229600" cy="458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2655"/>
                <a:gridCol w="245145"/>
                <a:gridCol w="1456267"/>
                <a:gridCol w="1502807"/>
                <a:gridCol w="2937916"/>
                <a:gridCol w="88481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350"/>
                        </a:lnSpc>
                      </a:pPr>
                      <a:r>
                        <a:rPr lang="en-US" sz="2100" b="1" dirty="0" smtClean="0">
                          <a:solidFill>
                            <a:srgbClr val="244270"/>
                          </a:solidFill>
                        </a:rPr>
                        <a:t>Haplotype</a:t>
                      </a:r>
                      <a:endParaRPr lang="en-US" sz="21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350"/>
                        </a:lnSpc>
                      </a:pPr>
                      <a:endParaRPr lang="en-US" sz="21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350"/>
                        </a:lnSpc>
                      </a:pPr>
                      <a:r>
                        <a:rPr lang="en-US" sz="2100" b="1" dirty="0" smtClean="0">
                          <a:solidFill>
                            <a:srgbClr val="244270"/>
                          </a:solidFill>
                        </a:rPr>
                        <a:t>Breed</a:t>
                      </a:r>
                      <a:endParaRPr lang="en-US" sz="21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50"/>
                        </a:lnSpc>
                      </a:pPr>
                      <a:r>
                        <a:rPr lang="en-US" sz="2100" b="1" dirty="0" smtClean="0">
                          <a:solidFill>
                            <a:srgbClr val="244270"/>
                          </a:solidFill>
                        </a:rPr>
                        <a:t>Chromosome</a:t>
                      </a:r>
                      <a:endParaRPr lang="en-US" sz="21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50"/>
                        </a:lnSpc>
                      </a:pPr>
                      <a:r>
                        <a:rPr lang="en-US" sz="2100" b="1" dirty="0" smtClean="0">
                          <a:solidFill>
                            <a:srgbClr val="244270"/>
                          </a:solidFill>
                        </a:rPr>
                        <a:t>Location</a:t>
                      </a:r>
                    </a:p>
                  </a:txBody>
                  <a:tcPr marL="0" marR="0" marT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50"/>
                        </a:lnSpc>
                      </a:pPr>
                      <a:r>
                        <a:rPr lang="en-US" sz="2100" b="1" dirty="0" smtClean="0">
                          <a:solidFill>
                            <a:srgbClr val="244270"/>
                          </a:solidFill>
                        </a:rPr>
                        <a:t>Gene</a:t>
                      </a:r>
                    </a:p>
                  </a:txBody>
                  <a:tcPr marL="0" marR="0" marT="0" anchor="b">
                    <a:noFill/>
                  </a:tcPr>
                </a:tc>
              </a:tr>
              <a:tr h="44752">
                <a:tc>
                  <a:txBody>
                    <a:bodyPr/>
                    <a:lstStyle/>
                    <a:p>
                      <a:pPr algn="ctr">
                        <a:lnSpc>
                          <a:spcPts val="2350"/>
                        </a:lnSpc>
                      </a:pPr>
                      <a:r>
                        <a:rPr lang="en-US" sz="2100" b="1" dirty="0" smtClean="0"/>
                        <a:t>AH1</a:t>
                      </a:r>
                      <a:endParaRPr lang="en-US" sz="2100" b="1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350"/>
                        </a:lnSpc>
                      </a:pPr>
                      <a:endParaRPr lang="en-US" sz="2100" b="1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350"/>
                        </a:lnSpc>
                      </a:pPr>
                      <a:r>
                        <a:rPr lang="en-US" sz="2100" b="1" dirty="0" err="1" smtClean="0"/>
                        <a:t>Ayrshire</a:t>
                      </a:r>
                      <a:endParaRPr lang="en-US" sz="2100" b="1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50"/>
                        </a:lnSpc>
                      </a:pPr>
                      <a:r>
                        <a:rPr lang="en-US" sz="2100" b="1" dirty="0" smtClean="0"/>
                        <a:t>17</a:t>
                      </a:r>
                      <a:endParaRPr lang="en-US" sz="2100" b="1" dirty="0"/>
                    </a:p>
                  </a:txBody>
                  <a:tcPr marL="0" marR="6858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50"/>
                        </a:lnSpc>
                      </a:pPr>
                      <a:r>
                        <a:rPr lang="en-US" sz="2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65,921,497</a:t>
                      </a:r>
                      <a:endParaRPr lang="en-US" sz="2100" b="1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50"/>
                        </a:lnSpc>
                      </a:pPr>
                      <a:r>
                        <a:rPr lang="en-US" sz="21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UBE3B</a:t>
                      </a:r>
                      <a:endParaRPr lang="en-US" sz="2100" b="1" i="1" dirty="0"/>
                    </a:p>
                  </a:txBody>
                  <a:tcPr marL="0" marR="0"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350"/>
                        </a:lnSpc>
                      </a:pPr>
                      <a:r>
                        <a:rPr lang="en-US" sz="2100" b="1" dirty="0" smtClean="0">
                          <a:solidFill>
                            <a:srgbClr val="B00000"/>
                          </a:solidFill>
                        </a:rPr>
                        <a:t>AH2</a:t>
                      </a:r>
                      <a:endParaRPr lang="en-US" sz="2100" b="1" dirty="0">
                        <a:solidFill>
                          <a:srgbClr val="B00000"/>
                        </a:solidFill>
                      </a:endParaRPr>
                    </a:p>
                  </a:txBody>
                  <a:tcPr marL="0" marR="0" marT="0" marB="9144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350"/>
                        </a:lnSpc>
                      </a:pPr>
                      <a:endParaRPr lang="en-US" sz="2100" b="1" dirty="0">
                        <a:solidFill>
                          <a:srgbClr val="B00000"/>
                        </a:solidFill>
                      </a:endParaRPr>
                    </a:p>
                  </a:txBody>
                  <a:tcPr marL="0" marR="0" marT="0" marB="9144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350"/>
                        </a:lnSpc>
                      </a:pPr>
                      <a:r>
                        <a:rPr lang="en-US" sz="2100" b="1" dirty="0" err="1" smtClean="0">
                          <a:solidFill>
                            <a:srgbClr val="B00000"/>
                          </a:solidFill>
                        </a:rPr>
                        <a:t>Ayrshire</a:t>
                      </a:r>
                      <a:endParaRPr lang="en-US" sz="2100" b="1" dirty="0">
                        <a:solidFill>
                          <a:srgbClr val="B00000"/>
                        </a:solidFill>
                      </a:endParaRPr>
                    </a:p>
                  </a:txBody>
                  <a:tcPr marL="0" marR="0" marT="0" marB="914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50"/>
                        </a:lnSpc>
                      </a:pPr>
                      <a:r>
                        <a:rPr lang="en-US" sz="2100" b="1" dirty="0" smtClean="0">
                          <a:solidFill>
                            <a:srgbClr val="B00000"/>
                          </a:solidFill>
                        </a:rPr>
                        <a:t>3</a:t>
                      </a:r>
                      <a:endParaRPr lang="en-US" sz="2100" b="1" dirty="0">
                        <a:solidFill>
                          <a:srgbClr val="B00000"/>
                        </a:solidFill>
                      </a:endParaRPr>
                    </a:p>
                  </a:txBody>
                  <a:tcPr marL="0" marR="685800" marT="0" marB="9144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50"/>
                        </a:lnSpc>
                      </a:pPr>
                      <a:r>
                        <a:rPr lang="en-US" sz="2100" b="1" dirty="0" smtClean="0">
                          <a:solidFill>
                            <a:srgbClr val="B00000"/>
                          </a:solidFill>
                        </a:rPr>
                        <a:t>51,267,548</a:t>
                      </a:r>
                      <a:endParaRPr lang="en-US" sz="2100" b="1" dirty="0">
                        <a:solidFill>
                          <a:srgbClr val="B00000"/>
                        </a:solidFill>
                      </a:endParaRPr>
                    </a:p>
                  </a:txBody>
                  <a:tcPr marL="0" marR="0" marT="0" marB="9144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50"/>
                        </a:lnSpc>
                      </a:pPr>
                      <a:r>
                        <a:rPr lang="en-US" sz="2100" b="1" i="1" dirty="0" smtClean="0">
                          <a:solidFill>
                            <a:srgbClr val="B00000"/>
                          </a:solidFill>
                        </a:rPr>
                        <a:t>RPAP2</a:t>
                      </a:r>
                      <a:endParaRPr lang="en-US" sz="2100" b="1" i="1" dirty="0">
                        <a:solidFill>
                          <a:srgbClr val="B00000"/>
                        </a:solidFill>
                      </a:endParaRPr>
                    </a:p>
                  </a:txBody>
                  <a:tcPr marL="0" marR="0" marT="0" marB="91440">
                    <a:noFill/>
                  </a:tcPr>
                </a:tc>
              </a:tr>
              <a:tr h="44752">
                <a:tc>
                  <a:txBody>
                    <a:bodyPr/>
                    <a:lstStyle/>
                    <a:p>
                      <a:pPr algn="ctr">
                        <a:lnSpc>
                          <a:spcPts val="2350"/>
                        </a:lnSpc>
                      </a:pPr>
                      <a:r>
                        <a:rPr lang="en-US" sz="2100" b="1" dirty="0" smtClean="0"/>
                        <a:t>BH1</a:t>
                      </a:r>
                      <a:endParaRPr lang="en-US" sz="2100" b="1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350"/>
                        </a:lnSpc>
                      </a:pPr>
                      <a:endParaRPr lang="en-US" sz="2100" b="1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350"/>
                        </a:lnSpc>
                      </a:pPr>
                      <a:r>
                        <a:rPr lang="en-US" sz="2100" b="1" dirty="0" smtClean="0"/>
                        <a:t>Brown Swiss</a:t>
                      </a:r>
                      <a:endParaRPr lang="en-US" sz="2100" b="1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50"/>
                        </a:lnSpc>
                      </a:pPr>
                      <a:r>
                        <a:rPr lang="en-US" sz="2100" b="1" dirty="0" smtClean="0"/>
                        <a:t>7</a:t>
                      </a:r>
                      <a:endParaRPr lang="en-US" sz="2100" b="1" dirty="0"/>
                    </a:p>
                  </a:txBody>
                  <a:tcPr marL="0" marR="6858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50"/>
                        </a:lnSpc>
                      </a:pPr>
                      <a:endParaRPr lang="en-US" sz="2100" b="1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50"/>
                        </a:lnSpc>
                      </a:pPr>
                      <a:endParaRPr lang="en-US" sz="2100" b="1" i="0" dirty="0"/>
                    </a:p>
                  </a:txBody>
                  <a:tcPr marL="0" marR="0"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350"/>
                        </a:lnSpc>
                      </a:pPr>
                      <a:r>
                        <a:rPr lang="en-US" sz="2100" b="1" dirty="0" smtClean="0"/>
                        <a:t>BH2</a:t>
                      </a:r>
                      <a:endParaRPr lang="en-US" sz="2100" b="1" dirty="0"/>
                    </a:p>
                  </a:txBody>
                  <a:tcPr marL="0" marR="0" marT="0" marB="9144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350"/>
                        </a:lnSpc>
                      </a:pPr>
                      <a:endParaRPr lang="en-US" sz="2100" b="1" dirty="0"/>
                    </a:p>
                  </a:txBody>
                  <a:tcPr marL="0" marR="0" marT="0" marB="9144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350"/>
                        </a:lnSpc>
                      </a:pPr>
                      <a:r>
                        <a:rPr lang="en-US" sz="2100" b="1" dirty="0" smtClean="0"/>
                        <a:t>Brown Swiss</a:t>
                      </a:r>
                      <a:endParaRPr lang="en-US" sz="2100" b="1" dirty="0"/>
                    </a:p>
                  </a:txBody>
                  <a:tcPr marL="0" marR="0" marT="0" marB="914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50"/>
                        </a:lnSpc>
                      </a:pPr>
                      <a:r>
                        <a:rPr lang="en-US" sz="2100" b="1" dirty="0" smtClean="0"/>
                        <a:t>19</a:t>
                      </a:r>
                      <a:endParaRPr lang="en-US" sz="2100" b="1" dirty="0"/>
                    </a:p>
                  </a:txBody>
                  <a:tcPr marL="0" marR="685800" marT="0" marB="9144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50"/>
                        </a:lnSpc>
                      </a:pPr>
                      <a:r>
                        <a:rPr lang="en-US" sz="2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11,063,520</a:t>
                      </a:r>
                      <a:endParaRPr lang="en-US" sz="2100" b="1" dirty="0"/>
                    </a:p>
                  </a:txBody>
                  <a:tcPr marL="0" marR="0" marT="0" marB="9144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50"/>
                        </a:lnSpc>
                      </a:pPr>
                      <a:r>
                        <a:rPr lang="en-US" sz="21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TUBD1</a:t>
                      </a:r>
                      <a:endParaRPr lang="en-US" sz="2100" b="1" i="1" dirty="0"/>
                    </a:p>
                  </a:txBody>
                  <a:tcPr marL="0" marR="0" marT="0" marB="91440">
                    <a:noFill/>
                  </a:tcPr>
                </a:tc>
              </a:tr>
              <a:tr h="44752">
                <a:tc>
                  <a:txBody>
                    <a:bodyPr/>
                    <a:lstStyle/>
                    <a:p>
                      <a:pPr algn="ctr">
                        <a:lnSpc>
                          <a:spcPts val="2350"/>
                        </a:lnSpc>
                      </a:pPr>
                      <a:r>
                        <a:rPr lang="en-US" sz="2100" b="1" dirty="0" smtClean="0"/>
                        <a:t>HH0</a:t>
                      </a:r>
                      <a:endParaRPr lang="en-US" sz="2100" b="1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350"/>
                        </a:lnSpc>
                      </a:pPr>
                      <a:endParaRPr lang="en-US" sz="2100" b="1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350"/>
                        </a:lnSpc>
                      </a:pPr>
                      <a:r>
                        <a:rPr lang="en-US" sz="2100" b="1" dirty="0" smtClean="0"/>
                        <a:t>Holstein</a:t>
                      </a:r>
                      <a:endParaRPr lang="en-US" sz="2100" b="1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50"/>
                        </a:lnSpc>
                      </a:pPr>
                      <a:r>
                        <a:rPr lang="en-US" sz="2100" b="1" dirty="0" smtClean="0"/>
                        <a:t>21</a:t>
                      </a:r>
                      <a:endParaRPr lang="en-US" sz="2100" b="1" dirty="0"/>
                    </a:p>
                  </a:txBody>
                  <a:tcPr marL="0" marR="6858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50"/>
                        </a:lnSpc>
                      </a:pPr>
                      <a:r>
                        <a:rPr lang="en-US" sz="2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21,184,869</a:t>
                      </a:r>
                      <a:r>
                        <a:rPr lang="en-US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en-US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21,188,198</a:t>
                      </a:r>
                      <a:endParaRPr lang="en-US" sz="2100" b="1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50"/>
                        </a:lnSpc>
                      </a:pPr>
                      <a:r>
                        <a:rPr lang="en-US" sz="21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FANCI</a:t>
                      </a:r>
                      <a:endParaRPr lang="en-US" sz="2100" b="1" i="1" dirty="0"/>
                    </a:p>
                  </a:txBody>
                  <a:tcPr marL="0" marR="0" marT="0" marB="0">
                    <a:noFill/>
                  </a:tcPr>
                </a:tc>
              </a:tr>
              <a:tr h="44752">
                <a:tc>
                  <a:txBody>
                    <a:bodyPr/>
                    <a:lstStyle/>
                    <a:p>
                      <a:pPr algn="ctr">
                        <a:lnSpc>
                          <a:spcPts val="2350"/>
                        </a:lnSpc>
                      </a:pPr>
                      <a:r>
                        <a:rPr lang="en-US" sz="2100" b="1" dirty="0" smtClean="0"/>
                        <a:t>HH1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350"/>
                        </a:lnSpc>
                      </a:pPr>
                      <a:endParaRPr lang="en-US" sz="2100" b="1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350"/>
                        </a:lnSpc>
                      </a:pPr>
                      <a:r>
                        <a:rPr lang="en-US" sz="2100" b="1" dirty="0" smtClean="0"/>
                        <a:t>Holstein</a:t>
                      </a:r>
                      <a:endParaRPr lang="en-US" sz="2100" b="1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50"/>
                        </a:lnSpc>
                      </a:pPr>
                      <a:r>
                        <a:rPr lang="en-US" sz="2100" b="1" dirty="0" smtClean="0"/>
                        <a:t>5</a:t>
                      </a:r>
                      <a:endParaRPr lang="en-US" sz="2100" b="1" dirty="0"/>
                    </a:p>
                  </a:txBody>
                  <a:tcPr marL="0" marR="6858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50"/>
                        </a:lnSpc>
                      </a:pPr>
                      <a:r>
                        <a:rPr lang="en-US" sz="2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63,150,400</a:t>
                      </a:r>
                      <a:endParaRPr lang="en-US" sz="2100" b="1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50"/>
                        </a:lnSpc>
                      </a:pPr>
                      <a:r>
                        <a:rPr lang="en-US" sz="21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APAF1</a:t>
                      </a:r>
                      <a:endParaRPr lang="en-US" sz="2100" b="1" i="1" dirty="0"/>
                    </a:p>
                  </a:txBody>
                  <a:tcPr marL="0" marR="0" marT="0" marB="0">
                    <a:noFill/>
                  </a:tcPr>
                </a:tc>
              </a:tr>
              <a:tr h="44752">
                <a:tc>
                  <a:txBody>
                    <a:bodyPr/>
                    <a:lstStyle/>
                    <a:p>
                      <a:pPr algn="ctr">
                        <a:lnSpc>
                          <a:spcPts val="2350"/>
                        </a:lnSpc>
                      </a:pPr>
                      <a:r>
                        <a:rPr lang="en-US" sz="2100" b="1" dirty="0" smtClean="0"/>
                        <a:t>HH2</a:t>
                      </a:r>
                      <a:endParaRPr lang="en-US" sz="2100" b="1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350"/>
                        </a:lnSpc>
                      </a:pPr>
                      <a:endParaRPr lang="en-US" sz="2100" b="1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350"/>
                        </a:lnSpc>
                      </a:pPr>
                      <a:r>
                        <a:rPr lang="en-US" sz="2100" b="1" dirty="0" smtClean="0"/>
                        <a:t>Holstein</a:t>
                      </a:r>
                      <a:endParaRPr lang="en-US" sz="2100" b="1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50"/>
                        </a:lnSpc>
                      </a:pPr>
                      <a:r>
                        <a:rPr lang="en-US" sz="2100" b="1" dirty="0" smtClean="0"/>
                        <a:t>1</a:t>
                      </a:r>
                      <a:endParaRPr lang="en-US" sz="2100" b="1" dirty="0"/>
                    </a:p>
                  </a:txBody>
                  <a:tcPr marL="0" marR="6858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50"/>
                        </a:lnSpc>
                      </a:pPr>
                      <a:endParaRPr lang="en-US" sz="2100" b="1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50"/>
                        </a:lnSpc>
                      </a:pPr>
                      <a:endParaRPr lang="en-US" sz="2100" b="1" i="0" dirty="0"/>
                    </a:p>
                  </a:txBody>
                  <a:tcPr marL="0" marR="0" marT="0" marB="0">
                    <a:noFill/>
                  </a:tcPr>
                </a:tc>
              </a:tr>
              <a:tr h="44752">
                <a:tc>
                  <a:txBody>
                    <a:bodyPr/>
                    <a:lstStyle/>
                    <a:p>
                      <a:pPr algn="ctr">
                        <a:lnSpc>
                          <a:spcPts val="2350"/>
                        </a:lnSpc>
                      </a:pPr>
                      <a:r>
                        <a:rPr lang="en-US" sz="2100" b="1" dirty="0" smtClean="0"/>
                        <a:t>HH3</a:t>
                      </a:r>
                      <a:endParaRPr lang="en-US" sz="2100" b="1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350"/>
                        </a:lnSpc>
                      </a:pPr>
                      <a:endParaRPr lang="en-US" sz="2100" b="1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350"/>
                        </a:lnSpc>
                      </a:pPr>
                      <a:r>
                        <a:rPr lang="en-US" sz="2100" b="1" dirty="0" smtClean="0"/>
                        <a:t>Holstein</a:t>
                      </a:r>
                      <a:endParaRPr lang="en-US" sz="2100" b="1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50"/>
                        </a:lnSpc>
                      </a:pPr>
                      <a:r>
                        <a:rPr lang="en-US" sz="2100" b="1" dirty="0" smtClean="0"/>
                        <a:t>8</a:t>
                      </a:r>
                      <a:endParaRPr lang="en-US" sz="2100" b="1" dirty="0"/>
                    </a:p>
                  </a:txBody>
                  <a:tcPr marL="0" marR="6858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50"/>
                        </a:lnSpc>
                      </a:pPr>
                      <a:r>
                        <a:rPr lang="en-US" sz="2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95,410,507</a:t>
                      </a:r>
                      <a:endParaRPr lang="en-US" sz="2100" b="1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50"/>
                        </a:lnSpc>
                      </a:pPr>
                      <a:r>
                        <a:rPr lang="en-US" sz="21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SMC2</a:t>
                      </a:r>
                      <a:endParaRPr lang="en-US" sz="2100" b="1" i="1" dirty="0"/>
                    </a:p>
                  </a:txBody>
                  <a:tcPr marL="0" marR="0" marT="0" marB="0">
                    <a:noFill/>
                  </a:tcPr>
                </a:tc>
              </a:tr>
              <a:tr h="44752">
                <a:tc>
                  <a:txBody>
                    <a:bodyPr/>
                    <a:lstStyle/>
                    <a:p>
                      <a:pPr algn="ctr">
                        <a:lnSpc>
                          <a:spcPts val="2350"/>
                        </a:lnSpc>
                      </a:pPr>
                      <a:r>
                        <a:rPr lang="en-US" sz="2100" b="1" dirty="0" smtClean="0"/>
                        <a:t>HH4</a:t>
                      </a:r>
                      <a:endParaRPr lang="en-US" sz="2100" b="1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350"/>
                        </a:lnSpc>
                      </a:pPr>
                      <a:endParaRPr lang="en-US" sz="2100" b="1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350"/>
                        </a:lnSpc>
                      </a:pPr>
                      <a:r>
                        <a:rPr lang="en-US" sz="2100" b="1" dirty="0" smtClean="0"/>
                        <a:t>Holstein</a:t>
                      </a:r>
                      <a:endParaRPr lang="en-US" sz="2100" b="1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50"/>
                        </a:lnSpc>
                      </a:pPr>
                      <a:r>
                        <a:rPr lang="en-US" sz="2100" b="1" dirty="0" smtClean="0"/>
                        <a:t>1</a:t>
                      </a:r>
                      <a:endParaRPr lang="en-US" sz="2100" b="1" dirty="0"/>
                    </a:p>
                  </a:txBody>
                  <a:tcPr marL="0" marR="6858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50"/>
                        </a:lnSpc>
                      </a:pPr>
                      <a:r>
                        <a:rPr lang="en-US" sz="2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1,277,227</a:t>
                      </a:r>
                      <a:endParaRPr lang="en-US" sz="2100" b="1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50"/>
                        </a:lnSpc>
                      </a:pPr>
                      <a:r>
                        <a:rPr lang="en-US" sz="21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GART</a:t>
                      </a:r>
                      <a:endParaRPr lang="en-US" sz="2100" b="1" i="1" dirty="0"/>
                    </a:p>
                  </a:txBody>
                  <a:tcPr marL="0" marR="0" marT="0" marB="0">
                    <a:noFill/>
                  </a:tcPr>
                </a:tc>
              </a:tr>
              <a:tr h="44752">
                <a:tc>
                  <a:txBody>
                    <a:bodyPr/>
                    <a:lstStyle/>
                    <a:p>
                      <a:pPr algn="ctr">
                        <a:lnSpc>
                          <a:spcPts val="2350"/>
                        </a:lnSpc>
                      </a:pPr>
                      <a:r>
                        <a:rPr lang="en-US" sz="2100" b="1" dirty="0" smtClean="0"/>
                        <a:t>HH5</a:t>
                      </a:r>
                      <a:endParaRPr lang="en-US" sz="2100" b="1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350"/>
                        </a:lnSpc>
                      </a:pPr>
                      <a:endParaRPr lang="en-US" sz="2100" b="1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350"/>
                        </a:lnSpc>
                      </a:pPr>
                      <a:r>
                        <a:rPr lang="en-US" sz="2100" b="1" dirty="0" smtClean="0"/>
                        <a:t>Holstein</a:t>
                      </a:r>
                      <a:endParaRPr lang="en-US" sz="2100" b="1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50"/>
                        </a:lnSpc>
                      </a:pPr>
                      <a:r>
                        <a:rPr lang="en-US" sz="2100" b="1" dirty="0" smtClean="0"/>
                        <a:t>9</a:t>
                      </a:r>
                      <a:endParaRPr lang="en-US" sz="2100" b="1" dirty="0"/>
                    </a:p>
                  </a:txBody>
                  <a:tcPr marL="0" marR="6858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50"/>
                        </a:lnSpc>
                      </a:pPr>
                      <a:r>
                        <a:rPr lang="en-US" sz="2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93,223,651</a:t>
                      </a:r>
                      <a:r>
                        <a:rPr lang="en-US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en-US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93,370,998</a:t>
                      </a:r>
                      <a:endParaRPr lang="en-US" sz="2100" b="1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50"/>
                        </a:lnSpc>
                      </a:pPr>
                      <a:r>
                        <a:rPr lang="en-US" sz="21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TFB1M</a:t>
                      </a:r>
                      <a:endParaRPr lang="en-US" sz="2100" b="1" i="1" dirty="0"/>
                    </a:p>
                  </a:txBody>
                  <a:tcPr marL="0" marR="0"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350"/>
                        </a:lnSpc>
                      </a:pPr>
                      <a:r>
                        <a:rPr lang="en-US" sz="2100" b="1" dirty="0" smtClean="0"/>
                        <a:t>HCD</a:t>
                      </a:r>
                      <a:endParaRPr lang="en-US" sz="2100" b="1" dirty="0"/>
                    </a:p>
                  </a:txBody>
                  <a:tcPr marL="0" marR="0" marT="0" marB="9144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350"/>
                        </a:lnSpc>
                      </a:pPr>
                      <a:endParaRPr lang="en-US" sz="2100" b="1" dirty="0"/>
                    </a:p>
                  </a:txBody>
                  <a:tcPr marL="0" marR="0" marT="0" marB="9144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350"/>
                        </a:lnSpc>
                      </a:pPr>
                      <a:r>
                        <a:rPr lang="en-US" sz="2100" b="1" dirty="0" smtClean="0"/>
                        <a:t>Holstein</a:t>
                      </a:r>
                      <a:endParaRPr lang="en-US" sz="2100" b="1" dirty="0"/>
                    </a:p>
                  </a:txBody>
                  <a:tcPr marL="0" marR="0" marT="0" marB="914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50"/>
                        </a:lnSpc>
                      </a:pPr>
                      <a:r>
                        <a:rPr lang="en-US" sz="2100" b="1" dirty="0" smtClean="0"/>
                        <a:t>11</a:t>
                      </a:r>
                      <a:endParaRPr lang="en-US" sz="2100" b="1" dirty="0"/>
                    </a:p>
                  </a:txBody>
                  <a:tcPr marL="0" marR="685800" marT="0" marB="9144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50"/>
                        </a:lnSpc>
                      </a:pPr>
                      <a:r>
                        <a:rPr lang="en-US" sz="2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77,958,995</a:t>
                      </a:r>
                      <a:endParaRPr lang="en-US" sz="2100" b="1" dirty="0"/>
                    </a:p>
                  </a:txBody>
                  <a:tcPr marL="0" marR="0" marT="0" marB="9144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50"/>
                        </a:lnSpc>
                      </a:pPr>
                      <a:r>
                        <a:rPr lang="en-US" sz="21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APOB</a:t>
                      </a:r>
                      <a:endParaRPr lang="en-US" sz="2100" b="1" i="1" dirty="0"/>
                    </a:p>
                  </a:txBody>
                  <a:tcPr marL="0" marR="0" marT="0" marB="91440">
                    <a:noFill/>
                  </a:tcPr>
                </a:tc>
              </a:tr>
              <a:tr h="44752">
                <a:tc>
                  <a:txBody>
                    <a:bodyPr/>
                    <a:lstStyle/>
                    <a:p>
                      <a:pPr algn="ctr">
                        <a:lnSpc>
                          <a:spcPts val="2350"/>
                        </a:lnSpc>
                      </a:pPr>
                      <a:r>
                        <a:rPr lang="en-US" sz="2100" b="1" dirty="0" smtClean="0"/>
                        <a:t>JH1</a:t>
                      </a:r>
                      <a:endParaRPr lang="en-US" sz="2100" b="1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350"/>
                        </a:lnSpc>
                      </a:pPr>
                      <a:endParaRPr lang="en-US" sz="2100" b="1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350"/>
                        </a:lnSpc>
                      </a:pPr>
                      <a:r>
                        <a:rPr lang="en-US" sz="2100" b="1" dirty="0" smtClean="0"/>
                        <a:t>Jersey</a:t>
                      </a:r>
                      <a:endParaRPr lang="en-US" sz="2100" b="1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50"/>
                        </a:lnSpc>
                      </a:pPr>
                      <a:r>
                        <a:rPr lang="en-US" sz="2100" b="1" dirty="0" smtClean="0"/>
                        <a:t>15</a:t>
                      </a:r>
                      <a:endParaRPr lang="en-US" sz="2100" b="1" dirty="0"/>
                    </a:p>
                  </a:txBody>
                  <a:tcPr marL="0" marR="6858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50"/>
                        </a:lnSpc>
                      </a:pPr>
                      <a:r>
                        <a:rPr lang="en-US" sz="2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15,707,169</a:t>
                      </a:r>
                      <a:endParaRPr lang="en-US" sz="2100" b="1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50"/>
                        </a:lnSpc>
                      </a:pPr>
                      <a:r>
                        <a:rPr lang="en-US" sz="21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CWC15</a:t>
                      </a:r>
                      <a:endParaRPr lang="en-US" sz="2100" b="1" dirty="0"/>
                    </a:p>
                  </a:txBody>
                  <a:tcPr marL="0" marR="0" marT="0" marB="0">
                    <a:noFill/>
                  </a:tcPr>
                </a:tc>
              </a:tr>
              <a:tr h="44752">
                <a:tc>
                  <a:txBody>
                    <a:bodyPr/>
                    <a:lstStyle/>
                    <a:p>
                      <a:pPr algn="ctr">
                        <a:lnSpc>
                          <a:spcPts val="2350"/>
                        </a:lnSpc>
                      </a:pPr>
                      <a:r>
                        <a:rPr lang="en-US" sz="2100" b="1" dirty="0" smtClean="0"/>
                        <a:t>JH2</a:t>
                      </a:r>
                      <a:endParaRPr lang="en-US" sz="2100" b="1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350"/>
                        </a:lnSpc>
                      </a:pPr>
                      <a:endParaRPr lang="en-US" sz="2100" b="1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350"/>
                        </a:lnSpc>
                      </a:pPr>
                      <a:r>
                        <a:rPr lang="en-US" sz="2100" b="1" dirty="0" smtClean="0"/>
                        <a:t>Jersey</a:t>
                      </a:r>
                      <a:endParaRPr lang="en-US" sz="2100" b="1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50"/>
                        </a:lnSpc>
                      </a:pPr>
                      <a:r>
                        <a:rPr lang="en-US" sz="2100" b="1" dirty="0" smtClean="0"/>
                        <a:t>26</a:t>
                      </a:r>
                      <a:endParaRPr lang="en-US" sz="2100" b="1" dirty="0"/>
                    </a:p>
                  </a:txBody>
                  <a:tcPr marL="0" marR="6858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50"/>
                        </a:lnSpc>
                      </a:pPr>
                      <a:endParaRPr lang="en-US" sz="2100" b="1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50"/>
                        </a:lnSpc>
                      </a:pPr>
                      <a:endParaRPr lang="en-US" sz="2100" b="1" dirty="0"/>
                    </a:p>
                  </a:txBody>
                  <a:tcPr marL="0" marR="0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71034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impact of AH2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28600" indent="-228600">
              <a:lnSpc>
                <a:spcPts val="2700"/>
              </a:lnSpc>
              <a:spcAft>
                <a:spcPts val="2400"/>
              </a:spcAft>
            </a:pPr>
            <a:r>
              <a:rPr lang="en-US" sz="2400" dirty="0" smtClean="0"/>
              <a:t>Economic value of AH2 estimated using approach of Cole et al. </a:t>
            </a:r>
            <a:r>
              <a:rPr lang="en-US" sz="2400" dirty="0" smtClean="0">
                <a:solidFill>
                  <a:srgbClr val="00523C"/>
                </a:solidFill>
              </a:rPr>
              <a:t>(2016)</a:t>
            </a:r>
          </a:p>
          <a:p>
            <a:pPr marL="228600" indent="-228600">
              <a:lnSpc>
                <a:spcPts val="2700"/>
              </a:lnSpc>
              <a:spcAft>
                <a:spcPts val="2400"/>
              </a:spcAft>
            </a:pPr>
            <a:r>
              <a:rPr lang="en-US" sz="2400" dirty="0" smtClean="0"/>
              <a:t>AH2 assumed to produce early embryonic losses because of fertility effect</a:t>
            </a:r>
          </a:p>
          <a:p>
            <a:pPr marL="228600" indent="-228600">
              <a:lnSpc>
                <a:spcPts val="2700"/>
              </a:lnSpc>
              <a:spcAft>
                <a:spcPts val="2400"/>
              </a:spcAft>
            </a:pPr>
            <a:r>
              <a:rPr lang="en-US" sz="2400" dirty="0" smtClean="0"/>
              <a:t>AH2$ = Cost of early embryonic loss </a:t>
            </a:r>
            <a:r>
              <a:rPr lang="en-US" sz="2400" dirty="0" smtClean="0">
                <a:sym typeface="Symbol"/>
              </a:rPr>
              <a:t></a:t>
            </a:r>
            <a:r>
              <a:rPr lang="en-US" sz="2400" dirty="0" smtClean="0"/>
              <a:t> (AH2 frequency)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= $200 </a:t>
            </a:r>
            <a:r>
              <a:rPr lang="en-US" sz="2400" dirty="0" smtClean="0">
                <a:sym typeface="Symbol"/>
              </a:rPr>
              <a:t></a:t>
            </a:r>
            <a:r>
              <a:rPr lang="en-US" sz="2400" dirty="0" smtClean="0"/>
              <a:t> 0.093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= $2.96/animal </a:t>
            </a:r>
            <a:r>
              <a:rPr lang="en-US" sz="2400" dirty="0" smtClean="0">
                <a:solidFill>
                  <a:srgbClr val="00523C"/>
                </a:solidFill>
              </a:rPr>
              <a:t>($55,905/US population)</a:t>
            </a:r>
          </a:p>
          <a:p>
            <a:pPr marL="228600" indent="-228600">
              <a:lnSpc>
                <a:spcPts val="2700"/>
              </a:lnSpc>
              <a:spcAft>
                <a:spcPts val="2400"/>
              </a:spcAft>
            </a:pPr>
            <a:r>
              <a:rPr lang="en-US" sz="2400" dirty="0" smtClean="0"/>
              <a:t>Underestimated if losses occur later in gestation</a:t>
            </a:r>
          </a:p>
          <a:p>
            <a:pPr marL="228600" indent="-228600">
              <a:lnSpc>
                <a:spcPts val="2700"/>
              </a:lnSpc>
            </a:pPr>
            <a:r>
              <a:rPr lang="en-US" sz="2400" dirty="0" smtClean="0"/>
              <a:t>Slightly higher value </a:t>
            </a:r>
            <a:r>
              <a:rPr lang="en-US" sz="2400" dirty="0" smtClean="0">
                <a:solidFill>
                  <a:srgbClr val="00523C"/>
                </a:solidFill>
              </a:rPr>
              <a:t>($3.38/cow)</a:t>
            </a:r>
            <a:r>
              <a:rPr lang="en-US" sz="2400" dirty="0" smtClean="0"/>
              <a:t> for AH1 because of its higher haplotype frequency</a:t>
            </a:r>
          </a:p>
        </p:txBody>
      </p:sp>
    </p:spTree>
    <p:extLst>
      <p:ext uri="{BB962C8B-B14F-4D97-AF65-F5344CB8AC3E}">
        <p14:creationId xmlns="" xmlns:p14="http://schemas.microsoft.com/office/powerpoint/2010/main" val="103082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3000"/>
              </a:spcAft>
            </a:pPr>
            <a:r>
              <a:rPr lang="en-US" dirty="0" smtClean="0"/>
              <a:t>Function of </a:t>
            </a:r>
            <a:r>
              <a:rPr lang="en-US" i="1" dirty="0" smtClean="0"/>
              <a:t>RPAP2 </a:t>
            </a:r>
            <a:r>
              <a:rPr lang="en-US" dirty="0" smtClean="0">
                <a:solidFill>
                  <a:srgbClr val="00523C"/>
                </a:solidFill>
              </a:rPr>
              <a:t>(along </a:t>
            </a:r>
            <a:r>
              <a:rPr lang="en-US" dirty="0">
                <a:solidFill>
                  <a:srgbClr val="00523C"/>
                </a:solidFill>
              </a:rPr>
              <a:t>with </a:t>
            </a:r>
            <a:r>
              <a:rPr lang="en-US" dirty="0" smtClean="0">
                <a:solidFill>
                  <a:srgbClr val="00523C"/>
                </a:solidFill>
              </a:rPr>
              <a:t>observed effect </a:t>
            </a:r>
            <a:r>
              <a:rPr lang="en-US" dirty="0">
                <a:solidFill>
                  <a:srgbClr val="00523C"/>
                </a:solidFill>
              </a:rPr>
              <a:t>on sire conception </a:t>
            </a:r>
            <a:r>
              <a:rPr lang="en-US" dirty="0" smtClean="0">
                <a:solidFill>
                  <a:srgbClr val="00523C"/>
                </a:solidFill>
              </a:rPr>
              <a:t>rate)</a:t>
            </a:r>
            <a:r>
              <a:rPr lang="en-US" dirty="0" smtClean="0"/>
              <a:t> suggest AH2 is a newly discovered, </a:t>
            </a:r>
            <a:r>
              <a:rPr lang="en-US" dirty="0"/>
              <a:t>embryonic lethal recessive in </a:t>
            </a:r>
            <a:r>
              <a:rPr lang="en-US" dirty="0" smtClean="0"/>
              <a:t>Ayrshires</a:t>
            </a:r>
          </a:p>
          <a:p>
            <a:pPr>
              <a:spcAft>
                <a:spcPts val="3000"/>
              </a:spcAft>
            </a:pPr>
            <a:r>
              <a:rPr lang="en-US" dirty="0" smtClean="0"/>
              <a:t>AH2 carrier status should be reported to the industry given </a:t>
            </a:r>
            <a:r>
              <a:rPr lang="en-US" dirty="0"/>
              <a:t>its </a:t>
            </a:r>
            <a:r>
              <a:rPr lang="en-US" dirty="0" smtClean="0"/>
              <a:t>current and increasing frequency </a:t>
            </a:r>
          </a:p>
          <a:p>
            <a:pPr>
              <a:spcAft>
                <a:spcPts val="3000"/>
              </a:spcAft>
            </a:pPr>
            <a:r>
              <a:rPr lang="en-US" dirty="0" smtClean="0"/>
              <a:t>AH2 effects </a:t>
            </a:r>
            <a:r>
              <a:rPr lang="en-US" dirty="0"/>
              <a:t>on fertility </a:t>
            </a:r>
            <a:r>
              <a:rPr lang="en-US" dirty="0" smtClean="0"/>
              <a:t>are being calculated for the Canadian Ayrshire population in collaboration with Filippo </a:t>
            </a:r>
            <a:r>
              <a:rPr lang="en-US" dirty="0" err="1" smtClean="0"/>
              <a:t>Miglior’s</a:t>
            </a:r>
            <a:r>
              <a:rPr lang="en-US" dirty="0" smtClean="0"/>
              <a:t> team at CDN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4785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ts val="3200"/>
              </a:lnSpc>
              <a:spcAft>
                <a:spcPts val="3000"/>
              </a:spcAft>
            </a:pPr>
            <a:r>
              <a:rPr lang="en-US" dirty="0" smtClean="0"/>
              <a:t>Council </a:t>
            </a:r>
            <a:r>
              <a:rPr lang="en-US" dirty="0"/>
              <a:t>on Dairy Cattle Breeding provided </a:t>
            </a:r>
            <a:r>
              <a:rPr lang="en-US" dirty="0" smtClean="0"/>
              <a:t>data under </a:t>
            </a:r>
            <a:r>
              <a:rPr lang="en-US" dirty="0"/>
              <a:t>USDA Nonfunded Cooperative Agreement </a:t>
            </a:r>
            <a:r>
              <a:rPr lang="en-US" dirty="0" smtClean="0"/>
              <a:t>58-1245-3-228N</a:t>
            </a:r>
          </a:p>
          <a:p>
            <a:pPr>
              <a:lnSpc>
                <a:spcPts val="3200"/>
              </a:lnSpc>
              <a:spcAft>
                <a:spcPts val="3000"/>
              </a:spcAft>
            </a:pPr>
            <a:r>
              <a:rPr lang="en-US" dirty="0" smtClean="0"/>
              <a:t>Semex supplied semen for sequencing</a:t>
            </a:r>
            <a:endParaRPr lang="en-US" dirty="0"/>
          </a:p>
          <a:p>
            <a:pPr>
              <a:lnSpc>
                <a:spcPts val="3200"/>
              </a:lnSpc>
              <a:spcAft>
                <a:spcPts val="3000"/>
              </a:spcAft>
            </a:pPr>
            <a:r>
              <a:rPr lang="en-US" dirty="0" smtClean="0"/>
              <a:t>Research supported </a:t>
            </a:r>
            <a:r>
              <a:rPr lang="en-US" dirty="0"/>
              <a:t>by USDA-ARS project </a:t>
            </a:r>
            <a:r>
              <a:rPr lang="en-US" dirty="0" smtClean="0"/>
              <a:t>1265-31000-101, </a:t>
            </a:r>
            <a:r>
              <a:rPr lang="en-US" dirty="0"/>
              <a:t>“Improving Genetic Predictions in Dairy Animals Using Phenotypic and Genomic </a:t>
            </a:r>
            <a:r>
              <a:rPr lang="en-US" dirty="0" smtClean="0"/>
              <a:t>Information”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7984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4200"/>
              </a:spcAft>
            </a:pPr>
            <a:r>
              <a:rPr lang="en-US" dirty="0" smtClean="0"/>
              <a:t>USDA is an equal opportunity provider and employer </a:t>
            </a:r>
          </a:p>
          <a:p>
            <a:r>
              <a:rPr lang="en-US" dirty="0" smtClean="0"/>
              <a:t>Mention of trade names or commercial products in this presentation is solely for the purpose of providing specific information and does not imply recommendation or endorsement by USDA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6727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229600" cy="5001369"/>
          </a:xfrm>
        </p:spPr>
        <p:txBody>
          <a:bodyPr>
            <a:noAutofit/>
          </a:bodyPr>
          <a:lstStyle/>
          <a:p>
            <a:pPr>
              <a:spcAft>
                <a:spcPts val="3000"/>
              </a:spcAft>
            </a:pPr>
            <a:r>
              <a:rPr lang="en-US" dirty="0" smtClean="0"/>
              <a:t>Official genomic evaluations for Ayrshires </a:t>
            </a:r>
            <a:r>
              <a:rPr lang="en-US" dirty="0" smtClean="0">
                <a:solidFill>
                  <a:srgbClr val="00523C"/>
                </a:solidFill>
              </a:rPr>
              <a:t>(April 2013)</a:t>
            </a:r>
          </a:p>
          <a:p>
            <a:pPr>
              <a:spcAft>
                <a:spcPts val="3000"/>
              </a:spcAft>
            </a:pPr>
            <a:r>
              <a:rPr lang="en-US" dirty="0" smtClean="0"/>
              <a:t>Haplotype affecting fertility found on chromosome 17 </a:t>
            </a:r>
            <a:r>
              <a:rPr lang="en-US" dirty="0" smtClean="0">
                <a:solidFill>
                  <a:srgbClr val="00523C"/>
                </a:solidFill>
              </a:rPr>
              <a:t>(AH1)</a:t>
            </a:r>
          </a:p>
          <a:p>
            <a:r>
              <a:rPr lang="en-US" dirty="0" smtClean="0"/>
              <a:t>2nd haplotype monitored on chromosome 3</a:t>
            </a:r>
          </a:p>
          <a:p>
            <a:pPr lvl="1"/>
            <a:r>
              <a:rPr lang="en-US" dirty="0" smtClean="0"/>
              <a:t>4 adjacent 100-SNP blocks spanned a 19 </a:t>
            </a:r>
            <a:r>
              <a:rPr lang="en-US" dirty="0" err="1" smtClean="0"/>
              <a:t>Mbase</a:t>
            </a:r>
            <a:r>
              <a:rPr lang="en-US" dirty="0" smtClean="0"/>
              <a:t> region</a:t>
            </a:r>
          </a:p>
          <a:p>
            <a:pPr lvl="1"/>
            <a:r>
              <a:rPr lang="en-US" dirty="0" smtClean="0"/>
              <a:t>Threshold for significance </a:t>
            </a:r>
            <a:r>
              <a:rPr lang="en-US" dirty="0" smtClean="0">
                <a:solidFill>
                  <a:srgbClr val="00523C"/>
                </a:solidFill>
              </a:rPr>
              <a:t>(7 expected </a:t>
            </a:r>
            <a:r>
              <a:rPr lang="en-US" dirty="0" err="1" smtClean="0">
                <a:solidFill>
                  <a:srgbClr val="00523C"/>
                </a:solidFill>
              </a:rPr>
              <a:t>homozygotes</a:t>
            </a:r>
            <a:r>
              <a:rPr lang="en-US" dirty="0" smtClean="0">
                <a:solidFill>
                  <a:srgbClr val="00523C"/>
                </a:solidFill>
              </a:rPr>
              <a:t> and none observed)</a:t>
            </a:r>
            <a:r>
              <a:rPr lang="en-US" dirty="0" smtClean="0"/>
              <a:t> in October 2013</a:t>
            </a:r>
          </a:p>
          <a:p>
            <a:pPr lvl="1"/>
            <a:r>
              <a:rPr lang="en-US" dirty="0" smtClean="0"/>
              <a:t>4 haplotypes with frequencies from 8.21 to 8.41%</a:t>
            </a:r>
          </a:p>
        </p:txBody>
      </p:sp>
    </p:spTree>
    <p:extLst>
      <p:ext uri="{BB962C8B-B14F-4D97-AF65-F5344CB8AC3E}">
        <p14:creationId xmlns="" xmlns:p14="http://schemas.microsoft.com/office/powerpoint/2010/main" val="139107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rossbred.jpg"/>
          <p:cNvPicPr>
            <a:picLocks noChangeAspect="1"/>
          </p:cNvPicPr>
          <p:nvPr/>
        </p:nvPicPr>
        <p:blipFill>
          <a:blip r:embed="rId3" cstate="print"/>
          <a:srcRect t="8701" b="1690"/>
          <a:stretch>
            <a:fillRect/>
          </a:stretch>
        </p:blipFill>
        <p:spPr>
          <a:xfrm>
            <a:off x="0" y="898071"/>
            <a:ext cx="9144000" cy="5410517"/>
          </a:xfrm>
          <a:prstGeom prst="rect">
            <a:avLst/>
          </a:prstGeom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522536"/>
            <a:ext cx="9144000" cy="769441"/>
          </a:xfrm>
          <a:prstGeom prst="rect">
            <a:avLst/>
          </a:prstGeom>
          <a:solidFill>
            <a:srgbClr val="CCFFCC">
              <a:alpha val="35294"/>
            </a:srgbClr>
          </a:solidFill>
          <a:effectLst>
            <a:softEdge rad="127000"/>
          </a:effectLst>
        </p:spPr>
        <p:txBody>
          <a:bodyPr wrap="square" lIns="182880" tIns="137160" rIns="137160" bIns="91440" rtlCol="0">
            <a:spAutoFit/>
          </a:bodyPr>
          <a:lstStyle/>
          <a:p>
            <a:pPr marL="803275">
              <a:lnSpc>
                <a:spcPts val="2200"/>
              </a:lnSpc>
            </a:pPr>
            <a:r>
              <a:rPr lang="en-US" sz="2000" b="1" dirty="0" smtClean="0">
                <a:solidFill>
                  <a:srgbClr val="244270"/>
                </a:solidFill>
                <a:cs typeface="Calibri" pitchFamily="34" charset="0"/>
              </a:rPr>
              <a:t>Holstein and Jersey crossbreds graze on American Farm Land Trust’s</a:t>
            </a:r>
          </a:p>
          <a:p>
            <a:pPr marL="803275">
              <a:lnSpc>
                <a:spcPts val="20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244270"/>
                </a:solidFill>
                <a:cs typeface="Calibri" pitchFamily="34" charset="0"/>
              </a:rPr>
              <a:t>Cove Mountain Farm in south-central Pennsylvania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1" y="3705315"/>
            <a:ext cx="5105400" cy="1405513"/>
          </a:xfrm>
          <a:prstGeom prst="rect">
            <a:avLst/>
          </a:prstGeom>
          <a:solidFill>
            <a:srgbClr val="8AAE72">
              <a:alpha val="40000"/>
            </a:srgbClr>
          </a:solidFill>
          <a:effectLst>
            <a:softEdge rad="317500"/>
          </a:effectLst>
        </p:spPr>
        <p:txBody>
          <a:bodyPr wrap="square" lIns="182880" tIns="137160" rIns="182880" bIns="137160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500" b="1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AIP web site:</a:t>
            </a:r>
          </a:p>
          <a:p>
            <a:pPr algn="ctr">
              <a:lnSpc>
                <a:spcPts val="4400"/>
              </a:lnSpc>
            </a:pPr>
            <a:r>
              <a:rPr lang="en-US" sz="3500" b="1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http</a:t>
            </a:r>
            <a:r>
              <a:rPr lang="en-US" sz="3500" b="1" spc="100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:</a:t>
            </a:r>
            <a:r>
              <a:rPr lang="en-US" sz="3500" b="1" spc="-150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/</a:t>
            </a:r>
            <a:r>
              <a:rPr lang="en-US" sz="3500" b="1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/aipl.arsusda.gov</a:t>
            </a:r>
            <a:endParaRPr lang="en-US" sz="3500" b="1" dirty="0">
              <a:ln w="12700">
                <a:noFill/>
                <a:prstDash val="solid"/>
              </a:ln>
              <a:solidFill>
                <a:srgbClr val="55FDFF"/>
              </a:solidFill>
              <a:effectLst>
                <a:glow rad="139700">
                  <a:srgbClr val="003200"/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974" y="6309643"/>
            <a:ext cx="76580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/>
            <a:r>
              <a:rPr lang="en-US" sz="1200" b="1" i="1" dirty="0" smtClean="0">
                <a:solidFill>
                  <a:srgbClr val="00523C"/>
                </a:solidFill>
                <a:effectLst/>
                <a:cs typeface="Calibri" pitchFamily="34" charset="0"/>
              </a:rPr>
              <a:t>Source: </a:t>
            </a:r>
            <a:r>
              <a:rPr lang="en-US" sz="1200" b="1" dirty="0" smtClean="0">
                <a:solidFill>
                  <a:srgbClr val="244270"/>
                </a:solidFill>
                <a:effectLst/>
                <a:cs typeface="Calibri" pitchFamily="34" charset="0"/>
              </a:rPr>
              <a:t>ARS Image Gallery, image #K8587-14; photo by Bob Nichols</a:t>
            </a:r>
            <a:endParaRPr lang="en-US" sz="1200" b="1" dirty="0">
              <a:solidFill>
                <a:srgbClr val="244270"/>
              </a:solidFill>
              <a:effectLst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397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are new haplotypes detected?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ts val="2900"/>
              </a:lnSpc>
              <a:spcAft>
                <a:spcPts val="1800"/>
              </a:spcAft>
            </a:pPr>
            <a:r>
              <a:rPr lang="en-US" dirty="0" smtClean="0"/>
              <a:t>Lethal haplotypes found by searching for blocks that never appear as </a:t>
            </a:r>
            <a:r>
              <a:rPr lang="en-US" dirty="0" err="1" smtClean="0"/>
              <a:t>homozygotes</a:t>
            </a:r>
            <a:r>
              <a:rPr lang="en-US" dirty="0" smtClean="0"/>
              <a:t> even though a substantial number are expected</a:t>
            </a:r>
          </a:p>
          <a:p>
            <a:pPr>
              <a:lnSpc>
                <a:spcPts val="2900"/>
              </a:lnSpc>
              <a:spcAft>
                <a:spcPts val="600"/>
              </a:spcAft>
            </a:pPr>
            <a:r>
              <a:rPr lang="en-US" dirty="0" smtClean="0"/>
              <a:t>Fertility data used to determine if carrier</a:t>
            </a:r>
            <a:r>
              <a:rPr lang="en-US" sz="1300" dirty="0" smtClean="0"/>
              <a:t> </a:t>
            </a:r>
            <a:r>
              <a:rPr lang="en-US" dirty="0" smtClean="0">
                <a:sym typeface="Symbol"/>
              </a:rPr>
              <a:t></a:t>
            </a:r>
            <a:r>
              <a:rPr lang="en-US" sz="1300" dirty="0" smtClean="0">
                <a:sym typeface="Symbol"/>
              </a:rPr>
              <a:t> </a:t>
            </a:r>
            <a:r>
              <a:rPr lang="en-US" dirty="0" smtClean="0"/>
              <a:t>carrier matings have reduced fertility</a:t>
            </a:r>
          </a:p>
          <a:p>
            <a:pPr lvl="1">
              <a:lnSpc>
                <a:spcPts val="2900"/>
              </a:lnSpc>
              <a:spcAft>
                <a:spcPts val="1800"/>
              </a:spcAft>
            </a:pPr>
            <a:r>
              <a:rPr lang="en-US" dirty="0" smtClean="0">
                <a:solidFill>
                  <a:srgbClr val="244270"/>
                </a:solidFill>
              </a:rPr>
              <a:t>Identifies recessives with effects early in gestation</a:t>
            </a:r>
          </a:p>
          <a:p>
            <a:pPr>
              <a:lnSpc>
                <a:spcPts val="2900"/>
              </a:lnSpc>
              <a:spcAft>
                <a:spcPts val="600"/>
              </a:spcAft>
            </a:pPr>
            <a:r>
              <a:rPr lang="en-US" dirty="0" smtClean="0"/>
              <a:t>Dystocia data can be used to check for effects on stillbirth rates</a:t>
            </a:r>
          </a:p>
          <a:p>
            <a:pPr lvl="1">
              <a:lnSpc>
                <a:spcPts val="2900"/>
              </a:lnSpc>
              <a:spcAft>
                <a:spcPts val="1800"/>
              </a:spcAft>
            </a:pPr>
            <a:r>
              <a:rPr lang="en-US" dirty="0" smtClean="0">
                <a:solidFill>
                  <a:srgbClr val="244270"/>
                </a:solidFill>
              </a:rPr>
              <a:t>Identifies recessives with effects late in gestations</a:t>
            </a:r>
          </a:p>
          <a:p>
            <a:pPr>
              <a:lnSpc>
                <a:spcPts val="2900"/>
              </a:lnSpc>
            </a:pPr>
            <a:r>
              <a:rPr lang="en-US" dirty="0" smtClean="0"/>
              <a:t>Methodology described in VanRaden et al. </a:t>
            </a:r>
            <a:r>
              <a:rPr lang="en-US" dirty="0" smtClean="0">
                <a:solidFill>
                  <a:srgbClr val="00523C"/>
                </a:solidFill>
              </a:rPr>
              <a:t>(2011)</a:t>
            </a:r>
          </a:p>
          <a:p>
            <a:pPr>
              <a:lnSpc>
                <a:spcPts val="2900"/>
              </a:lnSpc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3548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Ayrshire haplotype 2 </a:t>
            </a:r>
            <a:r>
              <a:rPr lang="en-US" dirty="0" smtClean="0">
                <a:solidFill>
                  <a:srgbClr val="FFFF00"/>
                </a:solidFill>
              </a:rPr>
              <a:t>(AH2)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7680960" cy="4800600"/>
          </a:xfrm>
        </p:spPr>
        <p:txBody>
          <a:bodyPr/>
          <a:lstStyle/>
          <a:p>
            <a:pPr>
              <a:spcAft>
                <a:spcPts val="3600"/>
              </a:spcAft>
              <a:buClr>
                <a:schemeClr val="tx1"/>
              </a:buClr>
            </a:pPr>
            <a:r>
              <a:rPr lang="en-US" dirty="0" smtClean="0">
                <a:solidFill>
                  <a:srgbClr val="244270"/>
                </a:solidFill>
              </a:rPr>
              <a:t>October 2014: </a:t>
            </a:r>
            <a:r>
              <a:rPr lang="en-US" dirty="0" smtClean="0"/>
              <a:t> AH2 region narrowed to a single haplotype spanning 50.7–57.2 </a:t>
            </a:r>
            <a:r>
              <a:rPr lang="en-US" dirty="0" err="1" smtClean="0"/>
              <a:t>Mbases</a:t>
            </a:r>
            <a:r>
              <a:rPr lang="en-US" dirty="0" smtClean="0"/>
              <a:t> on chromosome 3</a:t>
            </a:r>
          </a:p>
          <a:p>
            <a:pPr>
              <a:spcAft>
                <a:spcPts val="1800"/>
              </a:spcAft>
              <a:buClr>
                <a:schemeClr val="tx1"/>
              </a:buClr>
            </a:pPr>
            <a:r>
              <a:rPr lang="en-US" dirty="0" smtClean="0">
                <a:solidFill>
                  <a:srgbClr val="244270"/>
                </a:solidFill>
              </a:rPr>
              <a:t>December 2016:</a:t>
            </a:r>
            <a:r>
              <a:rPr lang="en-US" dirty="0" smtClean="0"/>
              <a:t>  Crossovers narrowed AH2 to a 1.7-Mbase region spanning 50.7–52.4 </a:t>
            </a:r>
            <a:r>
              <a:rPr lang="en-US" dirty="0" err="1" smtClean="0"/>
              <a:t>Mbases</a:t>
            </a:r>
            <a:endParaRPr lang="en-US" dirty="0" smtClean="0"/>
          </a:p>
          <a:p>
            <a:pPr lvl="1">
              <a:spcAft>
                <a:spcPts val="0"/>
              </a:spcAft>
            </a:pPr>
            <a:r>
              <a:rPr lang="en-US" dirty="0" smtClean="0"/>
              <a:t>Number of expected </a:t>
            </a:r>
            <a:r>
              <a:rPr lang="en-US" dirty="0" err="1" smtClean="0"/>
              <a:t>homozygotes</a:t>
            </a:r>
            <a:r>
              <a:rPr lang="en-US" dirty="0" smtClean="0"/>
              <a:t> = 23.5</a:t>
            </a:r>
          </a:p>
          <a:p>
            <a:pPr lvl="1">
              <a:spcAft>
                <a:spcPts val="1800"/>
              </a:spcAft>
              <a:buNone/>
            </a:pPr>
            <a:r>
              <a:rPr lang="en-US" dirty="0" smtClean="0">
                <a:solidFill>
                  <a:srgbClr val="00523C"/>
                </a:solidFill>
              </a:rPr>
              <a:t>	(none observed)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Current carrier frequency = 19.7%</a:t>
            </a:r>
          </a:p>
          <a:p>
            <a:pPr lvl="1">
              <a:buNone/>
            </a:pPr>
            <a:r>
              <a:rPr lang="en-US" dirty="0" smtClean="0">
                <a:solidFill>
                  <a:srgbClr val="00523C"/>
                </a:solidFill>
              </a:rPr>
              <a:t>	(1,306 carriers out of 6,621 genotyped Ayrshires)</a:t>
            </a:r>
            <a:endParaRPr lang="en-US" dirty="0">
              <a:solidFill>
                <a:srgbClr val="00523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852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880"/>
            <a:ext cx="8610600" cy="639762"/>
          </a:xfrm>
        </p:spPr>
        <p:txBody>
          <a:bodyPr/>
          <a:lstStyle/>
          <a:p>
            <a:r>
              <a:rPr lang="en-US" sz="3000" dirty="0" smtClean="0"/>
              <a:t>Carrier frequencies of recently discovered haplotypes</a:t>
            </a:r>
            <a:endParaRPr lang="en-US" sz="3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236140"/>
          <a:ext cx="8229600" cy="4845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6945"/>
                <a:gridCol w="370255"/>
                <a:gridCol w="1634067"/>
                <a:gridCol w="1888066"/>
                <a:gridCol w="262467"/>
                <a:gridCol w="2717800"/>
              </a:tblGrid>
              <a:tr h="443525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2400" b="1" dirty="0" smtClean="0">
                          <a:solidFill>
                            <a:srgbClr val="244270"/>
                          </a:solidFill>
                        </a:rPr>
                        <a:t>Haplotype</a:t>
                      </a:r>
                      <a:endParaRPr lang="en-US" sz="24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endParaRPr lang="en-US" sz="24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en-US" sz="2400" b="1" dirty="0" smtClean="0">
                          <a:solidFill>
                            <a:srgbClr val="244270"/>
                          </a:solidFill>
                        </a:rPr>
                        <a:t>Breed</a:t>
                      </a:r>
                      <a:endParaRPr lang="en-US" sz="24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2400" b="1" dirty="0" smtClean="0">
                          <a:solidFill>
                            <a:srgbClr val="244270"/>
                          </a:solidFill>
                        </a:rPr>
                        <a:t>Chromosome</a:t>
                      </a:r>
                      <a:endParaRPr lang="en-US" sz="24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endParaRPr lang="en-US" sz="2400" b="1" dirty="0" smtClean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2400" b="1" dirty="0" smtClean="0">
                          <a:solidFill>
                            <a:srgbClr val="244270"/>
                          </a:solidFill>
                        </a:rPr>
                        <a:t>Carrier frequency (%)</a:t>
                      </a:r>
                    </a:p>
                  </a:txBody>
                  <a:tcPr marL="0" marR="0" marT="0" anchor="b">
                    <a:noFill/>
                  </a:tcPr>
                </a:tc>
              </a:tr>
              <a:tr h="245283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2400" b="1" dirty="0" smtClean="0"/>
                        <a:t>AH1</a:t>
                      </a:r>
                      <a:endParaRPr lang="en-US" sz="2400" b="1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endParaRPr lang="en-US" sz="2400" b="1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en-US" sz="2400" b="1" dirty="0" err="1" smtClean="0"/>
                        <a:t>Ayrshire</a:t>
                      </a:r>
                      <a:endParaRPr lang="en-US" sz="2400" b="1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400" b="1" dirty="0" smtClean="0"/>
                        <a:t>17</a:t>
                      </a:r>
                      <a:endParaRPr lang="en-US" sz="2400" b="1" dirty="0"/>
                    </a:p>
                  </a:txBody>
                  <a:tcPr marL="0" marR="7772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endParaRPr lang="en-US" sz="2400" b="1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400" b="1" dirty="0" smtClean="0"/>
                        <a:t>22.2</a:t>
                      </a:r>
                      <a:endParaRPr lang="en-US" sz="2400" b="1" dirty="0"/>
                    </a:p>
                  </a:txBody>
                  <a:tcPr marL="0" marR="1097280" marT="0" marB="0">
                    <a:noFill/>
                  </a:tcPr>
                </a:tc>
              </a:tr>
              <a:tr h="245283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2400" b="1" dirty="0" smtClean="0">
                          <a:solidFill>
                            <a:srgbClr val="B00000"/>
                          </a:solidFill>
                        </a:rPr>
                        <a:t>AH2</a:t>
                      </a:r>
                      <a:endParaRPr lang="en-US" sz="2400" b="1" dirty="0">
                        <a:solidFill>
                          <a:srgbClr val="B00000"/>
                        </a:solidFill>
                      </a:endParaRPr>
                    </a:p>
                  </a:txBody>
                  <a:tcPr marL="0" marR="0" marT="0" marB="9144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endParaRPr lang="en-US" sz="2400" b="1" dirty="0">
                        <a:solidFill>
                          <a:srgbClr val="B00000"/>
                        </a:solidFill>
                      </a:endParaRPr>
                    </a:p>
                  </a:txBody>
                  <a:tcPr marL="0" marR="0" marT="0" marB="9144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en-US" sz="2400" b="1" dirty="0" err="1" smtClean="0">
                          <a:solidFill>
                            <a:srgbClr val="B00000"/>
                          </a:solidFill>
                        </a:rPr>
                        <a:t>Ayrshire</a:t>
                      </a:r>
                      <a:endParaRPr lang="en-US" sz="2400" b="1" dirty="0">
                        <a:solidFill>
                          <a:srgbClr val="B00000"/>
                        </a:solidFill>
                      </a:endParaRPr>
                    </a:p>
                  </a:txBody>
                  <a:tcPr marL="0" marR="0" marT="0" marB="914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400" b="1" dirty="0" smtClean="0">
                          <a:solidFill>
                            <a:srgbClr val="B00000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rgbClr val="B00000"/>
                        </a:solidFill>
                      </a:endParaRPr>
                    </a:p>
                  </a:txBody>
                  <a:tcPr marL="0" marR="777240" marT="0" marB="9144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endParaRPr lang="en-US" sz="2400" b="1" dirty="0">
                        <a:solidFill>
                          <a:srgbClr val="B00000"/>
                        </a:solidFill>
                      </a:endParaRPr>
                    </a:p>
                  </a:txBody>
                  <a:tcPr marL="0" marR="0" marT="0" marB="914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400" b="1" dirty="0" smtClean="0">
                          <a:solidFill>
                            <a:srgbClr val="B00000"/>
                          </a:solidFill>
                        </a:rPr>
                        <a:t>19.7</a:t>
                      </a:r>
                      <a:endParaRPr lang="en-US" sz="2400" b="1" dirty="0">
                        <a:solidFill>
                          <a:srgbClr val="B00000"/>
                        </a:solidFill>
                      </a:endParaRPr>
                    </a:p>
                  </a:txBody>
                  <a:tcPr marL="0" marR="1097280" marT="0" marB="91440">
                    <a:noFill/>
                  </a:tcPr>
                </a:tc>
              </a:tr>
              <a:tr h="245283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2400" b="1" dirty="0" smtClean="0"/>
                        <a:t>BH1</a:t>
                      </a:r>
                      <a:endParaRPr lang="en-US" sz="2400" b="1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endParaRPr lang="en-US" sz="2400" b="1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en-US" sz="2400" b="1" dirty="0" smtClean="0"/>
                        <a:t>Brown Swiss</a:t>
                      </a:r>
                      <a:endParaRPr lang="en-US" sz="2400" b="1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400" b="1" dirty="0" smtClean="0"/>
                        <a:t>7</a:t>
                      </a:r>
                      <a:endParaRPr lang="en-US" sz="2400" b="1" dirty="0"/>
                    </a:p>
                  </a:txBody>
                  <a:tcPr marL="0" marR="7772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endParaRPr lang="en-US" sz="2400" b="1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400" b="1" dirty="0" smtClean="0"/>
                        <a:t>15.9</a:t>
                      </a:r>
                      <a:endParaRPr lang="en-US" sz="2400" b="1" dirty="0"/>
                    </a:p>
                  </a:txBody>
                  <a:tcPr marL="0" marR="1097280" marT="0" marB="0">
                    <a:noFill/>
                  </a:tcPr>
                </a:tc>
              </a:tr>
              <a:tr h="245283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2400" b="1" dirty="0" smtClean="0"/>
                        <a:t>BH2</a:t>
                      </a:r>
                      <a:endParaRPr lang="en-US" sz="2400" b="1" dirty="0"/>
                    </a:p>
                  </a:txBody>
                  <a:tcPr marL="0" marR="0" marT="0" marB="9144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endParaRPr lang="en-US" sz="2400" b="1" dirty="0"/>
                    </a:p>
                  </a:txBody>
                  <a:tcPr marL="0" marR="0" marT="0" marB="9144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en-US" sz="2400" b="1" dirty="0" smtClean="0"/>
                        <a:t>Brown Swiss</a:t>
                      </a:r>
                      <a:endParaRPr lang="en-US" sz="2400" b="1" dirty="0"/>
                    </a:p>
                  </a:txBody>
                  <a:tcPr marL="0" marR="0" marT="0" marB="914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400" b="1" dirty="0" smtClean="0"/>
                        <a:t>19</a:t>
                      </a:r>
                      <a:endParaRPr lang="en-US" sz="2400" b="1" dirty="0"/>
                    </a:p>
                  </a:txBody>
                  <a:tcPr marL="0" marR="777240" marT="0" marB="9144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endParaRPr lang="en-US" sz="2400" b="1" dirty="0"/>
                    </a:p>
                  </a:txBody>
                  <a:tcPr marL="0" marR="0" marT="0" marB="914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400" b="1" dirty="0" smtClean="0"/>
                        <a:t>14.4</a:t>
                      </a:r>
                      <a:endParaRPr lang="en-US" sz="2400" b="1" dirty="0"/>
                    </a:p>
                  </a:txBody>
                  <a:tcPr marL="0" marR="1097280" marT="0" marB="91440">
                    <a:noFill/>
                  </a:tcPr>
                </a:tc>
              </a:tr>
              <a:tr h="245283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2400" b="1" dirty="0" smtClean="0"/>
                        <a:t>HH0</a:t>
                      </a:r>
                      <a:endParaRPr lang="en-US" sz="2400" b="1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endParaRPr lang="en-US" sz="2400" b="1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en-US" sz="2400" b="1" dirty="0" smtClean="0"/>
                        <a:t>Holstein</a:t>
                      </a:r>
                      <a:endParaRPr lang="en-US" sz="2400" b="1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400" b="1" dirty="0" smtClean="0"/>
                        <a:t>21</a:t>
                      </a:r>
                      <a:endParaRPr lang="en-US" sz="2400" b="1" dirty="0"/>
                    </a:p>
                  </a:txBody>
                  <a:tcPr marL="0" marR="7772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endParaRPr lang="en-US" sz="2400" b="1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400" b="1" dirty="0" smtClean="0"/>
                        <a:t>3.9</a:t>
                      </a:r>
                      <a:endParaRPr lang="en-US" sz="2400" b="1" dirty="0"/>
                    </a:p>
                  </a:txBody>
                  <a:tcPr marL="0" marR="1097280" marT="0" marB="0">
                    <a:noFill/>
                  </a:tcPr>
                </a:tc>
              </a:tr>
              <a:tr h="245283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2400" b="1" dirty="0" smtClean="0"/>
                        <a:t>HH1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endParaRPr lang="en-US" sz="2400" b="1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en-US" sz="2400" b="1" dirty="0" smtClean="0"/>
                        <a:t>Holstein</a:t>
                      </a:r>
                      <a:endParaRPr lang="en-US" sz="2400" b="1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400" b="1" dirty="0" smtClean="0"/>
                        <a:t>5</a:t>
                      </a:r>
                      <a:endParaRPr lang="en-US" sz="2400" b="1" dirty="0"/>
                    </a:p>
                  </a:txBody>
                  <a:tcPr marL="0" marR="7772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endParaRPr lang="en-US" sz="2400" b="1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400" b="1" dirty="0" smtClean="0"/>
                        <a:t>3.0</a:t>
                      </a:r>
                      <a:endParaRPr lang="en-US" sz="2400" b="1" dirty="0"/>
                    </a:p>
                  </a:txBody>
                  <a:tcPr marL="0" marR="1097280" marT="0" marB="0">
                    <a:noFill/>
                  </a:tcPr>
                </a:tc>
              </a:tr>
              <a:tr h="245283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2400" b="1" dirty="0" smtClean="0"/>
                        <a:t>HH2</a:t>
                      </a:r>
                      <a:endParaRPr lang="en-US" sz="2400" b="1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endParaRPr lang="en-US" sz="2400" b="1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en-US" sz="2400" b="1" dirty="0" smtClean="0"/>
                        <a:t>Holstein</a:t>
                      </a:r>
                      <a:endParaRPr lang="en-US" sz="2400" b="1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 marL="0" marR="7772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endParaRPr lang="en-US" sz="2400" b="1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400" b="1" dirty="0" smtClean="0"/>
                        <a:t>2.2</a:t>
                      </a:r>
                      <a:endParaRPr lang="en-US" sz="2400" b="1" dirty="0"/>
                    </a:p>
                  </a:txBody>
                  <a:tcPr marL="0" marR="1097280" marT="0" marB="0">
                    <a:noFill/>
                  </a:tcPr>
                </a:tc>
              </a:tr>
              <a:tr h="245283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2400" b="1" dirty="0" smtClean="0"/>
                        <a:t>HH3</a:t>
                      </a:r>
                      <a:endParaRPr lang="en-US" sz="2400" b="1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endParaRPr lang="en-US" sz="2400" b="1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en-US" sz="2400" b="1" dirty="0" smtClean="0"/>
                        <a:t>Holstein</a:t>
                      </a:r>
                      <a:endParaRPr lang="en-US" sz="2400" b="1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400" b="1" dirty="0" smtClean="0"/>
                        <a:t>8</a:t>
                      </a:r>
                      <a:endParaRPr lang="en-US" sz="2400" b="1" dirty="0"/>
                    </a:p>
                  </a:txBody>
                  <a:tcPr marL="0" marR="7772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endParaRPr lang="en-US" sz="2400" b="1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400" b="1" dirty="0" smtClean="0"/>
                        <a:t>5.5</a:t>
                      </a:r>
                      <a:endParaRPr lang="en-US" sz="2400" b="1" dirty="0"/>
                    </a:p>
                  </a:txBody>
                  <a:tcPr marL="0" marR="1097280" marT="0" marB="0">
                    <a:noFill/>
                  </a:tcPr>
                </a:tc>
              </a:tr>
              <a:tr h="245283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2400" b="1" dirty="0" smtClean="0"/>
                        <a:t>HH4</a:t>
                      </a:r>
                      <a:endParaRPr lang="en-US" sz="2400" b="1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endParaRPr lang="en-US" sz="2400" b="1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en-US" sz="2400" b="1" dirty="0" smtClean="0"/>
                        <a:t>Holstein</a:t>
                      </a:r>
                      <a:endParaRPr lang="en-US" sz="2400" b="1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 marL="0" marR="7772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endParaRPr lang="en-US" sz="2400" b="1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400" b="1" dirty="0" smtClean="0"/>
                        <a:t>0.5</a:t>
                      </a:r>
                      <a:endParaRPr lang="en-US" sz="2400" b="1" dirty="0"/>
                    </a:p>
                  </a:txBody>
                  <a:tcPr marL="0" marR="1097280" marT="0" marB="0">
                    <a:noFill/>
                  </a:tcPr>
                </a:tc>
              </a:tr>
              <a:tr h="245283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2400" b="1" dirty="0" smtClean="0"/>
                        <a:t>HH5</a:t>
                      </a:r>
                      <a:endParaRPr lang="en-US" sz="2400" b="1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endParaRPr lang="en-US" sz="2400" b="1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en-US" sz="2400" b="1" dirty="0" smtClean="0"/>
                        <a:t>Holstein</a:t>
                      </a:r>
                      <a:endParaRPr lang="en-US" sz="2400" b="1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400" b="1" dirty="0" smtClean="0"/>
                        <a:t>9</a:t>
                      </a:r>
                      <a:endParaRPr lang="en-US" sz="2400" b="1" dirty="0"/>
                    </a:p>
                  </a:txBody>
                  <a:tcPr marL="0" marR="7772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endParaRPr lang="en-US" sz="2400" b="1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400" b="1" dirty="0" smtClean="0"/>
                        <a:t>4.2</a:t>
                      </a:r>
                      <a:endParaRPr lang="en-US" sz="2400" b="1" dirty="0"/>
                    </a:p>
                  </a:txBody>
                  <a:tcPr marL="0" marR="1097280" marT="0" marB="0">
                    <a:noFill/>
                  </a:tcPr>
                </a:tc>
              </a:tr>
              <a:tr h="245283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2400" b="1" dirty="0" smtClean="0"/>
                        <a:t>HCD</a:t>
                      </a:r>
                      <a:endParaRPr lang="en-US" sz="2400" b="1" dirty="0"/>
                    </a:p>
                  </a:txBody>
                  <a:tcPr marL="0" marR="0" marT="0" marB="9144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endParaRPr lang="en-US" sz="2400" b="1" dirty="0"/>
                    </a:p>
                  </a:txBody>
                  <a:tcPr marL="0" marR="0" marT="0" marB="9144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en-US" sz="2400" b="1" dirty="0" smtClean="0"/>
                        <a:t>Holstein</a:t>
                      </a:r>
                      <a:endParaRPr lang="en-US" sz="2400" b="1" dirty="0"/>
                    </a:p>
                  </a:txBody>
                  <a:tcPr marL="0" marR="0" marT="0" marB="914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400" b="1" dirty="0" smtClean="0"/>
                        <a:t>11</a:t>
                      </a:r>
                      <a:endParaRPr lang="en-US" sz="2400" b="1" dirty="0"/>
                    </a:p>
                  </a:txBody>
                  <a:tcPr marL="0" marR="777240" marT="0" marB="9144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endParaRPr lang="en-US" sz="2400" b="1" dirty="0"/>
                    </a:p>
                  </a:txBody>
                  <a:tcPr marL="0" marR="0" marT="0" marB="914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400" b="1" dirty="0" smtClean="0"/>
                        <a:t>3.5</a:t>
                      </a:r>
                      <a:endParaRPr lang="en-US" sz="2400" b="1" dirty="0"/>
                    </a:p>
                  </a:txBody>
                  <a:tcPr marL="0" marR="1097280" marT="0" marB="91440">
                    <a:noFill/>
                  </a:tcPr>
                </a:tc>
              </a:tr>
              <a:tr h="245283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2400" b="1" dirty="0" smtClean="0"/>
                        <a:t>JH1</a:t>
                      </a:r>
                      <a:endParaRPr lang="en-US" sz="2400" b="1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endParaRPr lang="en-US" sz="2400" b="1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en-US" sz="2400" b="1" dirty="0" smtClean="0"/>
                        <a:t>Jersey</a:t>
                      </a:r>
                      <a:endParaRPr lang="en-US" sz="2400" b="1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400" b="1" dirty="0" smtClean="0"/>
                        <a:t>15</a:t>
                      </a:r>
                      <a:endParaRPr lang="en-US" sz="2400" b="1" dirty="0"/>
                    </a:p>
                  </a:txBody>
                  <a:tcPr marL="0" marR="7772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endParaRPr lang="en-US" sz="2400" b="1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400" b="1" dirty="0" smtClean="0"/>
                        <a:t>20.7</a:t>
                      </a:r>
                      <a:endParaRPr lang="en-US" sz="2400" b="1" dirty="0"/>
                    </a:p>
                  </a:txBody>
                  <a:tcPr marL="0" marR="1097280" marT="0" marB="0">
                    <a:noFill/>
                  </a:tcPr>
                </a:tc>
              </a:tr>
              <a:tr h="245283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2400" b="1" dirty="0" smtClean="0"/>
                        <a:t>JH2</a:t>
                      </a:r>
                      <a:endParaRPr lang="en-US" sz="2400" b="1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endParaRPr lang="en-US" sz="2400" b="1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en-US" sz="2400" b="1" dirty="0" smtClean="0"/>
                        <a:t>Jersey</a:t>
                      </a:r>
                      <a:endParaRPr lang="en-US" sz="2400" b="1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400" b="1" dirty="0" smtClean="0"/>
                        <a:t>26</a:t>
                      </a:r>
                      <a:endParaRPr lang="en-US" sz="2400" b="1" dirty="0"/>
                    </a:p>
                  </a:txBody>
                  <a:tcPr marL="0" marR="7772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endParaRPr lang="en-US" sz="2400" b="1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400" b="1" dirty="0" smtClean="0"/>
                        <a:t>2.3</a:t>
                      </a:r>
                      <a:endParaRPr lang="en-US" sz="2400" b="1" dirty="0"/>
                    </a:p>
                  </a:txBody>
                  <a:tcPr marL="0" marR="1097280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1034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Ayrshire haplotype carrier frequencies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="" xmlns:p14="http://schemas.microsoft.com/office/powerpoint/2010/main" val="1830728913"/>
              </p:ext>
            </p:extLst>
          </p:nvPr>
        </p:nvGraphicFramePr>
        <p:xfrm>
          <a:off x="457200" y="1143000"/>
          <a:ext cx="8229600" cy="5270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71034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Founder animals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sz="2450" dirty="0" smtClean="0"/>
              <a:t>Most AH2 carriers trace back to </a:t>
            </a:r>
            <a:r>
              <a:rPr lang="en-US" sz="2450" dirty="0" smtClean="0">
                <a:solidFill>
                  <a:srgbClr val="244270"/>
                </a:solidFill>
              </a:rPr>
              <a:t>OAK-RIDGE FLASHY KELLOGG</a:t>
            </a:r>
          </a:p>
          <a:p>
            <a:pPr lvl="1">
              <a:spcAft>
                <a:spcPts val="0"/>
              </a:spcAft>
            </a:pPr>
            <a:r>
              <a:rPr lang="en-US" sz="2450" dirty="0" smtClean="0"/>
              <a:t>AYUSA000000125168</a:t>
            </a:r>
          </a:p>
          <a:p>
            <a:pPr lvl="1">
              <a:spcAft>
                <a:spcPts val="2400"/>
              </a:spcAft>
            </a:pPr>
            <a:r>
              <a:rPr lang="en-US" sz="2450" dirty="0" smtClean="0"/>
              <a:t>Born in </a:t>
            </a:r>
            <a:r>
              <a:rPr lang="en-US" sz="2450" dirty="0" smtClean="0">
                <a:solidFill>
                  <a:srgbClr val="B00000"/>
                </a:solidFill>
              </a:rPr>
              <a:t>1961</a:t>
            </a:r>
          </a:p>
          <a:p>
            <a:pPr>
              <a:lnSpc>
                <a:spcPts val="2800"/>
              </a:lnSpc>
              <a:spcAft>
                <a:spcPts val="0"/>
              </a:spcAft>
            </a:pPr>
            <a:r>
              <a:rPr lang="en-US" sz="2450" dirty="0" smtClean="0"/>
              <a:t>Many Canadian AH2 carriers trace back only as far as </a:t>
            </a:r>
            <a:r>
              <a:rPr lang="en-US" sz="2450" dirty="0" smtClean="0">
                <a:solidFill>
                  <a:srgbClr val="244270"/>
                </a:solidFill>
              </a:rPr>
              <a:t>WOODLAND VIEW PARDNER ET</a:t>
            </a:r>
          </a:p>
          <a:p>
            <a:pPr lvl="1">
              <a:spcAft>
                <a:spcPts val="0"/>
              </a:spcAft>
            </a:pPr>
            <a:r>
              <a:rPr lang="en-US" sz="2450" dirty="0" smtClean="0"/>
              <a:t>AYCAN000000811799</a:t>
            </a:r>
          </a:p>
          <a:p>
            <a:pPr lvl="1">
              <a:spcAft>
                <a:spcPts val="2400"/>
              </a:spcAft>
            </a:pPr>
            <a:r>
              <a:rPr lang="en-US" sz="2450" dirty="0" smtClean="0"/>
              <a:t>Born in </a:t>
            </a:r>
            <a:r>
              <a:rPr lang="en-US" sz="2450" dirty="0" smtClean="0">
                <a:solidFill>
                  <a:srgbClr val="B00000"/>
                </a:solidFill>
              </a:rPr>
              <a:t>1994</a:t>
            </a:r>
          </a:p>
          <a:p>
            <a:pPr>
              <a:spcAft>
                <a:spcPts val="0"/>
              </a:spcAft>
            </a:pPr>
            <a:r>
              <a:rPr lang="en-US" sz="2450" dirty="0" smtClean="0"/>
              <a:t>Shared nongenotyped ancestor in </a:t>
            </a:r>
            <a:r>
              <a:rPr lang="en-US" sz="2450" dirty="0" smtClean="0">
                <a:solidFill>
                  <a:srgbClr val="244270"/>
                </a:solidFill>
              </a:rPr>
              <a:t>OAK-RIDGE LIGHTNING</a:t>
            </a:r>
          </a:p>
          <a:p>
            <a:pPr lvl="1">
              <a:spcAft>
                <a:spcPts val="0"/>
              </a:spcAft>
            </a:pPr>
            <a:r>
              <a:rPr lang="en-US" sz="2450" dirty="0" smtClean="0"/>
              <a:t>AYUSA000000120135</a:t>
            </a:r>
          </a:p>
          <a:p>
            <a:pPr lvl="1"/>
            <a:r>
              <a:rPr lang="en-US" sz="2450" dirty="0" smtClean="0"/>
              <a:t>Born in </a:t>
            </a:r>
            <a:r>
              <a:rPr lang="en-US" sz="2450" dirty="0" smtClean="0">
                <a:solidFill>
                  <a:srgbClr val="B00000"/>
                </a:solidFill>
              </a:rPr>
              <a:t>1958</a:t>
            </a:r>
          </a:p>
        </p:txBody>
      </p:sp>
    </p:spTree>
    <p:extLst>
      <p:ext uri="{BB962C8B-B14F-4D97-AF65-F5344CB8AC3E}">
        <p14:creationId xmlns="" xmlns:p14="http://schemas.microsoft.com/office/powerpoint/2010/main" val="67019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Founder pedigrees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371600"/>
            <a:ext cx="8229600" cy="47192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8288000">
              <a:lnSpc>
                <a:spcPts val="1600"/>
              </a:lnSpc>
              <a:spcAft>
                <a:spcPts val="900"/>
              </a:spcAft>
              <a:tabLst>
                <a:tab pos="274320" algn="l"/>
                <a:tab pos="548640" algn="l"/>
                <a:tab pos="822960" algn="l"/>
                <a:tab pos="1097280" algn="l"/>
                <a:tab pos="1371600" algn="l"/>
                <a:tab pos="1645920" algn="l"/>
                <a:tab pos="1920240" algn="l"/>
                <a:tab pos="2194560" algn="l"/>
                <a:tab pos="2468880" algn="l"/>
                <a:tab pos="2743200" algn="l"/>
                <a:tab pos="3017520" algn="l"/>
                <a:tab pos="3291840" algn="l"/>
                <a:tab pos="3566160" algn="l"/>
                <a:tab pos="3840480" algn="l"/>
                <a:tab pos="4114800" algn="l"/>
              </a:tabLst>
            </a:pPr>
            <a:r>
              <a:rPr lang="en-US" sz="2000" b="1" dirty="0" smtClean="0">
                <a:solidFill>
                  <a:srgbClr val="244270"/>
                </a:solidFill>
                <a:cs typeface="Courier New" pitchFamily="49" charset="0"/>
              </a:rPr>
              <a:t>WOODLAND VIEW PARDNER ET pedigree</a:t>
            </a:r>
            <a:endParaRPr lang="en-US" sz="2000" b="1" dirty="0" smtClean="0">
              <a:solidFill>
                <a:srgbClr val="FF0000"/>
              </a:solidFill>
              <a:cs typeface="Courier New" pitchFamily="49" charset="0"/>
            </a:endParaRPr>
          </a:p>
          <a:p>
            <a:pPr defTabSz="13716000">
              <a:lnSpc>
                <a:spcPts val="1600"/>
              </a:lnSpc>
              <a:spcAft>
                <a:spcPts val="600"/>
              </a:spcAft>
              <a:tabLst>
                <a:tab pos="274320" algn="l"/>
                <a:tab pos="548640" algn="l"/>
                <a:tab pos="822960" algn="l"/>
                <a:tab pos="1097280" algn="l"/>
                <a:tab pos="1371600" algn="l"/>
                <a:tab pos="1645920" algn="l"/>
                <a:tab pos="1920240" algn="l"/>
                <a:tab pos="2194560" algn="l"/>
                <a:tab pos="2468880" algn="l"/>
                <a:tab pos="2743200" algn="l"/>
                <a:tab pos="3017520" algn="l"/>
                <a:tab pos="3291840" algn="l"/>
                <a:tab pos="3566160" algn="l"/>
                <a:tab pos="3840480" algn="l"/>
                <a:tab pos="4114800" algn="l"/>
              </a:tabLst>
            </a:pPr>
            <a:r>
              <a:rPr lang="en-US" b="1" dirty="0" smtClean="0">
                <a:solidFill>
                  <a:srgbClr val="FF0000"/>
                </a:solidFill>
                <a:cs typeface="Courier New" pitchFamily="49" charset="0"/>
              </a:rPr>
              <a:t>	</a:t>
            </a:r>
            <a:r>
              <a:rPr lang="en-US" b="1" dirty="0" smtClean="0">
                <a:solidFill>
                  <a:srgbClr val="B00000"/>
                </a:solidFill>
                <a:cs typeface="Courier New" pitchFamily="49" charset="0"/>
              </a:rPr>
              <a:t>AYCAN000000693744</a:t>
            </a:r>
            <a:r>
              <a:rPr lang="en-US" b="1" dirty="0" smtClean="0">
                <a:solidFill>
                  <a:srgbClr val="FF0000"/>
                </a:solidFill>
                <a:cs typeface="Courier New" pitchFamily="49" charset="0"/>
              </a:rPr>
              <a:t>							</a:t>
            </a:r>
            <a:r>
              <a:rPr lang="en-US" b="1" dirty="0" smtClean="0">
                <a:solidFill>
                  <a:srgbClr val="B00000"/>
                </a:solidFill>
                <a:cs typeface="Courier New" pitchFamily="49" charset="0"/>
              </a:rPr>
              <a:t>1983-06-20 BLACKADDAR ISLE MILKMAN</a:t>
            </a:r>
          </a:p>
          <a:p>
            <a:pPr defTabSz="13716000">
              <a:lnSpc>
                <a:spcPts val="1600"/>
              </a:lnSpc>
              <a:spcAft>
                <a:spcPts val="600"/>
              </a:spcAft>
              <a:tabLst>
                <a:tab pos="274320" algn="l"/>
                <a:tab pos="548640" algn="l"/>
                <a:tab pos="822960" algn="l"/>
                <a:tab pos="1097280" algn="l"/>
                <a:tab pos="1371600" algn="l"/>
                <a:tab pos="1645920" algn="l"/>
                <a:tab pos="1920240" algn="l"/>
                <a:tab pos="2194560" algn="l"/>
                <a:tab pos="2468880" algn="l"/>
                <a:tab pos="2743200" algn="l"/>
                <a:tab pos="3017520" algn="l"/>
                <a:tab pos="3291840" algn="l"/>
                <a:tab pos="3566160" algn="l"/>
                <a:tab pos="3840480" algn="l"/>
                <a:tab pos="4114800" algn="l"/>
              </a:tabLst>
            </a:pPr>
            <a:r>
              <a:rPr lang="en-US" b="1" dirty="0" smtClean="0">
                <a:cs typeface="Courier New" pitchFamily="49" charset="0"/>
              </a:rPr>
              <a:t>AYCAN000000811799								1994-11-15 WOODLAND VIEW PARDNER ET</a:t>
            </a:r>
          </a:p>
          <a:p>
            <a:pPr defTabSz="13716000">
              <a:lnSpc>
                <a:spcPts val="1600"/>
              </a:lnSpc>
              <a:spcAft>
                <a:spcPts val="600"/>
              </a:spcAft>
              <a:tabLst>
                <a:tab pos="274320" algn="l"/>
                <a:tab pos="548640" algn="l"/>
                <a:tab pos="822960" algn="l"/>
                <a:tab pos="1097280" algn="l"/>
                <a:tab pos="1371600" algn="l"/>
                <a:tab pos="1645920" algn="l"/>
                <a:tab pos="1920240" algn="l"/>
                <a:tab pos="2194560" algn="l"/>
                <a:tab pos="2468880" algn="l"/>
                <a:tab pos="2743200" algn="l"/>
                <a:tab pos="3017520" algn="l"/>
                <a:tab pos="3291840" algn="l"/>
                <a:tab pos="3566160" algn="l"/>
                <a:tab pos="3840480" algn="l"/>
                <a:tab pos="4114800" algn="l"/>
              </a:tabLst>
            </a:pPr>
            <a:r>
              <a:rPr lang="en-US" b="1" dirty="0" smtClean="0">
                <a:solidFill>
                  <a:srgbClr val="FF0000"/>
                </a:solidFill>
                <a:cs typeface="Courier New" pitchFamily="49" charset="0"/>
              </a:rPr>
              <a:t>		</a:t>
            </a:r>
            <a:r>
              <a:rPr lang="en-US" b="1" dirty="0" smtClean="0">
                <a:solidFill>
                  <a:srgbClr val="B00000"/>
                </a:solidFill>
                <a:cs typeface="Courier New" pitchFamily="49" charset="0"/>
              </a:rPr>
              <a:t>AYUSA000000142135</a:t>
            </a:r>
            <a:r>
              <a:rPr lang="en-US" b="1" dirty="0" smtClean="0">
                <a:solidFill>
                  <a:srgbClr val="FF0000"/>
                </a:solidFill>
                <a:cs typeface="Courier New" pitchFamily="49" charset="0"/>
              </a:rPr>
              <a:t>						</a:t>
            </a:r>
            <a:r>
              <a:rPr lang="en-US" b="1" dirty="0" smtClean="0">
                <a:solidFill>
                  <a:srgbClr val="B00000"/>
                </a:solidFill>
                <a:cs typeface="Courier New" pitchFamily="49" charset="0"/>
              </a:rPr>
              <a:t>1980-02-12 DES PEUPLIERS REBEL</a:t>
            </a:r>
          </a:p>
          <a:p>
            <a:pPr defTabSz="13716000">
              <a:lnSpc>
                <a:spcPts val="1600"/>
              </a:lnSpc>
              <a:spcAft>
                <a:spcPts val="600"/>
              </a:spcAft>
              <a:tabLst>
                <a:tab pos="274320" algn="l"/>
                <a:tab pos="548640" algn="l"/>
                <a:tab pos="822960" algn="l"/>
                <a:tab pos="1097280" algn="l"/>
                <a:tab pos="1371600" algn="l"/>
                <a:tab pos="1645920" algn="l"/>
                <a:tab pos="1920240" algn="l"/>
                <a:tab pos="2194560" algn="l"/>
                <a:tab pos="2468880" algn="l"/>
                <a:tab pos="2743200" algn="l"/>
                <a:tab pos="3017520" algn="l"/>
                <a:tab pos="3291840" algn="l"/>
                <a:tab pos="3566160" algn="l"/>
                <a:tab pos="3840480" algn="l"/>
                <a:tab pos="4114800" algn="l"/>
              </a:tabLst>
            </a:pPr>
            <a:r>
              <a:rPr lang="en-US" b="1" dirty="0" smtClean="0">
                <a:cs typeface="Courier New" pitchFamily="49" charset="0"/>
              </a:rPr>
              <a:t>	AYCAN000000734598							1986-11-28 WOODLAND VIEW PRUDENCE</a:t>
            </a:r>
          </a:p>
          <a:p>
            <a:pPr defTabSz="13716000">
              <a:lnSpc>
                <a:spcPts val="1600"/>
              </a:lnSpc>
              <a:spcAft>
                <a:spcPts val="600"/>
              </a:spcAft>
              <a:tabLst>
                <a:tab pos="274320" algn="l"/>
                <a:tab pos="548640" algn="l"/>
                <a:tab pos="822960" algn="l"/>
                <a:tab pos="1097280" algn="l"/>
                <a:tab pos="1371600" algn="l"/>
                <a:tab pos="1645920" algn="l"/>
                <a:tab pos="1920240" algn="l"/>
                <a:tab pos="2194560" algn="l"/>
                <a:tab pos="2468880" algn="l"/>
                <a:tab pos="2743200" algn="l"/>
                <a:tab pos="3017520" algn="l"/>
                <a:tab pos="3291840" algn="l"/>
                <a:tab pos="3566160" algn="l"/>
                <a:tab pos="3840480" algn="l"/>
                <a:tab pos="4114800" algn="l"/>
              </a:tabLst>
            </a:pPr>
            <a:r>
              <a:rPr lang="en-US" b="1" dirty="0" smtClean="0">
                <a:solidFill>
                  <a:srgbClr val="FF0000"/>
                </a:solidFill>
                <a:cs typeface="Courier New" pitchFamily="49" charset="0"/>
              </a:rPr>
              <a:t>			</a:t>
            </a:r>
            <a:r>
              <a:rPr lang="en-US" b="1" dirty="0" smtClean="0">
                <a:solidFill>
                  <a:srgbClr val="B00000"/>
                </a:solidFill>
                <a:cs typeface="Courier New" pitchFamily="49" charset="0"/>
              </a:rPr>
              <a:t>AYUSA000000135196</a:t>
            </a:r>
            <a:r>
              <a:rPr lang="en-US" b="1" dirty="0" smtClean="0">
                <a:solidFill>
                  <a:srgbClr val="FF0000"/>
                </a:solidFill>
                <a:cs typeface="Courier New" pitchFamily="49" charset="0"/>
              </a:rPr>
              <a:t>					</a:t>
            </a:r>
            <a:r>
              <a:rPr lang="en-US" b="1" dirty="0" smtClean="0">
                <a:solidFill>
                  <a:srgbClr val="B00000"/>
                </a:solidFill>
                <a:cs typeface="Courier New" pitchFamily="49" charset="0"/>
              </a:rPr>
              <a:t>1972-10-30 OAK-RIDGE STAR MAN</a:t>
            </a:r>
          </a:p>
          <a:p>
            <a:pPr defTabSz="13716000">
              <a:lnSpc>
                <a:spcPts val="1600"/>
              </a:lnSpc>
              <a:spcAft>
                <a:spcPts val="600"/>
              </a:spcAft>
              <a:tabLst>
                <a:tab pos="274320" algn="l"/>
                <a:tab pos="548640" algn="l"/>
                <a:tab pos="822960" algn="l"/>
                <a:tab pos="1097280" algn="l"/>
                <a:tab pos="1371600" algn="l"/>
                <a:tab pos="1645920" algn="l"/>
                <a:tab pos="1920240" algn="l"/>
                <a:tab pos="2194560" algn="l"/>
                <a:tab pos="2468880" algn="l"/>
                <a:tab pos="2743200" algn="l"/>
                <a:tab pos="3017520" algn="l"/>
                <a:tab pos="3291840" algn="l"/>
                <a:tab pos="3566160" algn="l"/>
                <a:tab pos="3840480" algn="l"/>
                <a:tab pos="4114800" algn="l"/>
              </a:tabLst>
            </a:pPr>
            <a:r>
              <a:rPr lang="en-US" b="1" dirty="0" smtClean="0">
                <a:solidFill>
                  <a:srgbClr val="FF0000"/>
                </a:solidFill>
                <a:cs typeface="Courier New" pitchFamily="49" charset="0"/>
              </a:rPr>
              <a:t>		</a:t>
            </a:r>
            <a:r>
              <a:rPr lang="en-US" b="1" dirty="0" smtClean="0">
                <a:cs typeface="Courier New" pitchFamily="49" charset="0"/>
              </a:rPr>
              <a:t>AYCAN000000703335						1984-04-10 WOODLAND VIEW STARBRITE2</a:t>
            </a:r>
          </a:p>
          <a:p>
            <a:pPr defTabSz="13716000">
              <a:lnSpc>
                <a:spcPts val="1600"/>
              </a:lnSpc>
              <a:spcAft>
                <a:spcPts val="600"/>
              </a:spcAft>
              <a:tabLst>
                <a:tab pos="274320" algn="l"/>
                <a:tab pos="548640" algn="l"/>
                <a:tab pos="822960" algn="l"/>
                <a:tab pos="1097280" algn="l"/>
                <a:tab pos="1371600" algn="l"/>
                <a:tab pos="1645920" algn="l"/>
                <a:tab pos="1920240" algn="l"/>
                <a:tab pos="2194560" algn="l"/>
                <a:tab pos="2468880" algn="l"/>
                <a:tab pos="2743200" algn="l"/>
                <a:tab pos="3017520" algn="l"/>
                <a:tab pos="3291840" algn="l"/>
                <a:tab pos="3566160" algn="l"/>
                <a:tab pos="3840480" algn="l"/>
                <a:tab pos="4114800" algn="l"/>
              </a:tabLst>
            </a:pPr>
            <a:r>
              <a:rPr lang="en-US" b="1" dirty="0" smtClean="0">
                <a:cs typeface="Courier New" pitchFamily="49" charset="0"/>
              </a:rPr>
              <a:t>				AYUSA000000129905				1966-06-03 MAR-RAL BRUIS COMMANDER</a:t>
            </a:r>
          </a:p>
          <a:p>
            <a:pPr defTabSz="13716000">
              <a:lnSpc>
                <a:spcPts val="1600"/>
              </a:lnSpc>
              <a:spcAft>
                <a:spcPts val="600"/>
              </a:spcAft>
              <a:tabLst>
                <a:tab pos="274320" algn="l"/>
                <a:tab pos="548640" algn="l"/>
                <a:tab pos="822960" algn="l"/>
                <a:tab pos="1097280" algn="l"/>
                <a:tab pos="1371600" algn="l"/>
                <a:tab pos="1645920" algn="l"/>
                <a:tab pos="1920240" algn="l"/>
                <a:tab pos="2194560" algn="l"/>
                <a:tab pos="2468880" algn="l"/>
                <a:tab pos="2743200" algn="l"/>
                <a:tab pos="3017520" algn="l"/>
                <a:tab pos="3291840" algn="l"/>
                <a:tab pos="3566160" algn="l"/>
                <a:tab pos="3840480" algn="l"/>
                <a:tab pos="4114800" algn="l"/>
              </a:tabLst>
            </a:pPr>
            <a:r>
              <a:rPr lang="en-US" b="1" dirty="0" smtClean="0">
                <a:cs typeface="Courier New" pitchFamily="49" charset="0"/>
              </a:rPr>
              <a:t>			AYCAN000000602747					1973-07-16</a:t>
            </a:r>
          </a:p>
          <a:p>
            <a:pPr defTabSz="13716000">
              <a:lnSpc>
                <a:spcPts val="1600"/>
              </a:lnSpc>
              <a:spcAft>
                <a:spcPts val="600"/>
              </a:spcAft>
              <a:tabLst>
                <a:tab pos="274320" algn="l"/>
                <a:tab pos="548640" algn="l"/>
                <a:tab pos="822960" algn="l"/>
                <a:tab pos="1097280" algn="l"/>
                <a:tab pos="1371600" algn="l"/>
                <a:tab pos="1645920" algn="l"/>
                <a:tab pos="1920240" algn="l"/>
                <a:tab pos="2194560" algn="l"/>
                <a:tab pos="2468880" algn="l"/>
                <a:tab pos="2743200" algn="l"/>
                <a:tab pos="3017520" algn="l"/>
                <a:tab pos="3291840" algn="l"/>
                <a:tab pos="3566160" algn="l"/>
                <a:tab pos="3840480" algn="l"/>
                <a:tab pos="4114800" algn="l"/>
              </a:tabLst>
            </a:pPr>
            <a:r>
              <a:rPr lang="en-US" b="1" dirty="0" smtClean="0">
                <a:cs typeface="Courier New" pitchFamily="49" charset="0"/>
              </a:rPr>
              <a:t>						AYUSA000000120135 		1958-03-12 OAK-RIDGE LIGHTNING</a:t>
            </a:r>
          </a:p>
          <a:p>
            <a:pPr defTabSz="13716000">
              <a:lnSpc>
                <a:spcPts val="1600"/>
              </a:lnSpc>
              <a:spcAft>
                <a:spcPts val="600"/>
              </a:spcAft>
              <a:tabLst>
                <a:tab pos="274320" algn="l"/>
                <a:tab pos="548640" algn="l"/>
                <a:tab pos="822960" algn="l"/>
                <a:tab pos="1097280" algn="l"/>
                <a:tab pos="1371600" algn="l"/>
                <a:tab pos="1645920" algn="l"/>
                <a:tab pos="1920240" algn="l"/>
                <a:tab pos="2194560" algn="l"/>
                <a:tab pos="2468880" algn="l"/>
                <a:tab pos="2743200" algn="l"/>
                <a:tab pos="3017520" algn="l"/>
                <a:tab pos="3291840" algn="l"/>
                <a:tab pos="3566160" algn="l"/>
                <a:tab pos="3840480" algn="l"/>
                <a:tab pos="4114800" algn="l"/>
              </a:tabLst>
            </a:pPr>
            <a:r>
              <a:rPr lang="en-US" b="1" dirty="0" smtClean="0">
                <a:cs typeface="Courier New" pitchFamily="49" charset="0"/>
              </a:rPr>
              <a:t>					AYUSA000000126028			1962-07-19 OAK-RIDGE FLASHY KLONDIKE</a:t>
            </a:r>
          </a:p>
          <a:p>
            <a:pPr defTabSz="13716000">
              <a:lnSpc>
                <a:spcPts val="1600"/>
              </a:lnSpc>
              <a:spcAft>
                <a:spcPts val="600"/>
              </a:spcAft>
              <a:tabLst>
                <a:tab pos="274320" algn="l"/>
                <a:tab pos="548640" algn="l"/>
                <a:tab pos="822960" algn="l"/>
                <a:tab pos="1097280" algn="l"/>
                <a:tab pos="1371600" algn="l"/>
                <a:tab pos="1645920" algn="l"/>
                <a:tab pos="1920240" algn="l"/>
                <a:tab pos="2194560" algn="l"/>
                <a:tab pos="2468880" algn="l"/>
                <a:tab pos="2743200" algn="l"/>
                <a:tab pos="3017520" algn="l"/>
                <a:tab pos="3291840" algn="l"/>
                <a:tab pos="3566160" algn="l"/>
                <a:tab pos="3840480" algn="l"/>
                <a:tab pos="4114800" algn="l"/>
              </a:tabLst>
            </a:pPr>
            <a:r>
              <a:rPr lang="en-US" b="1" dirty="0" smtClean="0">
                <a:cs typeface="Courier New" pitchFamily="49" charset="0"/>
              </a:rPr>
              <a:t>				AYUSA000000741098				1968-08-09</a:t>
            </a:r>
          </a:p>
          <a:p>
            <a:pPr defTabSz="18288000">
              <a:lnSpc>
                <a:spcPts val="1600"/>
              </a:lnSpc>
              <a:tabLst>
                <a:tab pos="274320" algn="l"/>
                <a:tab pos="548640" algn="l"/>
                <a:tab pos="822960" algn="l"/>
                <a:tab pos="1097280" algn="l"/>
                <a:tab pos="1371600" algn="l"/>
                <a:tab pos="1645920" algn="l"/>
                <a:tab pos="1920240" algn="l"/>
                <a:tab pos="2194560" algn="l"/>
                <a:tab pos="2468880" algn="l"/>
                <a:tab pos="2743200" algn="l"/>
                <a:tab pos="3017520" algn="l"/>
                <a:tab pos="3291840" algn="l"/>
                <a:tab pos="3566160" algn="l"/>
                <a:tab pos="3840480" algn="l"/>
                <a:tab pos="4114800" algn="l"/>
              </a:tabLst>
            </a:pPr>
            <a:endParaRPr lang="en-US" b="1" dirty="0" smtClean="0">
              <a:cs typeface="Courier New" pitchFamily="49" charset="0"/>
            </a:endParaRPr>
          </a:p>
          <a:p>
            <a:pPr defTabSz="18288000">
              <a:lnSpc>
                <a:spcPts val="1600"/>
              </a:lnSpc>
              <a:spcAft>
                <a:spcPts val="900"/>
              </a:spcAft>
              <a:tabLst>
                <a:tab pos="274320" algn="l"/>
                <a:tab pos="548640" algn="l"/>
                <a:tab pos="822960" algn="l"/>
                <a:tab pos="1097280" algn="l"/>
                <a:tab pos="1371600" algn="l"/>
                <a:tab pos="1645920" algn="l"/>
                <a:tab pos="1920240" algn="l"/>
                <a:tab pos="2194560" algn="l"/>
                <a:tab pos="2468880" algn="l"/>
                <a:tab pos="2743200" algn="l"/>
                <a:tab pos="3017520" algn="l"/>
                <a:tab pos="3291840" algn="l"/>
                <a:tab pos="3566160" algn="l"/>
                <a:tab pos="3840480" algn="l"/>
                <a:tab pos="4114800" algn="l"/>
              </a:tabLst>
            </a:pPr>
            <a:r>
              <a:rPr lang="en-US" sz="2000" b="1" dirty="0" smtClean="0">
                <a:solidFill>
                  <a:srgbClr val="244270"/>
                </a:solidFill>
                <a:cs typeface="Courier New" pitchFamily="49" charset="0"/>
              </a:rPr>
              <a:t>OAK-RIDGE FLASHY KELLOGG pedigree</a:t>
            </a:r>
          </a:p>
          <a:p>
            <a:pPr defTabSz="18288000">
              <a:lnSpc>
                <a:spcPts val="1600"/>
              </a:lnSpc>
              <a:spcAft>
                <a:spcPts val="600"/>
              </a:spcAft>
              <a:tabLst>
                <a:tab pos="274320" algn="l"/>
                <a:tab pos="548640" algn="l"/>
                <a:tab pos="822960" algn="l"/>
                <a:tab pos="1097280" algn="l"/>
                <a:tab pos="1371600" algn="l"/>
                <a:tab pos="1645920" algn="l"/>
                <a:tab pos="1920240" algn="l"/>
                <a:tab pos="2194560" algn="l"/>
                <a:tab pos="2468880" algn="l"/>
                <a:tab pos="2743200" algn="l"/>
                <a:tab pos="3017520" algn="l"/>
                <a:tab pos="3291840" algn="l"/>
                <a:tab pos="3566160" algn="l"/>
                <a:tab pos="3840480" algn="l"/>
                <a:tab pos="4114800" algn="l"/>
              </a:tabLst>
            </a:pPr>
            <a:r>
              <a:rPr lang="en-US" b="1" dirty="0" smtClean="0">
                <a:cs typeface="Courier New" pitchFamily="49" charset="0"/>
              </a:rPr>
              <a:t>	AYUSA000000120135							1958-03-12 OAK-RIDGE LIGHTNING</a:t>
            </a:r>
          </a:p>
          <a:p>
            <a:pPr defTabSz="18288000">
              <a:lnSpc>
                <a:spcPts val="1600"/>
              </a:lnSpc>
              <a:spcAft>
                <a:spcPts val="600"/>
              </a:spcAft>
              <a:tabLst>
                <a:tab pos="274320" algn="l"/>
                <a:tab pos="548640" algn="l"/>
                <a:tab pos="822960" algn="l"/>
                <a:tab pos="1097280" algn="l"/>
                <a:tab pos="1371600" algn="l"/>
                <a:tab pos="1645920" algn="l"/>
                <a:tab pos="1920240" algn="l"/>
                <a:tab pos="2194560" algn="l"/>
                <a:tab pos="2468880" algn="l"/>
                <a:tab pos="2743200" algn="l"/>
                <a:tab pos="3017520" algn="l"/>
                <a:tab pos="3291840" algn="l"/>
                <a:tab pos="3566160" algn="l"/>
                <a:tab pos="3840480" algn="l"/>
                <a:tab pos="4114800" algn="l"/>
              </a:tabLst>
            </a:pPr>
            <a:r>
              <a:rPr lang="en-US" b="1" dirty="0" smtClean="0">
                <a:cs typeface="Courier New" pitchFamily="49" charset="0"/>
              </a:rPr>
              <a:t>AYUSA000000125168								1961-03-26 OAK-RIDGE FLASHY KELLOGG</a:t>
            </a:r>
          </a:p>
          <a:p>
            <a:pPr defTabSz="18288000">
              <a:lnSpc>
                <a:spcPts val="1600"/>
              </a:lnSpc>
              <a:spcAft>
                <a:spcPts val="600"/>
              </a:spcAft>
              <a:tabLst>
                <a:tab pos="274320" algn="l"/>
                <a:tab pos="548640" algn="l"/>
                <a:tab pos="822960" algn="l"/>
                <a:tab pos="1097280" algn="l"/>
                <a:tab pos="1371600" algn="l"/>
                <a:tab pos="1645920" algn="l"/>
                <a:tab pos="1920240" algn="l"/>
                <a:tab pos="2194560" algn="l"/>
                <a:tab pos="2468880" algn="l"/>
                <a:tab pos="2743200" algn="l"/>
                <a:tab pos="3017520" algn="l"/>
                <a:tab pos="3291840" algn="l"/>
                <a:tab pos="3566160" algn="l"/>
                <a:tab pos="3840480" algn="l"/>
                <a:tab pos="4114800" algn="l"/>
              </a:tabLst>
            </a:pPr>
            <a:r>
              <a:rPr lang="en-US" b="1" dirty="0" smtClean="0">
                <a:cs typeface="Courier New" pitchFamily="49" charset="0"/>
              </a:rPr>
              <a:t>	AYUSA000000574250							1957-05-01</a:t>
            </a:r>
            <a:endParaRPr lang="en-US" b="1" dirty="0">
              <a:cs typeface="Courier New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29216" y="3872629"/>
            <a:ext cx="5945478" cy="274320"/>
          </a:xfrm>
          <a:prstGeom prst="rect">
            <a:avLst/>
          </a:prstGeom>
          <a:noFill/>
          <a:ln>
            <a:solidFill>
              <a:srgbClr val="B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9494" y="5227526"/>
            <a:ext cx="7315200" cy="271400"/>
          </a:xfrm>
          <a:prstGeom prst="rect">
            <a:avLst/>
          </a:prstGeom>
          <a:noFill/>
          <a:ln>
            <a:solidFill>
              <a:srgbClr val="B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034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Fertility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3000"/>
              </a:spcAft>
            </a:pPr>
            <a:r>
              <a:rPr lang="en-US" dirty="0" smtClean="0"/>
              <a:t>AH2 carrier</a:t>
            </a:r>
            <a:r>
              <a:rPr lang="en-US" sz="1300" dirty="0" smtClean="0"/>
              <a:t> </a:t>
            </a:r>
            <a:r>
              <a:rPr lang="en-US" dirty="0" smtClean="0">
                <a:sym typeface="Symbol"/>
              </a:rPr>
              <a:t></a:t>
            </a:r>
            <a:r>
              <a:rPr lang="en-US" sz="1300" dirty="0" smtClean="0">
                <a:sym typeface="Symbol"/>
              </a:rPr>
              <a:t> </a:t>
            </a:r>
            <a:r>
              <a:rPr lang="en-US" dirty="0" smtClean="0"/>
              <a:t>carrier matings tested for effects on conception rate using December 2015 data</a:t>
            </a:r>
          </a:p>
          <a:p>
            <a:pPr>
              <a:spcAft>
                <a:spcPts val="3000"/>
              </a:spcAft>
            </a:pPr>
            <a:r>
              <a:rPr lang="en-US" dirty="0" smtClean="0"/>
              <a:t>Only 247 carrier</a:t>
            </a:r>
            <a:r>
              <a:rPr lang="en-US" sz="1300" dirty="0" smtClean="0"/>
              <a:t> </a:t>
            </a:r>
            <a:r>
              <a:rPr lang="en-US" dirty="0" smtClean="0">
                <a:sym typeface="Symbol"/>
              </a:rPr>
              <a:t></a:t>
            </a:r>
            <a:r>
              <a:rPr lang="en-US" sz="1300" dirty="0" smtClean="0">
                <a:sym typeface="Symbol"/>
              </a:rPr>
              <a:t> </a:t>
            </a:r>
            <a:r>
              <a:rPr lang="en-US" dirty="0" smtClean="0"/>
              <a:t>carrier matings available for analysis</a:t>
            </a:r>
          </a:p>
          <a:p>
            <a:pPr>
              <a:spcAft>
                <a:spcPts val="3000"/>
              </a:spcAft>
            </a:pPr>
            <a:r>
              <a:rPr lang="en-US" dirty="0" smtClean="0"/>
              <a:t> For matings of carrier sires to cows with carrier maternal grandsires, sire conception rate was 6.1% lower </a:t>
            </a:r>
            <a:r>
              <a:rPr lang="en-US" dirty="0" smtClean="0">
                <a:solidFill>
                  <a:srgbClr val="00523C"/>
                </a:solidFill>
              </a:rPr>
              <a:t>(but not significant)</a:t>
            </a:r>
          </a:p>
          <a:p>
            <a:pPr>
              <a:spcAft>
                <a:spcPts val="3000"/>
              </a:spcAft>
            </a:pPr>
            <a:r>
              <a:rPr lang="en-US" dirty="0" smtClean="0"/>
              <a:t>Collaborating with Canadian Dairy Network </a:t>
            </a:r>
            <a:r>
              <a:rPr lang="en-US" dirty="0" smtClean="0">
                <a:solidFill>
                  <a:srgbClr val="00523C"/>
                </a:solidFill>
              </a:rPr>
              <a:t>(CDN)</a:t>
            </a:r>
            <a:r>
              <a:rPr lang="en-US" dirty="0" smtClean="0"/>
              <a:t> to test for fertility effects in a larger Ayrshire population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2177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IP-2017 Slide Master">
  <a:themeElements>
    <a:clrScheme name="Custom 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44270"/>
      </a:hlink>
      <a:folHlink>
        <a:srgbClr val="2442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15215</TotalTime>
  <Words>1217</Words>
  <Application>Microsoft Office PowerPoint</Application>
  <PresentationFormat>On-screen Show (4:3)</PresentationFormat>
  <Paragraphs>357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AIP-2017 Slide Master</vt:lpstr>
      <vt:lpstr>Discovery of a haplotype affecting fertility in Ayrshire dairy cattle and identification of a putative causal variant</vt:lpstr>
      <vt:lpstr>Introduction</vt:lpstr>
      <vt:lpstr>How are new haplotypes detected?</vt:lpstr>
      <vt:lpstr>Ayrshire haplotype 2 (AH2)</vt:lpstr>
      <vt:lpstr>Carrier frequencies of recently discovered haplotypes</vt:lpstr>
      <vt:lpstr>Ayrshire haplotype carrier frequencies</vt:lpstr>
      <vt:lpstr>Founder animals</vt:lpstr>
      <vt:lpstr>Founder pedigrees</vt:lpstr>
      <vt:lpstr>Fertility effects</vt:lpstr>
      <vt:lpstr>Whole-genome DNA sequencing</vt:lpstr>
      <vt:lpstr>Sequence data analysis</vt:lpstr>
      <vt:lpstr>Ayrshire bulls sequenced</vt:lpstr>
      <vt:lpstr>Sequence variants identified</vt:lpstr>
      <vt:lpstr>Most likely causal variant</vt:lpstr>
      <vt:lpstr>Causal variants for recently discovered haplotypes</vt:lpstr>
      <vt:lpstr>Economic impact of AH2</vt:lpstr>
      <vt:lpstr>Conclusions</vt:lpstr>
      <vt:lpstr>Acknowledgments</vt:lpstr>
      <vt:lpstr>Disclaimers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Suzanne Hubbard</dc:creator>
  <cp:lastModifiedBy>dnull</cp:lastModifiedBy>
  <cp:revision>196</cp:revision>
  <dcterms:created xsi:type="dcterms:W3CDTF">2017-04-14T13:19:57Z</dcterms:created>
  <dcterms:modified xsi:type="dcterms:W3CDTF">2017-06-30T14:27:11Z</dcterms:modified>
</cp:coreProperties>
</file>