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50" r:id="rId1"/>
  </p:sldMasterIdLst>
  <p:notesMasterIdLst>
    <p:notesMasterId r:id="rId20"/>
  </p:notesMasterIdLst>
  <p:handoutMasterIdLst>
    <p:handoutMasterId r:id="rId21"/>
  </p:handoutMasterIdLst>
  <p:sldIdLst>
    <p:sldId id="256" r:id="rId2"/>
    <p:sldId id="918" r:id="rId3"/>
    <p:sldId id="915" r:id="rId4"/>
    <p:sldId id="901" r:id="rId5"/>
    <p:sldId id="925" r:id="rId6"/>
    <p:sldId id="910" r:id="rId7"/>
    <p:sldId id="912" r:id="rId8"/>
    <p:sldId id="913" r:id="rId9"/>
    <p:sldId id="914" r:id="rId10"/>
    <p:sldId id="935" r:id="rId11"/>
    <p:sldId id="936" r:id="rId12"/>
    <p:sldId id="905" r:id="rId13"/>
    <p:sldId id="934" r:id="rId14"/>
    <p:sldId id="928" r:id="rId15"/>
    <p:sldId id="922" r:id="rId16"/>
    <p:sldId id="932" r:id="rId17"/>
    <p:sldId id="882" r:id="rId18"/>
    <p:sldId id="900" r:id="rId19"/>
  </p:sldIdLst>
  <p:sldSz cx="9144000" cy="6858000" type="screen4x3"/>
  <p:notesSz cx="6881813" cy="9296400"/>
  <p:embeddedFontLst>
    <p:embeddedFont>
      <p:font typeface="Humnst777 BT" pitchFamily="34" charset="0"/>
      <p:regular r:id="rId22"/>
      <p:bold r:id="rId23"/>
      <p:italic r:id="rId24"/>
      <p:boldItalic r:id="rId25"/>
    </p:embeddedFont>
    <p:embeddedFont>
      <p:font typeface="Monotype Sorts" pitchFamily="2" charset="2"/>
      <p:regular r:id="rId26"/>
    </p:embeddedFont>
    <p:embeddedFont>
      <p:font typeface="Wingdings 2" pitchFamily="18" charset="2"/>
      <p:regular r:id="rId27"/>
    </p:embeddedFont>
  </p:embeddedFontLst>
  <p:defaultTextStyle>
    <a:defPPr>
      <a:defRPr lang="en-US"/>
    </a:defPPr>
    <a:lvl1pPr algn="l"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sz="1200" kern="1200">
        <a:solidFill>
          <a:schemeClr val="tx1"/>
        </a:solidFill>
        <a:latin typeface="Arial" charset="0"/>
        <a:ea typeface="+mn-ea"/>
        <a:cs typeface="Arial" charset="0"/>
      </a:defRPr>
    </a:lvl2pPr>
    <a:lvl3pPr marL="914400" algn="l" rtl="0" fontAlgn="base">
      <a:spcBef>
        <a:spcPct val="0"/>
      </a:spcBef>
      <a:spcAft>
        <a:spcPct val="0"/>
      </a:spcAft>
      <a:defRPr sz="1200" kern="1200">
        <a:solidFill>
          <a:schemeClr val="tx1"/>
        </a:solidFill>
        <a:latin typeface="Arial" charset="0"/>
        <a:ea typeface="+mn-ea"/>
        <a:cs typeface="Arial" charset="0"/>
      </a:defRPr>
    </a:lvl3pPr>
    <a:lvl4pPr marL="1371600" algn="l" rtl="0" fontAlgn="base">
      <a:spcBef>
        <a:spcPct val="0"/>
      </a:spcBef>
      <a:spcAft>
        <a:spcPct val="0"/>
      </a:spcAft>
      <a:defRPr sz="1200" kern="1200">
        <a:solidFill>
          <a:schemeClr val="tx1"/>
        </a:solidFill>
        <a:latin typeface="Arial" charset="0"/>
        <a:ea typeface="+mn-ea"/>
        <a:cs typeface="Arial" charset="0"/>
      </a:defRPr>
    </a:lvl4pPr>
    <a:lvl5pPr marL="1828800" algn="l"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clrMru>
    <a:srgbClr val="FFFF00"/>
    <a:srgbClr val="00FF00"/>
    <a:srgbClr val="FF9900"/>
    <a:srgbClr val="FF3399"/>
    <a:srgbClr val="CC0000"/>
    <a:srgbClr val="FF0000"/>
    <a:srgbClr val="CC3300"/>
    <a:srgbClr val="663300"/>
    <a:srgbClr val="000000"/>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9" autoAdjust="0"/>
    <p:restoredTop sz="92455" autoAdjust="0"/>
  </p:normalViewPr>
  <p:slideViewPr>
    <p:cSldViewPr>
      <p:cViewPr>
        <p:scale>
          <a:sx n="60" d="100"/>
          <a:sy n="60" d="100"/>
        </p:scale>
        <p:origin x="-2994" y="-1026"/>
      </p:cViewPr>
      <p:guideLst>
        <p:guide orient="horz" pos="1680"/>
        <p:guide pos="1200"/>
        <p:guide pos="39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2052" y="-96"/>
      </p:cViewPr>
      <p:guideLst>
        <p:guide orient="horz" pos="2928"/>
        <p:guide pos="216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82641" cy="465774"/>
          </a:xfrm>
          <a:prstGeom prst="rect">
            <a:avLst/>
          </a:prstGeom>
          <a:noFill/>
          <a:ln w="9525">
            <a:noFill/>
            <a:miter lim="800000"/>
            <a:headEnd/>
            <a:tailEnd/>
          </a:ln>
          <a:effectLst/>
        </p:spPr>
        <p:txBody>
          <a:bodyPr vert="horz" wrap="square" lIns="92792" tIns="46396" rIns="92792" bIns="46396" numCol="1" anchor="t" anchorCtr="0" compatLnSpc="1">
            <a:prstTxWarp prst="textNoShape">
              <a:avLst/>
            </a:prstTxWarp>
          </a:bodyPr>
          <a:lstStyle>
            <a:lvl1pPr defTabSz="928590">
              <a:defRPr>
                <a:cs typeface="+mn-cs"/>
              </a:defRPr>
            </a:lvl1pPr>
          </a:lstStyle>
          <a:p>
            <a:pPr>
              <a:defRPr/>
            </a:pPr>
            <a:endParaRPr lang="en-AU"/>
          </a:p>
        </p:txBody>
      </p:sp>
      <p:sp>
        <p:nvSpPr>
          <p:cNvPr id="21507" name="Rectangle 3"/>
          <p:cNvSpPr>
            <a:spLocks noGrp="1" noChangeArrowheads="1"/>
          </p:cNvSpPr>
          <p:nvPr>
            <p:ph type="dt" sz="quarter" idx="1"/>
          </p:nvPr>
        </p:nvSpPr>
        <p:spPr bwMode="auto">
          <a:xfrm>
            <a:off x="3899173" y="0"/>
            <a:ext cx="2982640" cy="465774"/>
          </a:xfrm>
          <a:prstGeom prst="rect">
            <a:avLst/>
          </a:prstGeom>
          <a:noFill/>
          <a:ln w="9525">
            <a:noFill/>
            <a:miter lim="800000"/>
            <a:headEnd/>
            <a:tailEnd/>
          </a:ln>
          <a:effectLst/>
        </p:spPr>
        <p:txBody>
          <a:bodyPr vert="horz" wrap="square" lIns="92792" tIns="46396" rIns="92792" bIns="46396" numCol="1" anchor="t" anchorCtr="0" compatLnSpc="1">
            <a:prstTxWarp prst="textNoShape">
              <a:avLst/>
            </a:prstTxWarp>
          </a:bodyPr>
          <a:lstStyle>
            <a:lvl1pPr algn="r" defTabSz="928590">
              <a:defRPr>
                <a:solidFill>
                  <a:srgbClr val="FFFF00"/>
                </a:solidFill>
                <a:cs typeface="+mn-cs"/>
              </a:defRPr>
            </a:lvl1pPr>
          </a:lstStyle>
          <a:p>
            <a:pPr>
              <a:defRPr/>
            </a:pPr>
            <a:endParaRPr lang="en-US"/>
          </a:p>
        </p:txBody>
      </p:sp>
      <p:sp>
        <p:nvSpPr>
          <p:cNvPr id="21508" name="Rectangle 4"/>
          <p:cNvSpPr>
            <a:spLocks noGrp="1" noChangeArrowheads="1"/>
          </p:cNvSpPr>
          <p:nvPr>
            <p:ph type="ftr" sz="quarter" idx="2"/>
          </p:nvPr>
        </p:nvSpPr>
        <p:spPr bwMode="auto">
          <a:xfrm>
            <a:off x="0" y="8830628"/>
            <a:ext cx="2982641" cy="465773"/>
          </a:xfrm>
          <a:prstGeom prst="rect">
            <a:avLst/>
          </a:prstGeom>
          <a:noFill/>
          <a:ln w="9525">
            <a:noFill/>
            <a:miter lim="800000"/>
            <a:headEnd/>
            <a:tailEnd/>
          </a:ln>
          <a:effectLst/>
        </p:spPr>
        <p:txBody>
          <a:bodyPr vert="horz" wrap="square" lIns="92792" tIns="46396" rIns="92792" bIns="46396" numCol="1" anchor="b" anchorCtr="0" compatLnSpc="1">
            <a:prstTxWarp prst="textNoShape">
              <a:avLst/>
            </a:prstTxWarp>
          </a:bodyPr>
          <a:lstStyle>
            <a:lvl1pPr defTabSz="928590">
              <a:defRPr>
                <a:solidFill>
                  <a:srgbClr val="FFFF00"/>
                </a:solidFill>
                <a:cs typeface="+mn-cs"/>
              </a:defRPr>
            </a:lvl1pPr>
          </a:lstStyle>
          <a:p>
            <a:pPr>
              <a:defRPr/>
            </a:pPr>
            <a:endParaRPr lang="en-US"/>
          </a:p>
        </p:txBody>
      </p:sp>
      <p:sp>
        <p:nvSpPr>
          <p:cNvPr id="21509" name="Rectangle 5"/>
          <p:cNvSpPr>
            <a:spLocks noGrp="1" noChangeArrowheads="1"/>
          </p:cNvSpPr>
          <p:nvPr>
            <p:ph type="sldNum" sz="quarter" idx="3"/>
          </p:nvPr>
        </p:nvSpPr>
        <p:spPr bwMode="auto">
          <a:xfrm>
            <a:off x="3899173" y="8830628"/>
            <a:ext cx="2982640" cy="465773"/>
          </a:xfrm>
          <a:prstGeom prst="rect">
            <a:avLst/>
          </a:prstGeom>
          <a:noFill/>
          <a:ln w="9525">
            <a:noFill/>
            <a:miter lim="800000"/>
            <a:headEnd/>
            <a:tailEnd/>
          </a:ln>
          <a:effectLst/>
        </p:spPr>
        <p:txBody>
          <a:bodyPr vert="horz" wrap="square" lIns="92792" tIns="46396" rIns="92792" bIns="46396" numCol="1" anchor="b" anchorCtr="0" compatLnSpc="1">
            <a:prstTxWarp prst="textNoShape">
              <a:avLst/>
            </a:prstTxWarp>
          </a:bodyPr>
          <a:lstStyle>
            <a:lvl1pPr algn="r" defTabSz="928590">
              <a:defRPr>
                <a:solidFill>
                  <a:srgbClr val="FFFF00"/>
                </a:solidFill>
                <a:cs typeface="+mn-cs"/>
              </a:defRPr>
            </a:lvl1pPr>
          </a:lstStyle>
          <a:p>
            <a:pPr>
              <a:defRPr/>
            </a:pPr>
            <a:fld id="{C9C6310F-1A7E-43EB-9DD3-A44BFFB1DA9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82641" cy="465774"/>
          </a:xfrm>
          <a:prstGeom prst="rect">
            <a:avLst/>
          </a:prstGeom>
          <a:noFill/>
          <a:ln w="9525">
            <a:noFill/>
            <a:miter lim="800000"/>
            <a:headEnd/>
            <a:tailEnd/>
          </a:ln>
          <a:effectLst/>
        </p:spPr>
        <p:txBody>
          <a:bodyPr vert="horz" wrap="square" lIns="92792" tIns="46396" rIns="92792" bIns="46396" numCol="1" anchor="t" anchorCtr="0" compatLnSpc="1">
            <a:prstTxWarp prst="textNoShape">
              <a:avLst/>
            </a:prstTxWarp>
          </a:bodyPr>
          <a:lstStyle>
            <a:lvl1pPr defTabSz="928590">
              <a:defRPr>
                <a:solidFill>
                  <a:srgbClr val="FFFF00"/>
                </a:solidFill>
                <a:cs typeface="+mn-cs"/>
              </a:defRPr>
            </a:lvl1pPr>
          </a:lstStyle>
          <a:p>
            <a:pPr>
              <a:defRPr/>
            </a:pPr>
            <a:endParaRPr lang="en-US"/>
          </a:p>
        </p:txBody>
      </p:sp>
      <p:sp>
        <p:nvSpPr>
          <p:cNvPr id="8195" name="Rectangle 3"/>
          <p:cNvSpPr>
            <a:spLocks noGrp="1" noChangeArrowheads="1"/>
          </p:cNvSpPr>
          <p:nvPr>
            <p:ph type="dt" idx="1"/>
          </p:nvPr>
        </p:nvSpPr>
        <p:spPr bwMode="auto">
          <a:xfrm>
            <a:off x="3899173" y="0"/>
            <a:ext cx="2982640" cy="465774"/>
          </a:xfrm>
          <a:prstGeom prst="rect">
            <a:avLst/>
          </a:prstGeom>
          <a:noFill/>
          <a:ln w="9525">
            <a:noFill/>
            <a:miter lim="800000"/>
            <a:headEnd/>
            <a:tailEnd/>
          </a:ln>
          <a:effectLst/>
        </p:spPr>
        <p:txBody>
          <a:bodyPr vert="horz" wrap="square" lIns="92792" tIns="46396" rIns="92792" bIns="46396" numCol="1" anchor="t" anchorCtr="0" compatLnSpc="1">
            <a:prstTxWarp prst="textNoShape">
              <a:avLst/>
            </a:prstTxWarp>
          </a:bodyPr>
          <a:lstStyle>
            <a:lvl1pPr algn="r" defTabSz="928590">
              <a:defRPr>
                <a:solidFill>
                  <a:srgbClr val="FFFF00"/>
                </a:solidFill>
                <a:cs typeface="+mn-cs"/>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19188" y="696913"/>
            <a:ext cx="4645025" cy="3484562"/>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8097" y="4416108"/>
            <a:ext cx="5045620" cy="4184016"/>
          </a:xfrm>
          <a:prstGeom prst="rect">
            <a:avLst/>
          </a:prstGeom>
          <a:noFill/>
          <a:ln w="9525">
            <a:noFill/>
            <a:miter lim="800000"/>
            <a:headEnd/>
            <a:tailEnd/>
          </a:ln>
          <a:effectLst/>
        </p:spPr>
        <p:txBody>
          <a:bodyPr vert="horz" wrap="square" lIns="92792" tIns="46396" rIns="92792" bIns="463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30628"/>
            <a:ext cx="2982641" cy="465773"/>
          </a:xfrm>
          <a:prstGeom prst="rect">
            <a:avLst/>
          </a:prstGeom>
          <a:noFill/>
          <a:ln w="9525">
            <a:noFill/>
            <a:miter lim="800000"/>
            <a:headEnd/>
            <a:tailEnd/>
          </a:ln>
          <a:effectLst/>
        </p:spPr>
        <p:txBody>
          <a:bodyPr vert="horz" wrap="square" lIns="92792" tIns="46396" rIns="92792" bIns="46396" numCol="1" anchor="b" anchorCtr="0" compatLnSpc="1">
            <a:prstTxWarp prst="textNoShape">
              <a:avLst/>
            </a:prstTxWarp>
          </a:bodyPr>
          <a:lstStyle>
            <a:lvl1pPr defTabSz="928590">
              <a:defRPr>
                <a:solidFill>
                  <a:srgbClr val="FFFF00"/>
                </a:solidFill>
                <a:cs typeface="+mn-cs"/>
              </a:defRPr>
            </a:lvl1pPr>
          </a:lstStyle>
          <a:p>
            <a:pPr>
              <a:defRPr/>
            </a:pPr>
            <a:endParaRPr lang="en-US"/>
          </a:p>
        </p:txBody>
      </p:sp>
      <p:sp>
        <p:nvSpPr>
          <p:cNvPr id="8199" name="Rectangle 7"/>
          <p:cNvSpPr>
            <a:spLocks noGrp="1" noChangeArrowheads="1"/>
          </p:cNvSpPr>
          <p:nvPr>
            <p:ph type="sldNum" sz="quarter" idx="5"/>
          </p:nvPr>
        </p:nvSpPr>
        <p:spPr bwMode="auto">
          <a:xfrm>
            <a:off x="3899173" y="8830628"/>
            <a:ext cx="2982640" cy="465773"/>
          </a:xfrm>
          <a:prstGeom prst="rect">
            <a:avLst/>
          </a:prstGeom>
          <a:noFill/>
          <a:ln w="9525">
            <a:noFill/>
            <a:miter lim="800000"/>
            <a:headEnd/>
            <a:tailEnd/>
          </a:ln>
          <a:effectLst/>
        </p:spPr>
        <p:txBody>
          <a:bodyPr vert="horz" wrap="square" lIns="92792" tIns="46396" rIns="92792" bIns="46396" numCol="1" anchor="b" anchorCtr="0" compatLnSpc="1">
            <a:prstTxWarp prst="textNoShape">
              <a:avLst/>
            </a:prstTxWarp>
          </a:bodyPr>
          <a:lstStyle>
            <a:lvl1pPr algn="r" defTabSz="928590">
              <a:defRPr>
                <a:solidFill>
                  <a:srgbClr val="FFFF00"/>
                </a:solidFill>
                <a:cs typeface="+mn-cs"/>
              </a:defRPr>
            </a:lvl1pPr>
          </a:lstStyle>
          <a:p>
            <a:pPr>
              <a:defRPr/>
            </a:pPr>
            <a:fld id="{3DB26FD4-1C16-4175-A473-7E75FAC44CD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pPr defTabSz="927642"/>
            <a:fld id="{C8760661-CD67-4530-8D70-8F0AD17C6D6C}" type="slidenum">
              <a:rPr lang="en-US" smtClean="0">
                <a:cs typeface="Arial" charset="0"/>
              </a:rPr>
              <a:pPr defTabSz="927642"/>
              <a:t>1</a:t>
            </a:fld>
            <a:endParaRPr lang="en-US" dirty="0" smtClean="0">
              <a:cs typeface="Arial" charset="0"/>
            </a:endParaRPr>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r>
              <a:rPr lang="en-AU" dirty="0" smtClean="0"/>
              <a:t>One finding from previous genomic selection experiments is that prediction equations in</a:t>
            </a:r>
            <a:r>
              <a:rPr lang="en-AU" baseline="0" dirty="0" smtClean="0"/>
              <a:t> one breed do not accurately predict GEBV when applied to other breeds.  This is a problem for breeds where </a:t>
            </a:r>
            <a:r>
              <a:rPr lang="en-AU" baseline="0" smtClean="0"/>
              <a:t>the number of </a:t>
            </a:r>
            <a:r>
              <a:rPr lang="en-AU" baseline="0" dirty="0" smtClean="0"/>
              <a:t>individuals in the reference population is limited.  An all-breed reference population is a potential solution. </a:t>
            </a:r>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Accurate: correlations with purebred genomic evaluations 98-99%</a:t>
            </a:r>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VanRaden</a:t>
            </a:r>
            <a:r>
              <a:rPr lang="en-US" dirty="0" smtClean="0"/>
              <a:t> &amp; Sanders 2003  Economic merit of crossbred and purebred US dairy cattle. J. Dairy Sci. 86(3):1036–1044. 2003</a:t>
            </a:r>
            <a:endParaRPr lang="en-US" dirty="0"/>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5 directories for production, PL, SCS, fertility etc.;</a:t>
            </a:r>
            <a:r>
              <a:rPr lang="en-US" baseline="0" dirty="0" smtClean="0"/>
              <a:t> one for each breed.</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5 directories for production, PL, SCS, fertility etc.;</a:t>
            </a:r>
            <a:r>
              <a:rPr lang="en-US" baseline="0" dirty="0" smtClean="0"/>
              <a:t> one for each breed. In the XX directory, there are YLD subdirectories for each breed, but only using the allele frequencies for that breed.  i.e. </a:t>
            </a:r>
            <a:r>
              <a:rPr lang="en-US" baseline="0" dirty="0" err="1" smtClean="0"/>
              <a:t>yldHO</a:t>
            </a:r>
            <a:r>
              <a:rPr lang="en-US" baseline="0" dirty="0" smtClean="0"/>
              <a:t>, </a:t>
            </a:r>
            <a:r>
              <a:rPr lang="en-US" baseline="0" dirty="0" err="1" smtClean="0"/>
              <a:t>yldJE</a:t>
            </a:r>
            <a:r>
              <a:rPr lang="en-US" baseline="0" dirty="0" smtClean="0"/>
              <a:t> etc.</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3,471 crossbreds currently</a:t>
            </a:r>
            <a:r>
              <a:rPr lang="en-US" baseline="0" dirty="0" smtClean="0"/>
              <a:t> have evaluations under the current system.</a:t>
            </a:r>
            <a:endParaRPr lang="en-US" dirty="0"/>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Bulls from </a:t>
            </a:r>
            <a:r>
              <a:rPr lang="en-US" smtClean="0"/>
              <a:t>official dataset </a:t>
            </a:r>
            <a:r>
              <a:rPr lang="en-US" dirty="0" smtClean="0"/>
              <a:t>from 1704</a:t>
            </a:r>
            <a:endParaRPr lang="en-US" dirty="0"/>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Tatiana’s project</a:t>
            </a:r>
            <a:endParaRPr lang="en-US" dirty="0"/>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program had traits hardcoded, and adding Livability  </a:t>
            </a:r>
            <a:r>
              <a:rPr lang="en-US" smtClean="0"/>
              <a:t>was</a:t>
            </a:r>
            <a:r>
              <a:rPr lang="en-US" baseline="0" smtClean="0"/>
              <a:t> done </a:t>
            </a:r>
            <a:r>
              <a:rPr lang="en-US" baseline="0" dirty="0" smtClean="0"/>
              <a:t>1 program at a time. </a:t>
            </a:r>
            <a:endParaRPr lang="en-US" dirty="0"/>
          </a:p>
        </p:txBody>
      </p:sp>
      <p:sp>
        <p:nvSpPr>
          <p:cNvPr id="4" name="Slide Number Placeholder 3"/>
          <p:cNvSpPr>
            <a:spLocks noGrp="1"/>
          </p:cNvSpPr>
          <p:nvPr>
            <p:ph type="sldNum" sz="quarter" idx="10"/>
          </p:nvPr>
        </p:nvSpPr>
        <p:spPr/>
        <p:txBody>
          <a:bodyPr/>
          <a:lstStyle/>
          <a:p>
            <a:pPr>
              <a:defRPr/>
            </a:pPr>
            <a:fld id="{3DB26FD4-1C16-4175-A473-7E75FAC44CD8}"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Text Box 30"/>
          <p:cNvSpPr txBox="1">
            <a:spLocks noChangeArrowheads="1"/>
          </p:cNvSpPr>
          <p:nvPr/>
        </p:nvSpPr>
        <p:spPr bwMode="auto">
          <a:xfrm>
            <a:off x="684213" y="3656013"/>
            <a:ext cx="7848600" cy="1938992"/>
          </a:xfrm>
          <a:prstGeom prst="rect">
            <a:avLst/>
          </a:prstGeom>
          <a:noFill/>
          <a:ln w="9525">
            <a:noFill/>
            <a:miter lim="800000"/>
            <a:headEnd/>
            <a:tailEnd/>
          </a:ln>
          <a:effectLst/>
        </p:spPr>
        <p:txBody>
          <a:bodyPr lIns="0" tIns="0" rIns="0" bIns="0">
            <a:spAutoFit/>
          </a:bodyPr>
          <a:lstStyle/>
          <a:p>
            <a:pPr>
              <a:defRPr/>
            </a:pPr>
            <a:r>
              <a:rPr lang="en-US" sz="2200" b="1" kern="1200" dirty="0" smtClean="0">
                <a:solidFill>
                  <a:srgbClr val="FFFF00"/>
                </a:solidFill>
                <a:latin typeface="Humnst777 BT" pitchFamily="34" charset="0"/>
                <a:ea typeface="+mn-ea"/>
                <a:cs typeface="Arial" charset="0"/>
              </a:rPr>
              <a:t>Mel</a:t>
            </a:r>
            <a:r>
              <a:rPr lang="en-US" sz="2200" b="1" kern="1200" baseline="0" dirty="0" smtClean="0">
                <a:solidFill>
                  <a:srgbClr val="FFFF00"/>
                </a:solidFill>
                <a:latin typeface="Humnst777 BT" pitchFamily="34" charset="0"/>
                <a:ea typeface="+mn-ea"/>
                <a:cs typeface="Arial" charset="0"/>
              </a:rPr>
              <a:t> Tooker</a:t>
            </a:r>
            <a:r>
              <a:rPr lang="en-US" sz="2200" b="1" kern="1200" baseline="30000" dirty="0" smtClean="0">
                <a:solidFill>
                  <a:srgbClr val="FFFF00"/>
                </a:solidFill>
                <a:latin typeface="Humnst777 BT" pitchFamily="34" charset="0"/>
                <a:ea typeface="+mn-ea"/>
                <a:cs typeface="Arial" charset="0"/>
              </a:rPr>
              <a:t>1</a:t>
            </a:r>
            <a:r>
              <a:rPr lang="en-US" sz="2200" b="1" kern="1200" baseline="0" dirty="0" smtClean="0">
                <a:solidFill>
                  <a:srgbClr val="FFFF00"/>
                </a:solidFill>
                <a:latin typeface="Humnst777 BT" pitchFamily="34" charset="0"/>
                <a:ea typeface="+mn-ea"/>
                <a:cs typeface="Arial" charset="0"/>
              </a:rPr>
              <a:t>, </a:t>
            </a:r>
            <a:r>
              <a:rPr lang="en-US" sz="2200" b="1" kern="1200" dirty="0" smtClean="0">
                <a:solidFill>
                  <a:srgbClr val="FFFF00"/>
                </a:solidFill>
                <a:latin typeface="Humnst777 BT" pitchFamily="34" charset="0"/>
                <a:ea typeface="+mn-ea"/>
                <a:cs typeface="Arial" charset="0"/>
              </a:rPr>
              <a:t>Paul VanRaden</a:t>
            </a:r>
            <a:r>
              <a:rPr lang="en-US" sz="2200" b="1" kern="1200" baseline="30000" dirty="0" smtClean="0">
                <a:solidFill>
                  <a:srgbClr val="FFFF00"/>
                </a:solidFill>
                <a:latin typeface="Humnst777 BT" pitchFamily="34" charset="0"/>
                <a:ea typeface="+mn-ea"/>
                <a:cs typeface="Arial" charset="0"/>
              </a:rPr>
              <a:t>1</a:t>
            </a:r>
            <a:r>
              <a:rPr lang="en-US" sz="2200" b="1" kern="1200" dirty="0" smtClean="0">
                <a:solidFill>
                  <a:srgbClr val="FFFF00"/>
                </a:solidFill>
                <a:latin typeface="Humnst777 BT" pitchFamily="34" charset="0"/>
                <a:ea typeface="+mn-ea"/>
                <a:cs typeface="Arial" charset="0"/>
              </a:rPr>
              <a:t>, Gary Fok</a:t>
            </a:r>
            <a:r>
              <a:rPr lang="en-US" sz="2200" b="1" kern="1200" baseline="30000" dirty="0" smtClean="0">
                <a:solidFill>
                  <a:srgbClr val="FFFF00"/>
                </a:solidFill>
                <a:latin typeface="Humnst777 BT" pitchFamily="34" charset="0"/>
                <a:ea typeface="+mn-ea"/>
                <a:cs typeface="Arial" charset="0"/>
              </a:rPr>
              <a:t>1</a:t>
            </a:r>
            <a:r>
              <a:rPr lang="en-US" sz="2200" b="1" kern="1200" baseline="0" dirty="0" smtClean="0">
                <a:solidFill>
                  <a:srgbClr val="FFFF00"/>
                </a:solidFill>
                <a:latin typeface="Humnst777 BT" pitchFamily="34" charset="0"/>
                <a:ea typeface="+mn-ea"/>
                <a:cs typeface="Arial" charset="0"/>
              </a:rPr>
              <a:t>, and Tatiane Chud</a:t>
            </a:r>
            <a:r>
              <a:rPr lang="en-US" sz="2200" b="1" kern="1200" baseline="30000" dirty="0" smtClean="0">
                <a:solidFill>
                  <a:srgbClr val="FFFF00"/>
                </a:solidFill>
                <a:latin typeface="Humnst777 BT" pitchFamily="34" charset="0"/>
                <a:ea typeface="+mn-ea"/>
                <a:cs typeface="Arial" charset="0"/>
              </a:rPr>
              <a:t>2</a:t>
            </a:r>
            <a:endParaRPr lang="en-US" sz="2200" b="1" baseline="30000" dirty="0" smtClean="0">
              <a:solidFill>
                <a:srgbClr val="FFFF00"/>
              </a:solidFill>
              <a:latin typeface="Humnst777 BT" pitchFamily="34" charset="0"/>
              <a:cs typeface="+mn-cs"/>
            </a:endParaRPr>
          </a:p>
          <a:p>
            <a:r>
              <a:rPr lang="en-US" sz="2000" b="0" i="1" kern="1200" baseline="30000" dirty="0" smtClean="0">
                <a:solidFill>
                  <a:schemeClr val="tx1"/>
                </a:solidFill>
                <a:latin typeface="Arial" charset="0"/>
                <a:ea typeface="+mn-ea"/>
                <a:cs typeface="Arial" charset="0"/>
              </a:rPr>
              <a:t>1</a:t>
            </a:r>
            <a:r>
              <a:rPr lang="en-US" sz="2000" b="0" i="1" kern="1200" dirty="0" smtClean="0">
                <a:solidFill>
                  <a:schemeClr val="tx1"/>
                </a:solidFill>
                <a:latin typeface="Arial" charset="0"/>
                <a:ea typeface="+mn-ea"/>
                <a:cs typeface="Arial" charset="0"/>
              </a:rPr>
              <a:t>Animal Genomics and Improvement Laboratory, Agricultural Research Service, USDA, Beltsville, MD, USA</a:t>
            </a:r>
          </a:p>
          <a:p>
            <a:r>
              <a:rPr lang="en-US" sz="2000" b="0" i="1" kern="1200" baseline="30000" dirty="0" smtClean="0">
                <a:solidFill>
                  <a:schemeClr val="tx1"/>
                </a:solidFill>
                <a:latin typeface="Arial" charset="0"/>
                <a:ea typeface="+mn-ea"/>
                <a:cs typeface="Arial" charset="0"/>
              </a:rPr>
              <a:t>2</a:t>
            </a:r>
            <a:r>
              <a:rPr lang="en-US" sz="2000" b="0" i="1" kern="1200" dirty="0" smtClean="0">
                <a:solidFill>
                  <a:schemeClr val="tx1"/>
                </a:solidFill>
                <a:latin typeface="Arial" charset="0"/>
                <a:ea typeface="+mn-ea"/>
                <a:cs typeface="Arial" charset="0"/>
              </a:rPr>
              <a:t>São Paulo State University (</a:t>
            </a:r>
            <a:r>
              <a:rPr lang="en-US" sz="2000" b="0" i="1" kern="1200" dirty="0" err="1" smtClean="0">
                <a:solidFill>
                  <a:schemeClr val="tx1"/>
                </a:solidFill>
                <a:latin typeface="Arial" charset="0"/>
                <a:ea typeface="+mn-ea"/>
                <a:cs typeface="Arial" charset="0"/>
              </a:rPr>
              <a:t>Unesp</a:t>
            </a:r>
            <a:r>
              <a:rPr lang="en-US" sz="2000" b="0" i="1" kern="1200" dirty="0" smtClean="0">
                <a:solidFill>
                  <a:schemeClr val="tx1"/>
                </a:solidFill>
                <a:latin typeface="Arial" charset="0"/>
                <a:ea typeface="+mn-ea"/>
                <a:cs typeface="Arial" charset="0"/>
              </a:rPr>
              <a:t>), </a:t>
            </a:r>
            <a:r>
              <a:rPr lang="en-US" sz="2000" b="0" i="1" kern="1200" dirty="0" err="1" smtClean="0">
                <a:solidFill>
                  <a:schemeClr val="tx1"/>
                </a:solidFill>
                <a:latin typeface="Arial" charset="0"/>
                <a:ea typeface="+mn-ea"/>
                <a:cs typeface="Arial" charset="0"/>
              </a:rPr>
              <a:t>Jaboticabal</a:t>
            </a:r>
            <a:r>
              <a:rPr lang="en-US" sz="2000" b="0" i="1" kern="1200" dirty="0" smtClean="0">
                <a:solidFill>
                  <a:schemeClr val="tx1"/>
                </a:solidFill>
                <a:latin typeface="Arial" charset="0"/>
                <a:ea typeface="+mn-ea"/>
                <a:cs typeface="Arial" charset="0"/>
              </a:rPr>
              <a:t>, SP, Brazil.</a:t>
            </a:r>
            <a:endParaRPr lang="en-US" sz="2000" b="1" i="1" kern="1200" dirty="0" smtClean="0">
              <a:solidFill>
                <a:schemeClr val="tx1"/>
              </a:solidFill>
              <a:latin typeface="Arial" charset="0"/>
              <a:ea typeface="+mn-ea"/>
              <a:cs typeface="Arial" charset="0"/>
            </a:endParaRPr>
          </a:p>
          <a:p>
            <a:pPr>
              <a:defRPr/>
            </a:pPr>
            <a:r>
              <a:rPr lang="en-US" sz="2200" b="1" dirty="0" smtClean="0">
                <a:solidFill>
                  <a:srgbClr val="FFFF00"/>
                </a:solidFill>
                <a:latin typeface="Humnst777 BT" pitchFamily="34" charset="0"/>
                <a:cs typeface="+mn-cs"/>
              </a:rPr>
              <a:t>Melvin.Tooker@ars.usda.gov</a:t>
            </a:r>
            <a:endParaRPr lang="en-US" sz="2200" b="1" dirty="0">
              <a:solidFill>
                <a:srgbClr val="FFFF00"/>
              </a:solidFill>
              <a:latin typeface="Humnst777 BT" pitchFamily="34" charset="0"/>
              <a:cs typeface="+mn-cs"/>
            </a:endParaRPr>
          </a:p>
        </p:txBody>
      </p:sp>
      <p:grpSp>
        <p:nvGrpSpPr>
          <p:cNvPr id="7" name="Group 45"/>
          <p:cNvGrpSpPr>
            <a:grpSpLocks/>
          </p:cNvGrpSpPr>
          <p:nvPr/>
        </p:nvGrpSpPr>
        <p:grpSpPr bwMode="auto">
          <a:xfrm>
            <a:off x="0" y="3198813"/>
            <a:ext cx="9144000" cy="80962"/>
            <a:chOff x="0" y="604"/>
            <a:chExt cx="5760" cy="51"/>
          </a:xfrm>
        </p:grpSpPr>
        <p:sp>
          <p:nvSpPr>
            <p:cNvPr id="8" name="Rectangle 46"/>
            <p:cNvSpPr>
              <a:spLocks noChangeArrowheads="1"/>
            </p:cNvSpPr>
            <p:nvPr userDrawn="1"/>
          </p:nvSpPr>
          <p:spPr bwMode="ltGray">
            <a:xfrm>
              <a:off x="0" y="604"/>
              <a:ext cx="5760" cy="17"/>
            </a:xfrm>
            <a:prstGeom prst="rect">
              <a:avLst/>
            </a:prstGeom>
            <a:solidFill>
              <a:srgbClr val="01AF00"/>
            </a:solidFill>
            <a:ln w="9525">
              <a:noFill/>
              <a:miter lim="800000"/>
              <a:headEnd/>
              <a:tailEnd/>
            </a:ln>
          </p:spPr>
          <p:txBody>
            <a:bodyPr wrap="none" anchor="ctr"/>
            <a:lstStyle/>
            <a:p>
              <a:pPr>
                <a:defRPr/>
              </a:pPr>
              <a:endParaRPr lang="en-US">
                <a:cs typeface="+mn-cs"/>
              </a:endParaRPr>
            </a:p>
          </p:txBody>
        </p:sp>
        <p:sp>
          <p:nvSpPr>
            <p:cNvPr id="9" name="Rectangle 47"/>
            <p:cNvSpPr>
              <a:spLocks noChangeArrowheads="1"/>
            </p:cNvSpPr>
            <p:nvPr userDrawn="1"/>
          </p:nvSpPr>
          <p:spPr bwMode="ltGray">
            <a:xfrm>
              <a:off x="0" y="638"/>
              <a:ext cx="5760" cy="17"/>
            </a:xfrm>
            <a:prstGeom prst="rect">
              <a:avLst/>
            </a:prstGeom>
            <a:solidFill>
              <a:schemeClr val="tx1"/>
            </a:solidFill>
            <a:ln w="9525">
              <a:noFill/>
              <a:miter lim="800000"/>
              <a:headEnd/>
              <a:tailEnd/>
            </a:ln>
          </p:spPr>
          <p:txBody>
            <a:bodyPr wrap="none" anchor="ctr"/>
            <a:lstStyle/>
            <a:p>
              <a:pPr algn="ctr">
                <a:spcBef>
                  <a:spcPct val="40000"/>
                </a:spcBef>
                <a:buClr>
                  <a:schemeClr val="accent1"/>
                </a:buClr>
                <a:buSzPct val="75000"/>
                <a:buFontTx/>
                <a:buChar char="Ø"/>
                <a:defRPr/>
              </a:pPr>
              <a:endParaRPr lang="en-AU" sz="2800" b="1">
                <a:cs typeface="+mn-cs"/>
              </a:endParaRPr>
            </a:p>
          </p:txBody>
        </p:sp>
        <p:sp>
          <p:nvSpPr>
            <p:cNvPr id="10" name="Rectangle 48"/>
            <p:cNvSpPr>
              <a:spLocks noChangeArrowheads="1"/>
            </p:cNvSpPr>
            <p:nvPr userDrawn="1"/>
          </p:nvSpPr>
          <p:spPr bwMode="ltGray">
            <a:xfrm>
              <a:off x="0" y="621"/>
              <a:ext cx="5760" cy="23"/>
            </a:xfrm>
            <a:prstGeom prst="rect">
              <a:avLst/>
            </a:prstGeom>
            <a:solidFill>
              <a:srgbClr val="001799"/>
            </a:solidFill>
            <a:ln w="9525">
              <a:noFill/>
              <a:miter lim="800000"/>
              <a:headEnd/>
              <a:tailEnd/>
            </a:ln>
          </p:spPr>
          <p:txBody>
            <a:bodyPr wrap="none" anchor="ctr"/>
            <a:lstStyle/>
            <a:p>
              <a:pPr>
                <a:defRPr/>
              </a:pPr>
              <a:endParaRPr lang="en-US">
                <a:cs typeface="+mn-cs"/>
              </a:endParaRPr>
            </a:p>
          </p:txBody>
        </p:sp>
      </p:grpSp>
      <p:sp>
        <p:nvSpPr>
          <p:cNvPr id="12" name="Text Box 51"/>
          <p:cNvSpPr txBox="1">
            <a:spLocks noChangeArrowheads="1"/>
          </p:cNvSpPr>
          <p:nvPr/>
        </p:nvSpPr>
        <p:spPr bwMode="ltGray">
          <a:xfrm>
            <a:off x="683568" y="6525344"/>
            <a:ext cx="6001519" cy="185201"/>
          </a:xfrm>
          <a:prstGeom prst="rect">
            <a:avLst/>
          </a:prstGeom>
          <a:noFill/>
          <a:ln w="9525">
            <a:noFill/>
            <a:miter lim="800000"/>
            <a:headEnd/>
            <a:tailEnd/>
          </a:ln>
          <a:effectLst/>
        </p:spPr>
        <p:txBody>
          <a:bodyPr wrap="square" lIns="0" tIns="0" rIns="0" bIns="0" anchor="ctr">
            <a:spAutoFit/>
          </a:bodyPr>
          <a:lstStyle/>
          <a:p>
            <a:pPr marL="0" marR="0" indent="0" algn="l" defTabSz="914400" rtl="0" eaLnBrk="0" fontAlgn="base" latinLnBrk="0" hangingPunct="0">
              <a:lnSpc>
                <a:spcPct val="100000"/>
              </a:lnSpc>
              <a:spcBef>
                <a:spcPct val="50000"/>
              </a:spcBef>
              <a:spcAft>
                <a:spcPct val="0"/>
              </a:spcAft>
              <a:buClrTx/>
              <a:buSzTx/>
              <a:buFontTx/>
              <a:buNone/>
              <a:tabLst/>
              <a:defRPr/>
            </a:pPr>
            <a:r>
              <a:rPr lang="en-US" sz="1200" kern="1200" dirty="0" smtClean="0">
                <a:solidFill>
                  <a:srgbClr val="FFFF00"/>
                </a:solidFill>
                <a:latin typeface="Arial" charset="0"/>
                <a:ea typeface="+mn-ea"/>
                <a:cs typeface="Arial" charset="0"/>
              </a:rPr>
              <a:t>ADSA  Annual Meeting, Pittsburgh, PA, June 26-28, 2017 </a:t>
            </a:r>
            <a:r>
              <a:rPr lang="en-US" sz="1200" kern="1200" baseline="0" dirty="0" smtClean="0">
                <a:solidFill>
                  <a:srgbClr val="FFFF00"/>
                </a:solidFill>
                <a:latin typeface="Arial" charset="0"/>
                <a:ea typeface="+mn-ea"/>
                <a:cs typeface="Arial" charset="0"/>
              </a:rPr>
              <a:t> </a:t>
            </a:r>
            <a:r>
              <a:rPr kumimoji="1" lang="en-US" b="1" dirty="0" smtClean="0">
                <a:solidFill>
                  <a:srgbClr val="FFFF00"/>
                </a:solidFill>
                <a:latin typeface="Humnst777 BT"/>
                <a:cs typeface="+mn-cs"/>
              </a:rPr>
              <a:t> (</a:t>
            </a:r>
            <a:fld id="{4A34E497-D0E3-49D3-A8BF-AFBCE8C3C450}" type="slidenum">
              <a:rPr kumimoji="1" lang="en-US" b="1" smtClean="0">
                <a:solidFill>
                  <a:srgbClr val="FFFF00"/>
                </a:solidFill>
                <a:latin typeface="Humnst777 BT"/>
                <a:cs typeface="+mn-cs"/>
              </a:rPr>
              <a:pPr marL="0" marR="0" indent="0" algn="l" defTabSz="914400" rtl="0" eaLnBrk="0" fontAlgn="base" latinLnBrk="0" hangingPunct="0">
                <a:lnSpc>
                  <a:spcPct val="100000"/>
                </a:lnSpc>
                <a:spcBef>
                  <a:spcPct val="50000"/>
                </a:spcBef>
                <a:spcAft>
                  <a:spcPct val="0"/>
                </a:spcAft>
                <a:buClrTx/>
                <a:buSzTx/>
                <a:buFontTx/>
                <a:buNone/>
                <a:tabLst/>
                <a:defRPr/>
              </a:pPr>
              <a:t>‹#›</a:t>
            </a:fld>
            <a:r>
              <a:rPr kumimoji="1" lang="en-US" b="1" dirty="0" smtClean="0">
                <a:solidFill>
                  <a:srgbClr val="FFFF00"/>
                </a:solidFill>
                <a:latin typeface="Humnst777 BT"/>
                <a:cs typeface="+mn-cs"/>
              </a:rPr>
              <a:t>)</a:t>
            </a:r>
            <a:endParaRPr kumimoji="1" lang="en-US" b="1" dirty="0">
              <a:solidFill>
                <a:srgbClr val="FFFF00"/>
              </a:solidFill>
              <a:latin typeface="Humnst777 BT"/>
              <a:cs typeface="+mn-cs"/>
            </a:endParaRPr>
          </a:p>
        </p:txBody>
      </p:sp>
      <p:sp>
        <p:nvSpPr>
          <p:cNvPr id="276482" name="Rectangle 2"/>
          <p:cNvSpPr>
            <a:spLocks noGrp="1" noChangeArrowheads="1"/>
          </p:cNvSpPr>
          <p:nvPr>
            <p:ph type="ctrTitle"/>
          </p:nvPr>
        </p:nvSpPr>
        <p:spPr>
          <a:xfrm>
            <a:off x="455613" y="455613"/>
            <a:ext cx="7769225" cy="609600"/>
          </a:xfrm>
        </p:spPr>
        <p:txBody>
          <a:bodyPr/>
          <a:lstStyle>
            <a:lvl1pPr>
              <a:defRPr sz="4000" b="0"/>
            </a:lvl1pPr>
          </a:lstStyle>
          <a:p>
            <a:r>
              <a:rPr lang="en-US"/>
              <a:t>Click to edit Master title style</a:t>
            </a:r>
          </a:p>
        </p:txBody>
      </p:sp>
      <p:pic>
        <p:nvPicPr>
          <p:cNvPr id="13" name="Picture 12" descr="USDA_W-B.jpg"/>
          <p:cNvPicPr>
            <a:picLocks noChangeAspect="1"/>
          </p:cNvPicPr>
          <p:nvPr userDrawn="1"/>
        </p:nvPicPr>
        <p:blipFill>
          <a:blip r:embed="rId2" cstate="print">
            <a:clrChange>
              <a:clrFrom>
                <a:srgbClr val="000000"/>
              </a:clrFrom>
              <a:clrTo>
                <a:srgbClr val="000000">
                  <a:alpha val="0"/>
                </a:srgbClr>
              </a:clrTo>
            </a:clrChange>
          </a:blip>
          <a:stretch>
            <a:fillRect/>
          </a:stretch>
        </p:blipFill>
        <p:spPr>
          <a:xfrm>
            <a:off x="8244408" y="6165304"/>
            <a:ext cx="829001" cy="56692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5613" y="1371600"/>
            <a:ext cx="8226425" cy="2062103"/>
          </a:xfrm>
        </p:spPr>
        <p:txBody>
          <a:bodyPr/>
          <a:lstStyle>
            <a:lvl1pPr marL="320040" indent="-320040">
              <a:spcAft>
                <a:spcPts val="3000"/>
              </a:spcAft>
              <a:defRPr/>
            </a:lvl1pPr>
            <a:lvl2pPr marL="594360" indent="-228600">
              <a:spcAft>
                <a:spcPts val="3000"/>
              </a:spcAft>
              <a:defRPr/>
            </a:lvl2pPr>
            <a:lvl3pPr marL="1005840" indent="-411480">
              <a:spcAft>
                <a:spcPts val="3000"/>
              </a:spcAft>
              <a:buFont typeface="Humnst777 BT" pitchFamily="34" charset="0"/>
              <a:buChar char="−"/>
              <a:defRPr/>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233488"/>
            <a:ext cx="4037012" cy="192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233488"/>
            <a:ext cx="4037013" cy="192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49275"/>
          </a:xfrm>
        </p:spPr>
        <p:txBody>
          <a:bodyPr/>
          <a:lstStyle/>
          <a:p>
            <a:r>
              <a:rPr lang="en-US" dirty="0"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492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233488"/>
            <a:ext cx="8226425" cy="1924050"/>
          </a:xfrm>
        </p:spPr>
        <p:txBody>
          <a:bodyPr/>
          <a:lstStyle/>
          <a:p>
            <a:pPr lvl="0"/>
            <a:endParaRPr 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27279B"/>
            </a:gs>
          </a:gsLst>
          <a:lin ang="5400000" scaled="1"/>
        </a:gradFill>
        <a:effectLst/>
      </p:bgPr>
    </p:bg>
    <p:spTree>
      <p:nvGrpSpPr>
        <p:cNvPr id="1" name=""/>
        <p:cNvGrpSpPr/>
        <p:nvPr/>
      </p:nvGrpSpPr>
      <p:grpSpPr>
        <a:xfrm>
          <a:off x="0" y="0"/>
          <a:ext cx="0" cy="0"/>
          <a:chOff x="0" y="0"/>
          <a:chExt cx="0" cy="0"/>
        </a:xfrm>
      </p:grpSpPr>
      <p:sp>
        <p:nvSpPr>
          <p:cNvPr id="275475" name="Text Box 19"/>
          <p:cNvSpPr txBox="1">
            <a:spLocks noChangeArrowheads="1"/>
          </p:cNvSpPr>
          <p:nvPr/>
        </p:nvSpPr>
        <p:spPr bwMode="ltGray">
          <a:xfrm>
            <a:off x="7179432" y="6561673"/>
            <a:ext cx="801759" cy="184666"/>
          </a:xfrm>
          <a:prstGeom prst="rect">
            <a:avLst/>
          </a:prstGeom>
          <a:noFill/>
          <a:ln w="9525">
            <a:noFill/>
            <a:miter lim="800000"/>
            <a:headEnd/>
            <a:tailEnd/>
          </a:ln>
          <a:effectLst/>
        </p:spPr>
        <p:txBody>
          <a:bodyPr wrap="none" lIns="0" tIns="0" rIns="0" bIns="0" anchor="ctr">
            <a:spAutoFit/>
          </a:bodyPr>
          <a:lstStyle/>
          <a:p>
            <a:pPr algn="ctr" eaLnBrk="0" hangingPunct="0">
              <a:spcBef>
                <a:spcPct val="50000"/>
              </a:spcBef>
              <a:defRPr/>
            </a:pPr>
            <a:r>
              <a:rPr kumimoji="1" lang="en-US" b="1" dirty="0" smtClean="0">
                <a:solidFill>
                  <a:srgbClr val="FFFF00"/>
                </a:solidFill>
                <a:latin typeface="Humnst777 BT" pitchFamily="34" charset="0"/>
                <a:cs typeface="+mn-cs"/>
              </a:rPr>
              <a:t>Mel Tooker</a:t>
            </a:r>
            <a:endParaRPr kumimoji="1" lang="en-US" b="1" dirty="0">
              <a:solidFill>
                <a:srgbClr val="FFFF00"/>
              </a:solidFill>
              <a:latin typeface="Humnst777 BT" pitchFamily="34" charset="0"/>
              <a:cs typeface="+mn-cs"/>
            </a:endParaRPr>
          </a:p>
        </p:txBody>
      </p:sp>
      <p:sp>
        <p:nvSpPr>
          <p:cNvPr id="1027" name="Rectangle 2"/>
          <p:cNvSpPr>
            <a:spLocks noGrp="1" noChangeArrowheads="1"/>
          </p:cNvSpPr>
          <p:nvPr>
            <p:ph type="title"/>
          </p:nvPr>
        </p:nvSpPr>
        <p:spPr bwMode="auto">
          <a:xfrm>
            <a:off x="455613" y="182563"/>
            <a:ext cx="8226425" cy="5492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8" name="Rectangle 3"/>
          <p:cNvSpPr>
            <a:spLocks noGrp="1" noChangeArrowheads="1"/>
          </p:cNvSpPr>
          <p:nvPr>
            <p:ph type="body" idx="1"/>
          </p:nvPr>
        </p:nvSpPr>
        <p:spPr bwMode="auto">
          <a:xfrm>
            <a:off x="455613" y="1233488"/>
            <a:ext cx="8226425" cy="19240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p:txBody>
      </p:sp>
      <p:grpSp>
        <p:nvGrpSpPr>
          <p:cNvPr id="1030" name="Group 38"/>
          <p:cNvGrpSpPr>
            <a:grpSpLocks/>
          </p:cNvGrpSpPr>
          <p:nvPr/>
        </p:nvGrpSpPr>
        <p:grpSpPr bwMode="auto">
          <a:xfrm>
            <a:off x="0" y="822325"/>
            <a:ext cx="9144000" cy="80963"/>
            <a:chOff x="0" y="604"/>
            <a:chExt cx="5760" cy="51"/>
          </a:xfrm>
        </p:grpSpPr>
        <p:sp>
          <p:nvSpPr>
            <p:cNvPr id="275491" name="Rectangle 35"/>
            <p:cNvSpPr>
              <a:spLocks noChangeArrowheads="1"/>
            </p:cNvSpPr>
            <p:nvPr userDrawn="1"/>
          </p:nvSpPr>
          <p:spPr bwMode="ltGray">
            <a:xfrm>
              <a:off x="0" y="604"/>
              <a:ext cx="5760" cy="17"/>
            </a:xfrm>
            <a:prstGeom prst="rect">
              <a:avLst/>
            </a:prstGeom>
            <a:solidFill>
              <a:srgbClr val="01AF00"/>
            </a:solidFill>
            <a:ln w="9525">
              <a:noFill/>
              <a:miter lim="800000"/>
              <a:headEnd/>
              <a:tailEnd/>
            </a:ln>
          </p:spPr>
          <p:txBody>
            <a:bodyPr wrap="none" anchor="ctr"/>
            <a:lstStyle/>
            <a:p>
              <a:pPr>
                <a:defRPr/>
              </a:pPr>
              <a:endParaRPr lang="en-US">
                <a:cs typeface="+mn-cs"/>
              </a:endParaRPr>
            </a:p>
          </p:txBody>
        </p:sp>
        <p:sp>
          <p:nvSpPr>
            <p:cNvPr id="275492" name="Rectangle 36"/>
            <p:cNvSpPr>
              <a:spLocks noChangeArrowheads="1"/>
            </p:cNvSpPr>
            <p:nvPr userDrawn="1"/>
          </p:nvSpPr>
          <p:spPr bwMode="ltGray">
            <a:xfrm>
              <a:off x="0" y="638"/>
              <a:ext cx="5760" cy="17"/>
            </a:xfrm>
            <a:prstGeom prst="rect">
              <a:avLst/>
            </a:prstGeom>
            <a:solidFill>
              <a:schemeClr val="tx1"/>
            </a:solidFill>
            <a:ln w="9525">
              <a:noFill/>
              <a:miter lim="800000"/>
              <a:headEnd/>
              <a:tailEnd/>
            </a:ln>
          </p:spPr>
          <p:txBody>
            <a:bodyPr wrap="none" anchor="ctr"/>
            <a:lstStyle/>
            <a:p>
              <a:pPr algn="ctr">
                <a:spcBef>
                  <a:spcPct val="40000"/>
                </a:spcBef>
                <a:buClr>
                  <a:schemeClr val="accent1"/>
                </a:buClr>
                <a:buSzPct val="75000"/>
                <a:buFontTx/>
                <a:buChar char="Ø"/>
                <a:defRPr/>
              </a:pPr>
              <a:endParaRPr lang="en-AU" sz="2800" b="1">
                <a:cs typeface="+mn-cs"/>
              </a:endParaRPr>
            </a:p>
          </p:txBody>
        </p:sp>
        <p:sp>
          <p:nvSpPr>
            <p:cNvPr id="275493" name="Rectangle 37"/>
            <p:cNvSpPr>
              <a:spLocks noChangeArrowheads="1"/>
            </p:cNvSpPr>
            <p:nvPr userDrawn="1"/>
          </p:nvSpPr>
          <p:spPr bwMode="ltGray">
            <a:xfrm>
              <a:off x="0" y="621"/>
              <a:ext cx="5760" cy="23"/>
            </a:xfrm>
            <a:prstGeom prst="rect">
              <a:avLst/>
            </a:prstGeom>
            <a:solidFill>
              <a:srgbClr val="001799"/>
            </a:solidFill>
            <a:ln w="9525">
              <a:noFill/>
              <a:miter lim="800000"/>
              <a:headEnd/>
              <a:tailEnd/>
            </a:ln>
          </p:spPr>
          <p:txBody>
            <a:bodyPr wrap="none" anchor="ctr"/>
            <a:lstStyle/>
            <a:p>
              <a:pPr>
                <a:defRPr/>
              </a:pPr>
              <a:endParaRPr lang="en-US">
                <a:cs typeface="+mn-cs"/>
              </a:endParaRPr>
            </a:p>
          </p:txBody>
        </p:sp>
      </p:grpSp>
      <p:sp>
        <p:nvSpPr>
          <p:cNvPr id="275496" name="Text Box 40"/>
          <p:cNvSpPr txBox="1">
            <a:spLocks noChangeArrowheads="1"/>
          </p:cNvSpPr>
          <p:nvPr/>
        </p:nvSpPr>
        <p:spPr bwMode="ltGray">
          <a:xfrm>
            <a:off x="539552" y="6525344"/>
            <a:ext cx="6217195" cy="184666"/>
          </a:xfrm>
          <a:prstGeom prst="rect">
            <a:avLst/>
          </a:prstGeom>
          <a:noFill/>
          <a:ln w="9525">
            <a:noFill/>
            <a:miter lim="800000"/>
            <a:headEnd/>
            <a:tailEnd/>
          </a:ln>
          <a:effectLst/>
        </p:spPr>
        <p:txBody>
          <a:bodyPr wrap="square" lIns="0" tIns="0" rIns="0" bIns="0" anchor="ctr">
            <a:spAutoFit/>
          </a:bodyPr>
          <a:lstStyle/>
          <a:p>
            <a:pPr marL="0" marR="0" indent="0" algn="l" defTabSz="914400" rtl="0" eaLnBrk="0" fontAlgn="base" latinLnBrk="0" hangingPunct="0">
              <a:lnSpc>
                <a:spcPct val="100000"/>
              </a:lnSpc>
              <a:spcBef>
                <a:spcPct val="50000"/>
              </a:spcBef>
              <a:spcAft>
                <a:spcPct val="0"/>
              </a:spcAft>
              <a:buClrTx/>
              <a:buSzTx/>
              <a:buFontTx/>
              <a:buNone/>
              <a:tabLst/>
              <a:defRPr/>
            </a:pPr>
            <a:r>
              <a:rPr lang="en-US" sz="1200" kern="1200" dirty="0" smtClean="0">
                <a:solidFill>
                  <a:srgbClr val="FFFF00"/>
                </a:solidFill>
                <a:latin typeface="Arial" charset="0"/>
                <a:ea typeface="+mn-ea"/>
                <a:cs typeface="Arial" charset="0"/>
              </a:rPr>
              <a:t>ADSA  Annual Meeting, Pittsburgh, PA, June 26-28, 2017  </a:t>
            </a:r>
            <a:r>
              <a:rPr kumimoji="1" lang="en-US" sz="1200" b="1" kern="1200" dirty="0" smtClean="0">
                <a:solidFill>
                  <a:srgbClr val="FFFF00"/>
                </a:solidFill>
                <a:latin typeface="Humnst777 BT"/>
                <a:ea typeface="+mn-ea"/>
                <a:cs typeface="Arial" charset="0"/>
              </a:rPr>
              <a:t>(</a:t>
            </a:r>
            <a:fld id="{4A34E497-D0E3-49D3-A8BF-AFBCE8C3C450}" type="slidenum">
              <a:rPr kumimoji="1" lang="en-US" sz="1200" b="1" kern="1200" smtClean="0">
                <a:solidFill>
                  <a:srgbClr val="FFFF00"/>
                </a:solidFill>
                <a:latin typeface="Humnst777 BT"/>
                <a:ea typeface="+mn-ea"/>
                <a:cs typeface="Arial" charset="0"/>
              </a:rPr>
              <a:pPr marL="0" marR="0" indent="0" algn="l" defTabSz="914400" rtl="0" eaLnBrk="0" fontAlgn="base" latinLnBrk="0" hangingPunct="0">
                <a:lnSpc>
                  <a:spcPct val="100000"/>
                </a:lnSpc>
                <a:spcBef>
                  <a:spcPct val="50000"/>
                </a:spcBef>
                <a:spcAft>
                  <a:spcPct val="0"/>
                </a:spcAft>
                <a:buClrTx/>
                <a:buSzTx/>
                <a:buFontTx/>
                <a:buNone/>
                <a:tabLst/>
                <a:defRPr/>
              </a:pPr>
              <a:t>‹#›</a:t>
            </a:fld>
            <a:r>
              <a:rPr kumimoji="1" lang="en-US" sz="1200" b="1" kern="1200" dirty="0" smtClean="0">
                <a:solidFill>
                  <a:srgbClr val="FFFF00"/>
                </a:solidFill>
                <a:latin typeface="Humnst777 BT"/>
                <a:ea typeface="+mn-ea"/>
                <a:cs typeface="Arial" charset="0"/>
              </a:rPr>
              <a:t>)</a:t>
            </a:r>
            <a:endParaRPr kumimoji="1" lang="en-US" b="1" dirty="0">
              <a:solidFill>
                <a:srgbClr val="FFFF00"/>
              </a:solidFill>
              <a:latin typeface="Humnst777 BT"/>
              <a:cs typeface="+mn-cs"/>
            </a:endParaRPr>
          </a:p>
        </p:txBody>
      </p:sp>
      <p:pic>
        <p:nvPicPr>
          <p:cNvPr id="16" name="Picture 15" descr="USDA_W-B.jpg"/>
          <p:cNvPicPr>
            <a:picLocks noChangeAspect="1"/>
          </p:cNvPicPr>
          <p:nvPr/>
        </p:nvPicPr>
        <p:blipFill>
          <a:blip r:embed="rId9" cstate="print">
            <a:clrChange>
              <a:clrFrom>
                <a:srgbClr val="000000"/>
              </a:clrFrom>
              <a:clrTo>
                <a:srgbClr val="000000">
                  <a:alpha val="0"/>
                </a:srgbClr>
              </a:clrTo>
            </a:clrChange>
          </a:blip>
          <a:stretch>
            <a:fillRect/>
          </a:stretch>
        </p:blipFill>
        <p:spPr>
          <a:xfrm>
            <a:off x="8244408" y="6165304"/>
            <a:ext cx="829001" cy="566928"/>
          </a:xfrm>
          <a:prstGeom prst="rect">
            <a:avLst/>
          </a:prstGeom>
        </p:spPr>
      </p:pic>
    </p:spTree>
  </p:cSld>
  <p:clrMap bg1="dk2" tx1="lt1" bg2="dk1"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Lst>
  <p:timing>
    <p:tnLst>
      <p:par>
        <p:cTn id="1" dur="indefinite" restart="never" nodeType="tmRoot"/>
      </p:par>
    </p:tnLst>
  </p:timing>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Humnst777 BT" pitchFamily="34" charset="0"/>
        </a:defRPr>
      </a:lvl2pPr>
      <a:lvl3pPr algn="l" rtl="0" eaLnBrk="0" fontAlgn="base" hangingPunct="0">
        <a:spcBef>
          <a:spcPct val="0"/>
        </a:spcBef>
        <a:spcAft>
          <a:spcPct val="0"/>
        </a:spcAft>
        <a:defRPr sz="3600" b="1">
          <a:solidFill>
            <a:schemeClr val="tx2"/>
          </a:solidFill>
          <a:latin typeface="Humnst777 BT" pitchFamily="34" charset="0"/>
        </a:defRPr>
      </a:lvl3pPr>
      <a:lvl4pPr algn="l" rtl="0" eaLnBrk="0" fontAlgn="base" hangingPunct="0">
        <a:spcBef>
          <a:spcPct val="0"/>
        </a:spcBef>
        <a:spcAft>
          <a:spcPct val="0"/>
        </a:spcAft>
        <a:defRPr sz="3600" b="1">
          <a:solidFill>
            <a:schemeClr val="tx2"/>
          </a:solidFill>
          <a:latin typeface="Humnst777 BT" pitchFamily="34" charset="0"/>
        </a:defRPr>
      </a:lvl4pPr>
      <a:lvl5pPr algn="l" rtl="0" eaLnBrk="0" fontAlgn="base" hangingPunct="0">
        <a:spcBef>
          <a:spcPct val="0"/>
        </a:spcBef>
        <a:spcAft>
          <a:spcPct val="0"/>
        </a:spcAft>
        <a:defRPr sz="3600" b="1">
          <a:solidFill>
            <a:schemeClr val="tx2"/>
          </a:solidFill>
          <a:latin typeface="Humnst777 BT" pitchFamily="34" charset="0"/>
        </a:defRPr>
      </a:lvl5pPr>
      <a:lvl6pPr marL="457200" algn="l" rtl="0" fontAlgn="base">
        <a:spcBef>
          <a:spcPct val="0"/>
        </a:spcBef>
        <a:spcAft>
          <a:spcPct val="0"/>
        </a:spcAft>
        <a:defRPr sz="3600" b="1">
          <a:solidFill>
            <a:schemeClr val="tx2"/>
          </a:solidFill>
          <a:latin typeface="Humnst777 BT" pitchFamily="34" charset="0"/>
        </a:defRPr>
      </a:lvl6pPr>
      <a:lvl7pPr marL="914400" algn="l" rtl="0" fontAlgn="base">
        <a:spcBef>
          <a:spcPct val="0"/>
        </a:spcBef>
        <a:spcAft>
          <a:spcPct val="0"/>
        </a:spcAft>
        <a:defRPr sz="3600" b="1">
          <a:solidFill>
            <a:schemeClr val="tx2"/>
          </a:solidFill>
          <a:latin typeface="Humnst777 BT" pitchFamily="34" charset="0"/>
        </a:defRPr>
      </a:lvl7pPr>
      <a:lvl8pPr marL="1371600" algn="l" rtl="0" fontAlgn="base">
        <a:spcBef>
          <a:spcPct val="0"/>
        </a:spcBef>
        <a:spcAft>
          <a:spcPct val="0"/>
        </a:spcAft>
        <a:defRPr sz="3600" b="1">
          <a:solidFill>
            <a:schemeClr val="tx2"/>
          </a:solidFill>
          <a:latin typeface="Humnst777 BT" pitchFamily="34" charset="0"/>
        </a:defRPr>
      </a:lvl8pPr>
      <a:lvl9pPr marL="1828800" algn="l" rtl="0" fontAlgn="base">
        <a:spcBef>
          <a:spcPct val="0"/>
        </a:spcBef>
        <a:spcAft>
          <a:spcPct val="0"/>
        </a:spcAft>
        <a:defRPr sz="3600" b="1">
          <a:solidFill>
            <a:schemeClr val="tx2"/>
          </a:solidFill>
          <a:latin typeface="Humnst777 BT" pitchFamily="34" charset="0"/>
        </a:defRPr>
      </a:lvl9pPr>
    </p:titleStyle>
    <p:bodyStyle>
      <a:lvl1pPr marL="292100" indent="-292100" algn="l" rtl="0" eaLnBrk="0" fontAlgn="base" hangingPunct="0">
        <a:spcBef>
          <a:spcPct val="0"/>
        </a:spcBef>
        <a:spcAft>
          <a:spcPts val="2400"/>
        </a:spcAft>
        <a:buClr>
          <a:srgbClr val="009900"/>
        </a:buClr>
        <a:buSzPct val="67000"/>
        <a:buFont typeface="Monotype Sorts" pitchFamily="2" charset="2"/>
        <a:buChar char="l"/>
        <a:defRPr sz="2800" b="1">
          <a:solidFill>
            <a:schemeClr val="tx1"/>
          </a:solidFill>
          <a:latin typeface="+mn-lt"/>
          <a:ea typeface="+mn-ea"/>
          <a:cs typeface="+mn-cs"/>
        </a:defRPr>
      </a:lvl1pPr>
      <a:lvl2pPr marL="635000" indent="-228600" algn="l" rtl="0" eaLnBrk="0" fontAlgn="base" hangingPunct="0">
        <a:spcBef>
          <a:spcPct val="0"/>
        </a:spcBef>
        <a:spcAft>
          <a:spcPts val="2400"/>
        </a:spcAft>
        <a:buClr>
          <a:srgbClr val="009900"/>
        </a:buClr>
        <a:buSzPct val="80000"/>
        <a:buFont typeface="Monotype Sorts" pitchFamily="2" charset="2"/>
        <a:buChar char="w"/>
        <a:defRPr sz="2800" b="1">
          <a:solidFill>
            <a:schemeClr val="tx1"/>
          </a:solidFill>
          <a:latin typeface="+mn-lt"/>
        </a:defRPr>
      </a:lvl2pPr>
      <a:lvl3pPr marL="1206500" indent="-457200" algn="l" rtl="0" eaLnBrk="0" fontAlgn="base" hangingPunct="0">
        <a:spcBef>
          <a:spcPct val="0"/>
        </a:spcBef>
        <a:spcAft>
          <a:spcPts val="2400"/>
        </a:spcAft>
        <a:buClr>
          <a:schemeClr val="tx1"/>
        </a:buClr>
        <a:buSzPct val="120000"/>
        <a:buFont typeface="Humnst777 BT" pitchFamily="34" charset="0"/>
        <a:buChar char="−"/>
        <a:defRPr sz="2800" b="1">
          <a:solidFill>
            <a:schemeClr val="tx1"/>
          </a:solidFill>
          <a:latin typeface="+mn-lt"/>
        </a:defRPr>
      </a:lvl3pPr>
      <a:lvl4pPr marL="1663700" indent="-228600" algn="l" rtl="0" eaLnBrk="0" fontAlgn="base" hangingPunct="0">
        <a:spcBef>
          <a:spcPct val="5000"/>
        </a:spcBef>
        <a:spcAft>
          <a:spcPct val="0"/>
        </a:spcAft>
        <a:buClr>
          <a:srgbClr val="009900"/>
        </a:buClr>
        <a:buSzPct val="120000"/>
        <a:buChar char="•"/>
        <a:defRPr sz="2800" b="1">
          <a:solidFill>
            <a:schemeClr val="tx1"/>
          </a:solidFill>
          <a:latin typeface="+mn-lt"/>
        </a:defRPr>
      </a:lvl4pPr>
      <a:lvl5pPr marL="2057400" indent="-228600" algn="l" rtl="0" eaLnBrk="0" fontAlgn="base" hangingPunct="0">
        <a:spcBef>
          <a:spcPct val="5000"/>
        </a:spcBef>
        <a:spcAft>
          <a:spcPct val="0"/>
        </a:spcAft>
        <a:buClr>
          <a:srgbClr val="009900"/>
        </a:buClr>
        <a:buSzPct val="120000"/>
        <a:buChar char="•"/>
        <a:defRPr sz="2800" b="1">
          <a:solidFill>
            <a:schemeClr val="tx1"/>
          </a:solidFill>
          <a:latin typeface="+mn-lt"/>
        </a:defRPr>
      </a:lvl5pPr>
      <a:lvl6pPr marL="2514600" indent="-228600" algn="l" rtl="0" fontAlgn="base">
        <a:spcBef>
          <a:spcPct val="5000"/>
        </a:spcBef>
        <a:spcAft>
          <a:spcPct val="0"/>
        </a:spcAft>
        <a:buClr>
          <a:srgbClr val="009900"/>
        </a:buClr>
        <a:buSzPct val="120000"/>
        <a:buChar char="•"/>
        <a:defRPr sz="2800" b="1">
          <a:solidFill>
            <a:schemeClr val="tx1"/>
          </a:solidFill>
          <a:latin typeface="+mn-lt"/>
        </a:defRPr>
      </a:lvl6pPr>
      <a:lvl7pPr marL="2971800" indent="-228600" algn="l" rtl="0" fontAlgn="base">
        <a:spcBef>
          <a:spcPct val="5000"/>
        </a:spcBef>
        <a:spcAft>
          <a:spcPct val="0"/>
        </a:spcAft>
        <a:buClr>
          <a:srgbClr val="009900"/>
        </a:buClr>
        <a:buSzPct val="120000"/>
        <a:buChar char="•"/>
        <a:defRPr sz="2800" b="1">
          <a:solidFill>
            <a:schemeClr val="tx1"/>
          </a:solidFill>
          <a:latin typeface="+mn-lt"/>
        </a:defRPr>
      </a:lvl7pPr>
      <a:lvl8pPr marL="3429000" indent="-228600" algn="l" rtl="0" fontAlgn="base">
        <a:spcBef>
          <a:spcPct val="5000"/>
        </a:spcBef>
        <a:spcAft>
          <a:spcPct val="0"/>
        </a:spcAft>
        <a:buClr>
          <a:srgbClr val="009900"/>
        </a:buClr>
        <a:buSzPct val="120000"/>
        <a:buChar char="•"/>
        <a:defRPr sz="2800" b="1">
          <a:solidFill>
            <a:schemeClr val="tx1"/>
          </a:solidFill>
          <a:latin typeface="+mn-lt"/>
        </a:defRPr>
      </a:lvl8pPr>
      <a:lvl9pPr marL="3886200" indent="-228600" algn="l" rtl="0" fontAlgn="base">
        <a:spcBef>
          <a:spcPct val="5000"/>
        </a:spcBef>
        <a:spcAft>
          <a:spcPct val="0"/>
        </a:spcAft>
        <a:buClr>
          <a:srgbClr val="009900"/>
        </a:buClr>
        <a:buSzPct val="120000"/>
        <a:buChar char="•"/>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ctrTitle"/>
          </p:nvPr>
        </p:nvSpPr>
        <p:spPr>
          <a:xfrm>
            <a:off x="323850" y="692696"/>
            <a:ext cx="8569325" cy="1107996"/>
          </a:xfrm>
        </p:spPr>
        <p:txBody>
          <a:bodyPr/>
          <a:lstStyle/>
          <a:p>
            <a:pPr algn="ctr"/>
            <a:r>
              <a:rPr lang="en-US" sz="3600" b="1" dirty="0" smtClean="0">
                <a:solidFill>
                  <a:srgbClr val="FFFF00"/>
                </a:solidFill>
              </a:rPr>
              <a:t>Genomic Predictions for Crossbreds from All-Breed Data</a:t>
            </a:r>
          </a:p>
        </p:txBody>
      </p:sp>
      <p:sp>
        <p:nvSpPr>
          <p:cNvPr id="3" name="TextBox 2"/>
          <p:cNvSpPr txBox="1"/>
          <p:nvPr/>
        </p:nvSpPr>
        <p:spPr>
          <a:xfrm>
            <a:off x="7020272" y="2708920"/>
            <a:ext cx="1944216" cy="400110"/>
          </a:xfrm>
          <a:prstGeom prst="rect">
            <a:avLst/>
          </a:prstGeom>
          <a:noFill/>
        </p:spPr>
        <p:txBody>
          <a:bodyPr wrap="square" rtlCol="0">
            <a:spAutoFit/>
          </a:bodyPr>
          <a:lstStyle/>
          <a:p>
            <a:r>
              <a:rPr lang="en-US" sz="2000" b="1" dirty="0" smtClean="0">
                <a:latin typeface="+mn-lt"/>
              </a:rPr>
              <a:t>Abstract #461</a:t>
            </a:r>
            <a:endParaRPr lang="en-US" sz="2000" b="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53998"/>
          </a:xfrm>
        </p:spPr>
        <p:txBody>
          <a:bodyPr/>
          <a:lstStyle/>
          <a:p>
            <a:r>
              <a:rPr lang="en-US" dirty="0" smtClean="0"/>
              <a:t>Comparison of official and all-breed</a:t>
            </a:r>
            <a:endParaRPr lang="en-US" dirty="0"/>
          </a:p>
        </p:txBody>
      </p:sp>
      <p:graphicFrame>
        <p:nvGraphicFramePr>
          <p:cNvPr id="4" name="Content Placeholder 3"/>
          <p:cNvGraphicFramePr>
            <a:graphicFrameLocks noGrp="1"/>
          </p:cNvGraphicFramePr>
          <p:nvPr>
            <p:ph idx="1"/>
          </p:nvPr>
        </p:nvGraphicFramePr>
        <p:xfrm>
          <a:off x="455613" y="1371600"/>
          <a:ext cx="8226424" cy="3657600"/>
        </p:xfrm>
        <a:graphic>
          <a:graphicData uri="http://schemas.openxmlformats.org/drawingml/2006/table">
            <a:tbl>
              <a:tblPr firstRow="1" bandRow="1">
                <a:tableStyleId>{2D5ABB26-0587-4C30-8999-92F81FD0307C}</a:tableStyleId>
              </a:tblPr>
              <a:tblGrid>
                <a:gridCol w="2056606"/>
                <a:gridCol w="1028303"/>
                <a:gridCol w="1028303"/>
                <a:gridCol w="1028303"/>
                <a:gridCol w="1028303"/>
                <a:gridCol w="1028303"/>
                <a:gridCol w="1028303"/>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b="1" dirty="0">
                        <a:solidFill>
                          <a:srgbClr val="00FF00"/>
                        </a:solidFill>
                      </a:endParaRPr>
                    </a:p>
                  </a:txBody>
                  <a:tcPr/>
                </a:tc>
                <a:tc gridSpan="6">
                  <a:txBody>
                    <a:bodyPr/>
                    <a:lstStyle/>
                    <a:p>
                      <a:pPr algn="ctr"/>
                      <a:r>
                        <a:rPr lang="en-US" sz="2400" b="1" dirty="0" smtClean="0">
                          <a:solidFill>
                            <a:srgbClr val="00FF00"/>
                          </a:solidFill>
                        </a:rPr>
                        <a:t>Correlation</a:t>
                      </a:r>
                      <a:endParaRPr lang="en-US" sz="2400" b="1" dirty="0">
                        <a:solidFill>
                          <a:srgbClr val="00FF00"/>
                        </a:solidFill>
                      </a:endParaRPr>
                    </a:p>
                  </a:txBody>
                  <a:tcPr/>
                </a:tc>
                <a:tc hMerge="1">
                  <a:txBody>
                    <a:bodyPr/>
                    <a:lstStyle/>
                    <a:p>
                      <a:endParaRPr lang="en-US"/>
                    </a:p>
                  </a:txBody>
                  <a:tcPr/>
                </a:tc>
                <a:tc hMerge="1">
                  <a:txBody>
                    <a:bodyPr/>
                    <a:lstStyle/>
                    <a:p>
                      <a:pPr algn="ctr"/>
                      <a:endParaRPr lang="en-US" sz="2400" b="1" dirty="0">
                        <a:solidFill>
                          <a:srgbClr val="00FF00"/>
                        </a:solidFill>
                      </a:endParaRPr>
                    </a:p>
                  </a:txBody>
                  <a:tcPr/>
                </a:tc>
                <a:tc hMerge="1">
                  <a:txBody>
                    <a:bodyPr/>
                    <a:lstStyle/>
                    <a:p>
                      <a:endParaRPr lang="en-US"/>
                    </a:p>
                  </a:txBody>
                  <a:tcPr/>
                </a:tc>
                <a:tc hMerge="1">
                  <a:txBody>
                    <a:bodyPr/>
                    <a:lstStyle/>
                    <a:p>
                      <a:pPr algn="ctr"/>
                      <a:endParaRPr lang="en-US" sz="2400" b="1" dirty="0">
                        <a:solidFill>
                          <a:srgbClr val="00FF00"/>
                        </a:solidFill>
                      </a:endParaRPr>
                    </a:p>
                  </a:txBody>
                  <a:tcPr/>
                </a:tc>
                <a:tc hMerge="1">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b="1" dirty="0" smtClean="0">
                        <a:solidFill>
                          <a:srgbClr val="00FF00"/>
                        </a:solidFill>
                      </a:endParaRPr>
                    </a:p>
                  </a:txBody>
                  <a:tcPr/>
                </a:tc>
                <a:tc gridSpan="2">
                  <a:txBody>
                    <a:bodyPr/>
                    <a:lstStyle/>
                    <a:p>
                      <a:pPr algn="ctr">
                        <a:tabLst>
                          <a:tab pos="914400" algn="dec"/>
                        </a:tabLst>
                      </a:pPr>
                      <a:r>
                        <a:rPr lang="en-US" sz="2400" b="1" dirty="0" smtClean="0">
                          <a:solidFill>
                            <a:srgbClr val="00FF00"/>
                          </a:solidFill>
                        </a:rPr>
                        <a:t>Milk</a:t>
                      </a:r>
                      <a:endParaRPr lang="en-US" sz="2400" b="1" dirty="0">
                        <a:solidFill>
                          <a:srgbClr val="00FF00"/>
                        </a:solidFill>
                      </a:endParaRPr>
                    </a:p>
                  </a:txBody>
                  <a:tcPr/>
                </a:tc>
                <a:tc hMerge="1">
                  <a:txBody>
                    <a:bodyPr/>
                    <a:lstStyle/>
                    <a:p>
                      <a:endParaRPr lang="en-US"/>
                    </a:p>
                  </a:txBody>
                  <a:tcPr/>
                </a:tc>
                <a:tc gridSpan="2">
                  <a:txBody>
                    <a:bodyPr/>
                    <a:lstStyle/>
                    <a:p>
                      <a:pPr algn="ctr">
                        <a:tabLst>
                          <a:tab pos="914400" algn="dec"/>
                        </a:tabLst>
                      </a:pPr>
                      <a:r>
                        <a:rPr lang="en-US" sz="2400" b="1" dirty="0" smtClean="0">
                          <a:solidFill>
                            <a:srgbClr val="00FF00"/>
                          </a:solidFill>
                        </a:rPr>
                        <a:t>Fat</a:t>
                      </a:r>
                      <a:endParaRPr lang="en-US" sz="2400" b="1" dirty="0">
                        <a:solidFill>
                          <a:srgbClr val="00FF00"/>
                        </a:solidFill>
                      </a:endParaRPr>
                    </a:p>
                  </a:txBody>
                  <a:tcPr/>
                </a:tc>
                <a:tc hMerge="1">
                  <a:txBody>
                    <a:bodyPr/>
                    <a:lstStyle/>
                    <a:p>
                      <a:endParaRPr lang="en-US"/>
                    </a:p>
                  </a:txBody>
                  <a:tcPr/>
                </a:tc>
                <a:tc gridSpan="2">
                  <a:txBody>
                    <a:bodyPr/>
                    <a:lstStyle/>
                    <a:p>
                      <a:pPr algn="ctr">
                        <a:tabLst>
                          <a:tab pos="914400" algn="dec"/>
                        </a:tabLst>
                      </a:pPr>
                      <a:r>
                        <a:rPr lang="en-US" sz="2400" b="1" dirty="0" smtClean="0">
                          <a:solidFill>
                            <a:srgbClr val="00FF00"/>
                          </a:solidFill>
                        </a:rPr>
                        <a:t>Protein</a:t>
                      </a:r>
                      <a:endParaRPr lang="en-US" sz="2400" b="1" dirty="0">
                        <a:solidFill>
                          <a:srgbClr val="00FF00"/>
                        </a:solidFill>
                      </a:endParaRPr>
                    </a:p>
                  </a:txBody>
                  <a:tcPr/>
                </a:tc>
                <a:tc hMerge="1">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0FF00"/>
                          </a:solidFill>
                        </a:rPr>
                        <a:t>Breed</a:t>
                      </a:r>
                      <a:endParaRPr lang="en-US" sz="2400" b="1" dirty="0"/>
                    </a:p>
                  </a:txBody>
                  <a:tcPr/>
                </a:tc>
                <a:tc>
                  <a:txBody>
                    <a:bodyPr/>
                    <a:lstStyle/>
                    <a:p>
                      <a:pPr algn="ctr">
                        <a:tabLst>
                          <a:tab pos="914400" algn="dec"/>
                        </a:tabLst>
                      </a:pPr>
                      <a:r>
                        <a:rPr lang="en-US" sz="2400" b="1" dirty="0" smtClean="0">
                          <a:solidFill>
                            <a:srgbClr val="00FF00"/>
                          </a:solidFill>
                        </a:rPr>
                        <a:t>Old</a:t>
                      </a:r>
                      <a:endParaRPr lang="en-US" sz="2400" b="1" dirty="0">
                        <a:solidFill>
                          <a:srgbClr val="00FF00"/>
                        </a:solidFill>
                      </a:endParaRPr>
                    </a:p>
                  </a:txBody>
                  <a:tcPr/>
                </a:tc>
                <a:tc>
                  <a:txBody>
                    <a:bodyPr/>
                    <a:lstStyle/>
                    <a:p>
                      <a:pPr algn="ctr">
                        <a:tabLst>
                          <a:tab pos="914400" algn="dec"/>
                        </a:tabLst>
                      </a:pPr>
                      <a:r>
                        <a:rPr lang="en-US" sz="2400" b="1" dirty="0" err="1" smtClean="0">
                          <a:solidFill>
                            <a:srgbClr val="00FF00"/>
                          </a:solidFill>
                        </a:rPr>
                        <a:t>Yng</a:t>
                      </a:r>
                      <a:endParaRPr lang="en-US" sz="2400" b="1" dirty="0">
                        <a:solidFill>
                          <a:srgbClr val="00FF00"/>
                        </a:solidFill>
                      </a:endParaRPr>
                    </a:p>
                  </a:txBody>
                  <a:tcPr/>
                </a:tc>
                <a:tc>
                  <a:txBody>
                    <a:bodyPr/>
                    <a:lstStyle/>
                    <a:p>
                      <a:pPr algn="ctr">
                        <a:tabLst>
                          <a:tab pos="914400" algn="dec"/>
                        </a:tabLst>
                      </a:pPr>
                      <a:r>
                        <a:rPr lang="en-US" sz="2400" b="1" dirty="0" smtClean="0">
                          <a:solidFill>
                            <a:srgbClr val="00FF00"/>
                          </a:solidFill>
                        </a:rPr>
                        <a:t>Old</a:t>
                      </a:r>
                      <a:endParaRPr lang="en-US" sz="2400" b="1" dirty="0">
                        <a:solidFill>
                          <a:srgbClr val="00FF00"/>
                        </a:solidFill>
                      </a:endParaRPr>
                    </a:p>
                  </a:txBody>
                  <a:tcPr/>
                </a:tc>
                <a:tc>
                  <a:txBody>
                    <a:bodyPr/>
                    <a:lstStyle/>
                    <a:p>
                      <a:pPr algn="ctr">
                        <a:tabLst>
                          <a:tab pos="914400" algn="dec"/>
                        </a:tabLst>
                      </a:pPr>
                      <a:r>
                        <a:rPr lang="en-US" sz="2400" b="1" dirty="0" err="1" smtClean="0">
                          <a:solidFill>
                            <a:srgbClr val="00FF00"/>
                          </a:solidFill>
                        </a:rPr>
                        <a:t>Yng</a:t>
                      </a:r>
                      <a:endParaRPr lang="en-US" sz="2400" b="1" dirty="0">
                        <a:solidFill>
                          <a:srgbClr val="00FF00"/>
                        </a:solidFill>
                      </a:endParaRPr>
                    </a:p>
                  </a:txBody>
                  <a:tcPr/>
                </a:tc>
                <a:tc>
                  <a:txBody>
                    <a:bodyPr/>
                    <a:lstStyle/>
                    <a:p>
                      <a:pPr algn="ctr">
                        <a:tabLst>
                          <a:tab pos="914400" algn="dec"/>
                        </a:tabLst>
                      </a:pPr>
                      <a:r>
                        <a:rPr lang="en-US" sz="2400" b="1" dirty="0" smtClean="0">
                          <a:solidFill>
                            <a:srgbClr val="00FF00"/>
                          </a:solidFill>
                        </a:rPr>
                        <a:t>Old</a:t>
                      </a:r>
                      <a:endParaRPr lang="en-US" sz="2400" b="1" dirty="0">
                        <a:solidFill>
                          <a:srgbClr val="00FF00"/>
                        </a:solidFill>
                      </a:endParaRPr>
                    </a:p>
                  </a:txBody>
                  <a:tcPr/>
                </a:tc>
                <a:tc>
                  <a:txBody>
                    <a:bodyPr/>
                    <a:lstStyle/>
                    <a:p>
                      <a:pPr algn="ctr">
                        <a:tabLst>
                          <a:tab pos="914400" algn="dec"/>
                        </a:tabLst>
                      </a:pPr>
                      <a:r>
                        <a:rPr lang="en-US" sz="2400" b="1" dirty="0" err="1" smtClean="0">
                          <a:solidFill>
                            <a:srgbClr val="00FF00"/>
                          </a:solidFill>
                        </a:rPr>
                        <a:t>Yng</a:t>
                      </a:r>
                      <a:endParaRPr lang="en-US" sz="2400" b="1" dirty="0">
                        <a:solidFill>
                          <a:srgbClr val="00FF00"/>
                        </a:solidFill>
                      </a:endParaRPr>
                    </a:p>
                  </a:txBody>
                  <a:tcPr/>
                </a:tc>
              </a:tr>
              <a:tr h="370840">
                <a:tc>
                  <a:txBody>
                    <a:bodyPr/>
                    <a:lstStyle/>
                    <a:p>
                      <a:r>
                        <a:rPr lang="en-US" sz="2400" b="1" dirty="0" smtClean="0"/>
                        <a:t>Holstein</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c>
                  <a:txBody>
                    <a:bodyPr/>
                    <a:lstStyle/>
                    <a:p>
                      <a:pPr marL="0" indent="0" algn="ctr">
                        <a:tabLst>
                          <a:tab pos="914400" algn="dec"/>
                        </a:tabLst>
                      </a:pPr>
                      <a:r>
                        <a:rPr lang="en-US" sz="2400" b="1" dirty="0" smtClean="0"/>
                        <a:t>	0.99</a:t>
                      </a:r>
                      <a:endParaRPr lang="en-US" sz="2400" b="1" dirty="0"/>
                    </a:p>
                  </a:txBody>
                  <a:tcPr/>
                </a:tc>
                <a:tc>
                  <a:txBody>
                    <a:bodyPr/>
                    <a:lstStyle/>
                    <a:p>
                      <a:pPr marL="0" indent="0" algn="ctr">
                        <a:tabLst>
                          <a:tab pos="914400" algn="dec"/>
                        </a:tabLst>
                      </a:pPr>
                      <a:r>
                        <a:rPr lang="en-US" sz="2400" b="1" dirty="0" smtClean="0"/>
                        <a:t>0.99</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r>
              <a:tr h="370840">
                <a:tc>
                  <a:txBody>
                    <a:bodyPr/>
                    <a:lstStyle/>
                    <a:p>
                      <a:r>
                        <a:rPr lang="en-US" sz="2400" b="1" dirty="0" smtClean="0"/>
                        <a:t>Jersey</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0.98</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r>
              <a:tr h="370840">
                <a:tc>
                  <a:txBody>
                    <a:bodyPr/>
                    <a:lstStyle/>
                    <a:p>
                      <a:r>
                        <a:rPr lang="en-US" sz="2400" b="1" dirty="0" smtClean="0"/>
                        <a:t>Brown Swiss</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0.98</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0.97</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0.98</a:t>
                      </a:r>
                      <a:endParaRPr lang="en-US" sz="2400" b="1" dirty="0"/>
                    </a:p>
                  </a:txBody>
                  <a:tcPr/>
                </a:tc>
              </a:tr>
              <a:tr h="370840">
                <a:tc>
                  <a:txBody>
                    <a:bodyPr/>
                    <a:lstStyle/>
                    <a:p>
                      <a:r>
                        <a:rPr lang="en-US" sz="2400" b="1" dirty="0" err="1" smtClean="0"/>
                        <a:t>Ayrshire</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0.92</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0.95</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0.96</a:t>
                      </a:r>
                      <a:endParaRPr lang="en-US" sz="2400" b="1" dirty="0"/>
                    </a:p>
                  </a:txBody>
                  <a:tcPr/>
                </a:tc>
              </a:tr>
              <a:tr h="370840">
                <a:tc>
                  <a:txBody>
                    <a:bodyPr/>
                    <a:lstStyle/>
                    <a:p>
                      <a:r>
                        <a:rPr lang="en-US" sz="2400" b="1" dirty="0" smtClean="0"/>
                        <a:t>Guernsey</a:t>
                      </a:r>
                      <a:endParaRPr lang="en-US" sz="2400" b="1" dirty="0"/>
                    </a:p>
                  </a:txBody>
                  <a:tcPr/>
                </a:tc>
                <a:tc>
                  <a:txBody>
                    <a:bodyPr/>
                    <a:lstStyle/>
                    <a:p>
                      <a:pPr algn="ctr">
                        <a:tabLst>
                          <a:tab pos="914400" algn="dec"/>
                        </a:tabLst>
                      </a:pPr>
                      <a:r>
                        <a:rPr lang="en-US" sz="2400" b="1" dirty="0" smtClean="0"/>
                        <a:t>	0.99 </a:t>
                      </a:r>
                      <a:endParaRPr lang="en-US" sz="2400" b="1" dirty="0"/>
                    </a:p>
                  </a:txBody>
                  <a:tcPr/>
                </a:tc>
                <a:tc>
                  <a:txBody>
                    <a:bodyPr/>
                    <a:lstStyle/>
                    <a:p>
                      <a:pPr algn="ctr">
                        <a:tabLst>
                          <a:tab pos="914400" algn="dec"/>
                        </a:tabLst>
                      </a:pPr>
                      <a:r>
                        <a:rPr lang="en-US" sz="2400" b="1" dirty="0" smtClean="0"/>
                        <a:t>0.97</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0.98</a:t>
                      </a:r>
                      <a:endParaRPr lang="en-US" sz="2400" b="1"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53998"/>
          </a:xfrm>
        </p:spPr>
        <p:txBody>
          <a:bodyPr/>
          <a:lstStyle/>
          <a:p>
            <a:r>
              <a:rPr lang="en-US" dirty="0" smtClean="0"/>
              <a:t>Comparison of official and all-breed</a:t>
            </a:r>
            <a:endParaRPr lang="en-US" dirty="0"/>
          </a:p>
        </p:txBody>
      </p:sp>
      <p:graphicFrame>
        <p:nvGraphicFramePr>
          <p:cNvPr id="4" name="Content Placeholder 3"/>
          <p:cNvGraphicFramePr>
            <a:graphicFrameLocks noGrp="1"/>
          </p:cNvGraphicFramePr>
          <p:nvPr>
            <p:ph idx="1"/>
          </p:nvPr>
        </p:nvGraphicFramePr>
        <p:xfrm>
          <a:off x="455613" y="1371600"/>
          <a:ext cx="8226424" cy="3657600"/>
        </p:xfrm>
        <a:graphic>
          <a:graphicData uri="http://schemas.openxmlformats.org/drawingml/2006/table">
            <a:tbl>
              <a:tblPr firstRow="1" bandRow="1">
                <a:tableStyleId>{2D5ABB26-0587-4C30-8999-92F81FD0307C}</a:tableStyleId>
              </a:tblPr>
              <a:tblGrid>
                <a:gridCol w="2056606"/>
                <a:gridCol w="1028303"/>
                <a:gridCol w="1028303"/>
                <a:gridCol w="1028303"/>
                <a:gridCol w="1028303"/>
                <a:gridCol w="1028303"/>
                <a:gridCol w="1028303"/>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b="1" dirty="0">
                        <a:solidFill>
                          <a:srgbClr val="00FF00"/>
                        </a:solidFill>
                      </a:endParaRPr>
                    </a:p>
                  </a:txBody>
                  <a:tcPr/>
                </a:tc>
                <a:tc gridSpan="6">
                  <a:txBody>
                    <a:bodyPr/>
                    <a:lstStyle/>
                    <a:p>
                      <a:pPr algn="ctr"/>
                      <a:r>
                        <a:rPr lang="en-US" sz="2400" b="1" dirty="0" smtClean="0">
                          <a:solidFill>
                            <a:srgbClr val="00FF00"/>
                          </a:solidFill>
                        </a:rPr>
                        <a:t>Correlation</a:t>
                      </a:r>
                      <a:endParaRPr lang="en-US" sz="2400" b="1" dirty="0">
                        <a:solidFill>
                          <a:srgbClr val="00FF00"/>
                        </a:solidFill>
                      </a:endParaRPr>
                    </a:p>
                  </a:txBody>
                  <a:tcPr/>
                </a:tc>
                <a:tc hMerge="1">
                  <a:txBody>
                    <a:bodyPr/>
                    <a:lstStyle/>
                    <a:p>
                      <a:endParaRPr lang="en-US"/>
                    </a:p>
                  </a:txBody>
                  <a:tcPr/>
                </a:tc>
                <a:tc hMerge="1">
                  <a:txBody>
                    <a:bodyPr/>
                    <a:lstStyle/>
                    <a:p>
                      <a:pPr algn="ctr"/>
                      <a:endParaRPr lang="en-US" sz="2400" b="1" dirty="0">
                        <a:solidFill>
                          <a:srgbClr val="00FF00"/>
                        </a:solidFill>
                      </a:endParaRPr>
                    </a:p>
                  </a:txBody>
                  <a:tcPr/>
                </a:tc>
                <a:tc hMerge="1">
                  <a:txBody>
                    <a:bodyPr/>
                    <a:lstStyle/>
                    <a:p>
                      <a:endParaRPr lang="en-US"/>
                    </a:p>
                  </a:txBody>
                  <a:tcPr/>
                </a:tc>
                <a:tc hMerge="1">
                  <a:txBody>
                    <a:bodyPr/>
                    <a:lstStyle/>
                    <a:p>
                      <a:pPr algn="ctr"/>
                      <a:endParaRPr lang="en-US" sz="2400" b="1" dirty="0">
                        <a:solidFill>
                          <a:srgbClr val="00FF00"/>
                        </a:solidFill>
                      </a:endParaRPr>
                    </a:p>
                  </a:txBody>
                  <a:tcPr/>
                </a:tc>
                <a:tc hMerge="1">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b="1" dirty="0" smtClean="0">
                        <a:solidFill>
                          <a:srgbClr val="00FF00"/>
                        </a:solidFill>
                      </a:endParaRPr>
                    </a:p>
                  </a:txBody>
                  <a:tcPr/>
                </a:tc>
                <a:tc gridSpan="2">
                  <a:txBody>
                    <a:bodyPr/>
                    <a:lstStyle/>
                    <a:p>
                      <a:pPr algn="ctr">
                        <a:tabLst>
                          <a:tab pos="914400" algn="dec"/>
                        </a:tabLst>
                      </a:pPr>
                      <a:r>
                        <a:rPr lang="en-US" sz="2400" b="1" dirty="0" smtClean="0">
                          <a:solidFill>
                            <a:srgbClr val="00FF00"/>
                          </a:solidFill>
                        </a:rPr>
                        <a:t>PL</a:t>
                      </a:r>
                      <a:endParaRPr lang="en-US" sz="2400" b="1" dirty="0">
                        <a:solidFill>
                          <a:srgbClr val="00FF00"/>
                        </a:solidFill>
                      </a:endParaRPr>
                    </a:p>
                  </a:txBody>
                  <a:tcPr/>
                </a:tc>
                <a:tc hMerge="1">
                  <a:txBody>
                    <a:bodyPr/>
                    <a:lstStyle/>
                    <a:p>
                      <a:endParaRPr lang="en-US"/>
                    </a:p>
                  </a:txBody>
                  <a:tcPr/>
                </a:tc>
                <a:tc gridSpan="2">
                  <a:txBody>
                    <a:bodyPr/>
                    <a:lstStyle/>
                    <a:p>
                      <a:pPr algn="ctr">
                        <a:tabLst>
                          <a:tab pos="914400" algn="dec"/>
                        </a:tabLst>
                      </a:pPr>
                      <a:r>
                        <a:rPr lang="en-US" sz="2400" b="1" dirty="0" smtClean="0">
                          <a:solidFill>
                            <a:srgbClr val="00FF00"/>
                          </a:solidFill>
                        </a:rPr>
                        <a:t>SCS</a:t>
                      </a:r>
                      <a:endParaRPr lang="en-US" sz="2400" b="1" dirty="0">
                        <a:solidFill>
                          <a:srgbClr val="00FF00"/>
                        </a:solidFill>
                      </a:endParaRPr>
                    </a:p>
                  </a:txBody>
                  <a:tcPr/>
                </a:tc>
                <a:tc hMerge="1">
                  <a:txBody>
                    <a:bodyPr/>
                    <a:lstStyle/>
                    <a:p>
                      <a:endParaRPr lang="en-US"/>
                    </a:p>
                  </a:txBody>
                  <a:tcPr/>
                </a:tc>
                <a:tc gridSpan="2">
                  <a:txBody>
                    <a:bodyPr/>
                    <a:lstStyle/>
                    <a:p>
                      <a:pPr algn="ctr">
                        <a:tabLst>
                          <a:tab pos="914400" algn="dec"/>
                        </a:tabLst>
                      </a:pPr>
                      <a:r>
                        <a:rPr lang="en-US" sz="2400" b="1" dirty="0" smtClean="0">
                          <a:solidFill>
                            <a:srgbClr val="00FF00"/>
                          </a:solidFill>
                        </a:rPr>
                        <a:t>DPR</a:t>
                      </a:r>
                      <a:endParaRPr lang="en-US" sz="2400" b="1" dirty="0">
                        <a:solidFill>
                          <a:srgbClr val="00FF00"/>
                        </a:solidFill>
                      </a:endParaRPr>
                    </a:p>
                  </a:txBody>
                  <a:tcPr/>
                </a:tc>
                <a:tc hMerge="1">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0FF00"/>
                          </a:solidFill>
                        </a:rPr>
                        <a:t>Breed</a:t>
                      </a:r>
                      <a:endParaRPr lang="en-US" sz="2400" b="1" dirty="0"/>
                    </a:p>
                  </a:txBody>
                  <a:tcPr/>
                </a:tc>
                <a:tc>
                  <a:txBody>
                    <a:bodyPr/>
                    <a:lstStyle/>
                    <a:p>
                      <a:pPr algn="ctr">
                        <a:tabLst>
                          <a:tab pos="914400" algn="dec"/>
                        </a:tabLst>
                      </a:pPr>
                      <a:r>
                        <a:rPr lang="en-US" sz="2400" b="1" dirty="0" smtClean="0">
                          <a:solidFill>
                            <a:srgbClr val="00FF00"/>
                          </a:solidFill>
                        </a:rPr>
                        <a:t>Old</a:t>
                      </a:r>
                      <a:endParaRPr lang="en-US" sz="2400" b="1" dirty="0">
                        <a:solidFill>
                          <a:srgbClr val="00FF00"/>
                        </a:solidFill>
                      </a:endParaRPr>
                    </a:p>
                  </a:txBody>
                  <a:tcPr/>
                </a:tc>
                <a:tc>
                  <a:txBody>
                    <a:bodyPr/>
                    <a:lstStyle/>
                    <a:p>
                      <a:pPr algn="ctr">
                        <a:tabLst>
                          <a:tab pos="914400" algn="dec"/>
                        </a:tabLst>
                      </a:pPr>
                      <a:r>
                        <a:rPr lang="en-US" sz="2400" b="1" dirty="0" err="1" smtClean="0">
                          <a:solidFill>
                            <a:srgbClr val="00FF00"/>
                          </a:solidFill>
                        </a:rPr>
                        <a:t>Yng</a:t>
                      </a:r>
                      <a:endParaRPr lang="en-US" sz="2400" b="1" dirty="0">
                        <a:solidFill>
                          <a:srgbClr val="00FF00"/>
                        </a:solidFill>
                      </a:endParaRPr>
                    </a:p>
                  </a:txBody>
                  <a:tcPr/>
                </a:tc>
                <a:tc>
                  <a:txBody>
                    <a:bodyPr/>
                    <a:lstStyle/>
                    <a:p>
                      <a:pPr algn="ctr">
                        <a:tabLst>
                          <a:tab pos="914400" algn="dec"/>
                        </a:tabLst>
                      </a:pPr>
                      <a:r>
                        <a:rPr lang="en-US" sz="2400" b="1" dirty="0" smtClean="0">
                          <a:solidFill>
                            <a:srgbClr val="00FF00"/>
                          </a:solidFill>
                        </a:rPr>
                        <a:t>Old</a:t>
                      </a:r>
                      <a:endParaRPr lang="en-US" sz="2400" b="1" dirty="0">
                        <a:solidFill>
                          <a:srgbClr val="00FF00"/>
                        </a:solidFill>
                      </a:endParaRPr>
                    </a:p>
                  </a:txBody>
                  <a:tcPr/>
                </a:tc>
                <a:tc>
                  <a:txBody>
                    <a:bodyPr/>
                    <a:lstStyle/>
                    <a:p>
                      <a:pPr algn="ctr">
                        <a:tabLst>
                          <a:tab pos="914400" algn="dec"/>
                        </a:tabLst>
                      </a:pPr>
                      <a:r>
                        <a:rPr lang="en-US" sz="2400" b="1" dirty="0" err="1" smtClean="0">
                          <a:solidFill>
                            <a:srgbClr val="00FF00"/>
                          </a:solidFill>
                        </a:rPr>
                        <a:t>Yng</a:t>
                      </a:r>
                      <a:endParaRPr lang="en-US" sz="2400" b="1" dirty="0">
                        <a:solidFill>
                          <a:srgbClr val="00FF00"/>
                        </a:solidFill>
                      </a:endParaRPr>
                    </a:p>
                  </a:txBody>
                  <a:tcPr/>
                </a:tc>
                <a:tc>
                  <a:txBody>
                    <a:bodyPr/>
                    <a:lstStyle/>
                    <a:p>
                      <a:pPr algn="ctr">
                        <a:tabLst>
                          <a:tab pos="914400" algn="dec"/>
                        </a:tabLst>
                      </a:pPr>
                      <a:r>
                        <a:rPr lang="en-US" sz="2400" b="1" dirty="0" smtClean="0">
                          <a:solidFill>
                            <a:srgbClr val="00FF00"/>
                          </a:solidFill>
                        </a:rPr>
                        <a:t>Old</a:t>
                      </a:r>
                      <a:endParaRPr lang="en-US" sz="2400" b="1" dirty="0">
                        <a:solidFill>
                          <a:srgbClr val="00FF00"/>
                        </a:solidFill>
                      </a:endParaRPr>
                    </a:p>
                  </a:txBody>
                  <a:tcPr/>
                </a:tc>
                <a:tc>
                  <a:txBody>
                    <a:bodyPr/>
                    <a:lstStyle/>
                    <a:p>
                      <a:pPr algn="ctr">
                        <a:tabLst>
                          <a:tab pos="914400" algn="dec"/>
                        </a:tabLst>
                      </a:pPr>
                      <a:r>
                        <a:rPr lang="en-US" sz="2400" b="1" dirty="0" err="1" smtClean="0">
                          <a:solidFill>
                            <a:srgbClr val="00FF00"/>
                          </a:solidFill>
                        </a:rPr>
                        <a:t>Yng</a:t>
                      </a:r>
                      <a:endParaRPr lang="en-US" sz="2400" b="1" dirty="0">
                        <a:solidFill>
                          <a:srgbClr val="00FF00"/>
                        </a:solidFill>
                      </a:endParaRPr>
                    </a:p>
                  </a:txBody>
                  <a:tcPr/>
                </a:tc>
              </a:tr>
              <a:tr h="370840">
                <a:tc>
                  <a:txBody>
                    <a:bodyPr/>
                    <a:lstStyle/>
                    <a:p>
                      <a:r>
                        <a:rPr lang="en-US" sz="2400" b="1" dirty="0" smtClean="0"/>
                        <a:t>Holstein</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c>
                  <a:txBody>
                    <a:bodyPr/>
                    <a:lstStyle/>
                    <a:p>
                      <a:pPr marL="0" indent="0" algn="ctr">
                        <a:tabLst>
                          <a:tab pos="914400" algn="dec"/>
                        </a:tabLst>
                      </a:pPr>
                      <a:r>
                        <a:rPr lang="en-US" sz="2400" b="1" dirty="0" smtClean="0"/>
                        <a:t>	0.99</a:t>
                      </a:r>
                      <a:endParaRPr lang="en-US" sz="2400" b="1" dirty="0"/>
                    </a:p>
                  </a:txBody>
                  <a:tcPr/>
                </a:tc>
                <a:tc>
                  <a:txBody>
                    <a:bodyPr/>
                    <a:lstStyle/>
                    <a:p>
                      <a:pPr marL="0" indent="0" algn="ctr">
                        <a:tabLst>
                          <a:tab pos="914400" algn="dec"/>
                        </a:tabLst>
                      </a:pPr>
                      <a:r>
                        <a:rPr lang="en-US" sz="2400" b="1" dirty="0" smtClean="0"/>
                        <a:t>0.98</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0.97</a:t>
                      </a:r>
                      <a:endParaRPr lang="en-US" sz="2400" b="1" dirty="0"/>
                    </a:p>
                  </a:txBody>
                  <a:tcPr/>
                </a:tc>
              </a:tr>
              <a:tr h="370840">
                <a:tc>
                  <a:txBody>
                    <a:bodyPr/>
                    <a:lstStyle/>
                    <a:p>
                      <a:r>
                        <a:rPr lang="en-US" sz="2400" b="1" dirty="0" smtClean="0"/>
                        <a:t>Jersey</a:t>
                      </a:r>
                      <a:endParaRPr lang="en-US" sz="2400" b="1" dirty="0"/>
                    </a:p>
                  </a:txBody>
                  <a:tcPr/>
                </a:tc>
                <a:tc>
                  <a:txBody>
                    <a:bodyPr/>
                    <a:lstStyle/>
                    <a:p>
                      <a:pPr algn="ctr">
                        <a:tabLst>
                          <a:tab pos="914400" algn="dec"/>
                        </a:tabLst>
                      </a:pPr>
                      <a:r>
                        <a:rPr lang="en-US" sz="2400" b="1" dirty="0" smtClean="0"/>
                        <a:t>	0.98</a:t>
                      </a:r>
                      <a:endParaRPr lang="en-US" sz="2400" b="1" dirty="0"/>
                    </a:p>
                  </a:txBody>
                  <a:tcPr/>
                </a:tc>
                <a:tc>
                  <a:txBody>
                    <a:bodyPr/>
                    <a:lstStyle/>
                    <a:p>
                      <a:pPr algn="ctr">
                        <a:tabLst>
                          <a:tab pos="914400" algn="dec"/>
                        </a:tabLst>
                      </a:pPr>
                      <a:r>
                        <a:rPr lang="en-US" sz="2400" b="1" dirty="0" smtClean="0"/>
                        <a:t>0.95</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0.98</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0.98</a:t>
                      </a:r>
                      <a:endParaRPr lang="en-US" sz="2400" b="1" dirty="0"/>
                    </a:p>
                  </a:txBody>
                  <a:tcPr/>
                </a:tc>
              </a:tr>
              <a:tr h="370840">
                <a:tc>
                  <a:txBody>
                    <a:bodyPr/>
                    <a:lstStyle/>
                    <a:p>
                      <a:r>
                        <a:rPr lang="en-US" sz="2400" b="1" dirty="0" smtClean="0"/>
                        <a:t>Brown Swiss</a:t>
                      </a:r>
                      <a:endParaRPr lang="en-US" sz="2400" b="1" dirty="0"/>
                    </a:p>
                  </a:txBody>
                  <a:tcPr/>
                </a:tc>
                <a:tc>
                  <a:txBody>
                    <a:bodyPr/>
                    <a:lstStyle/>
                    <a:p>
                      <a:pPr algn="ctr">
                        <a:tabLst>
                          <a:tab pos="914400" algn="dec"/>
                        </a:tabLst>
                      </a:pPr>
                      <a:r>
                        <a:rPr lang="en-US" sz="2400" b="1" dirty="0" smtClean="0"/>
                        <a:t>	0.94</a:t>
                      </a:r>
                      <a:endParaRPr lang="en-US" sz="2400" b="1" dirty="0"/>
                    </a:p>
                  </a:txBody>
                  <a:tcPr/>
                </a:tc>
                <a:tc>
                  <a:txBody>
                    <a:bodyPr/>
                    <a:lstStyle/>
                    <a:p>
                      <a:pPr algn="ctr">
                        <a:tabLst>
                          <a:tab pos="914400" algn="dec"/>
                        </a:tabLst>
                      </a:pPr>
                      <a:r>
                        <a:rPr lang="en-US" sz="2400" b="1" dirty="0" smtClean="0"/>
                        <a:t>0.93</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c>
                  <a:txBody>
                    <a:bodyPr/>
                    <a:lstStyle/>
                    <a:p>
                      <a:pPr algn="ctr">
                        <a:tabLst>
                          <a:tab pos="914400" algn="dec"/>
                        </a:tabLst>
                      </a:pPr>
                      <a:r>
                        <a:rPr lang="en-US" sz="2400" b="1" dirty="0" smtClean="0"/>
                        <a:t>	0.96</a:t>
                      </a:r>
                      <a:endParaRPr lang="en-US" sz="2400" b="1" dirty="0"/>
                    </a:p>
                  </a:txBody>
                  <a:tcPr/>
                </a:tc>
                <a:tc>
                  <a:txBody>
                    <a:bodyPr/>
                    <a:lstStyle/>
                    <a:p>
                      <a:pPr algn="ctr">
                        <a:tabLst>
                          <a:tab pos="914400" algn="dec"/>
                        </a:tabLst>
                      </a:pPr>
                      <a:r>
                        <a:rPr lang="en-US" sz="2400" b="1" dirty="0" smtClean="0"/>
                        <a:t>0.96</a:t>
                      </a:r>
                      <a:endParaRPr lang="en-US" sz="2400" b="1" dirty="0"/>
                    </a:p>
                  </a:txBody>
                  <a:tcPr/>
                </a:tc>
              </a:tr>
              <a:tr h="370840">
                <a:tc>
                  <a:txBody>
                    <a:bodyPr/>
                    <a:lstStyle/>
                    <a:p>
                      <a:r>
                        <a:rPr lang="en-US" sz="2400" b="1" dirty="0" err="1" smtClean="0"/>
                        <a:t>Ayrshire</a:t>
                      </a:r>
                      <a:endParaRPr lang="en-US" sz="2400" b="1" dirty="0"/>
                    </a:p>
                  </a:txBody>
                  <a:tcPr/>
                </a:tc>
                <a:tc>
                  <a:txBody>
                    <a:bodyPr/>
                    <a:lstStyle/>
                    <a:p>
                      <a:pPr algn="ctr">
                        <a:tabLst>
                          <a:tab pos="914400" algn="dec"/>
                        </a:tabLst>
                      </a:pPr>
                      <a:r>
                        <a:rPr lang="en-US" sz="2400" b="1" dirty="0" smtClean="0"/>
                        <a:t>	0.98</a:t>
                      </a:r>
                      <a:endParaRPr lang="en-US" sz="2400" b="1" dirty="0"/>
                    </a:p>
                  </a:txBody>
                  <a:tcPr/>
                </a:tc>
                <a:tc>
                  <a:txBody>
                    <a:bodyPr/>
                    <a:lstStyle/>
                    <a:p>
                      <a:pPr algn="ctr">
                        <a:tabLst>
                          <a:tab pos="914400" algn="dec"/>
                        </a:tabLst>
                      </a:pPr>
                      <a:r>
                        <a:rPr lang="en-US" sz="2400" b="1" dirty="0" smtClean="0"/>
                        <a:t>0.94</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0.98</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0.98</a:t>
                      </a:r>
                      <a:endParaRPr lang="en-US" sz="2400" b="1" dirty="0"/>
                    </a:p>
                  </a:txBody>
                  <a:tcPr/>
                </a:tc>
              </a:tr>
              <a:tr h="370840">
                <a:tc>
                  <a:txBody>
                    <a:bodyPr/>
                    <a:lstStyle/>
                    <a:p>
                      <a:r>
                        <a:rPr lang="en-US" sz="2400" b="1" dirty="0" smtClean="0"/>
                        <a:t>Guernsey</a:t>
                      </a:r>
                      <a:endParaRPr lang="en-US" sz="2400" b="1" dirty="0"/>
                    </a:p>
                  </a:txBody>
                  <a:tcPr/>
                </a:tc>
                <a:tc>
                  <a:txBody>
                    <a:bodyPr/>
                    <a:lstStyle/>
                    <a:p>
                      <a:pPr algn="ctr">
                        <a:tabLst>
                          <a:tab pos="914400" algn="dec"/>
                        </a:tabLst>
                      </a:pPr>
                      <a:r>
                        <a:rPr lang="en-US" sz="2400" b="1" dirty="0" smtClean="0"/>
                        <a:t>	0.99 </a:t>
                      </a:r>
                      <a:endParaRPr lang="en-US" sz="2400" b="1" dirty="0"/>
                    </a:p>
                  </a:txBody>
                  <a:tcPr/>
                </a:tc>
                <a:tc>
                  <a:txBody>
                    <a:bodyPr/>
                    <a:lstStyle/>
                    <a:p>
                      <a:pPr algn="ctr">
                        <a:tabLst>
                          <a:tab pos="914400" algn="dec"/>
                        </a:tabLst>
                      </a:pPr>
                      <a:r>
                        <a:rPr lang="en-US" sz="2400" b="1" dirty="0" smtClean="0"/>
                        <a:t>0.96</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c>
                  <a:txBody>
                    <a:bodyPr/>
                    <a:lstStyle/>
                    <a:p>
                      <a:pPr algn="ctr">
                        <a:tabLst>
                          <a:tab pos="914400" algn="dec"/>
                        </a:tabLst>
                      </a:pPr>
                      <a:r>
                        <a:rPr lang="en-US" sz="2400" b="1" dirty="0" smtClean="0"/>
                        <a:t>	0.99</a:t>
                      </a:r>
                      <a:endParaRPr lang="en-US" sz="2400" b="1" dirty="0"/>
                    </a:p>
                  </a:txBody>
                  <a:tcPr/>
                </a:tc>
                <a:tc>
                  <a:txBody>
                    <a:bodyPr/>
                    <a:lstStyle/>
                    <a:p>
                      <a:pPr algn="ctr">
                        <a:tabLst>
                          <a:tab pos="914400" algn="dec"/>
                        </a:tabLst>
                      </a:pPr>
                      <a:r>
                        <a:rPr lang="en-US" sz="2400" b="1" dirty="0" smtClean="0"/>
                        <a:t>0.99</a:t>
                      </a:r>
                      <a:endParaRPr lang="en-US" sz="2400" b="1"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Multi-trait, multi-breed model</a:t>
            </a:r>
            <a:endParaRPr lang="en-US" dirty="0"/>
          </a:p>
        </p:txBody>
      </p:sp>
      <p:sp>
        <p:nvSpPr>
          <p:cNvPr id="3" name="Content Placeholder 2"/>
          <p:cNvSpPr>
            <a:spLocks noGrp="1"/>
          </p:cNvSpPr>
          <p:nvPr>
            <p:ph idx="1"/>
          </p:nvPr>
        </p:nvSpPr>
        <p:spPr>
          <a:xfrm>
            <a:off x="455613" y="1371600"/>
            <a:ext cx="8226425" cy="4601260"/>
          </a:xfrm>
        </p:spPr>
        <p:txBody>
          <a:bodyPr/>
          <a:lstStyle/>
          <a:p>
            <a:r>
              <a:rPr lang="en-US" dirty="0" smtClean="0"/>
              <a:t>Treat SNP effects in each breed as correlated?</a:t>
            </a:r>
          </a:p>
          <a:p>
            <a:r>
              <a:rPr lang="en-US" dirty="0" smtClean="0"/>
              <a:t>Correlations for all breeds set = </a:t>
            </a:r>
            <a:r>
              <a:rPr lang="en-US" dirty="0" smtClean="0">
                <a:solidFill>
                  <a:srgbClr val="00FF00"/>
                </a:solidFill>
              </a:rPr>
              <a:t>0, 0.3, or 0.5 </a:t>
            </a:r>
            <a:r>
              <a:rPr lang="en-US" dirty="0" smtClean="0"/>
              <a:t>as in Olson et al. (2010)</a:t>
            </a:r>
          </a:p>
          <a:p>
            <a:r>
              <a:rPr lang="en-US" dirty="0" smtClean="0"/>
              <a:t>Tested by truncation, using only USA phenotypes </a:t>
            </a:r>
            <a:r>
              <a:rPr lang="en-US" dirty="0" smtClean="0">
                <a:solidFill>
                  <a:srgbClr val="FFFF00"/>
                </a:solidFill>
              </a:rPr>
              <a:t>(no MACE) </a:t>
            </a:r>
            <a:r>
              <a:rPr lang="en-US" dirty="0" smtClean="0"/>
              <a:t>and excluding cows from Holstein reference population</a:t>
            </a:r>
          </a:p>
          <a:p>
            <a:r>
              <a:rPr lang="en-US" dirty="0" smtClean="0"/>
              <a:t>Observed multi-trait (</a:t>
            </a:r>
            <a:r>
              <a:rPr lang="en-US" dirty="0" smtClean="0">
                <a:solidFill>
                  <a:srgbClr val="00FF00"/>
                </a:solidFill>
              </a:rPr>
              <a:t>MT</a:t>
            </a:r>
            <a:r>
              <a:rPr lang="en-US" dirty="0" smtClean="0"/>
              <a:t>) reliability slightly &gt; single-trait (</a:t>
            </a:r>
            <a:r>
              <a:rPr lang="en-US" dirty="0" smtClean="0">
                <a:solidFill>
                  <a:srgbClr val="00FF00"/>
                </a:solidFill>
              </a:rPr>
              <a:t>ST</a:t>
            </a:r>
            <a:r>
              <a:rPr lang="en-US" dirty="0" smtClean="0"/>
              <a:t>) for smaller breeds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Observed GREL gain ST </a:t>
            </a:r>
            <a:r>
              <a:rPr lang="en-US" dirty="0" err="1" smtClean="0"/>
              <a:t>vs</a:t>
            </a:r>
            <a:r>
              <a:rPr lang="en-US" dirty="0" smtClean="0"/>
              <a:t> MT </a:t>
            </a:r>
            <a:r>
              <a:rPr lang="en-US" dirty="0" smtClean="0">
                <a:solidFill>
                  <a:srgbClr val="FFFF00"/>
                </a:solidFill>
              </a:rPr>
              <a:t>milk</a:t>
            </a: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455613" y="1371600"/>
          <a:ext cx="8226424" cy="3657600"/>
        </p:xfrm>
        <a:graphic>
          <a:graphicData uri="http://schemas.openxmlformats.org/drawingml/2006/table">
            <a:tbl>
              <a:tblPr firstRow="1" bandRow="1">
                <a:tableStyleId>{2D5ABB26-0587-4C30-8999-92F81FD0307C}</a:tableStyleId>
              </a:tblPr>
              <a:tblGrid>
                <a:gridCol w="2056606"/>
                <a:gridCol w="2056606"/>
                <a:gridCol w="2056606"/>
                <a:gridCol w="2056606"/>
              </a:tblGrid>
              <a:tr h="370840">
                <a:tc>
                  <a:txBody>
                    <a:bodyPr/>
                    <a:lstStyle/>
                    <a:p>
                      <a:endParaRPr lang="en-US" sz="2400" b="1" dirty="0">
                        <a:solidFill>
                          <a:srgbClr val="00FF00"/>
                        </a:solidFill>
                      </a:endParaRPr>
                    </a:p>
                  </a:txBody>
                  <a:tcPr/>
                </a:tc>
                <a:tc gridSpan="3">
                  <a:txBody>
                    <a:bodyPr/>
                    <a:lstStyle/>
                    <a:p>
                      <a:pPr algn="ctr"/>
                      <a:r>
                        <a:rPr lang="en-US" sz="2400" b="1" dirty="0" smtClean="0">
                          <a:solidFill>
                            <a:srgbClr val="00FF00"/>
                          </a:solidFill>
                        </a:rPr>
                        <a:t>Genomic reliability gain</a:t>
                      </a:r>
                      <a:endParaRPr lang="en-US" sz="2400" b="1" dirty="0">
                        <a:solidFill>
                          <a:srgbClr val="00FF00"/>
                        </a:solidFill>
                      </a:endParaRPr>
                    </a:p>
                  </a:txBody>
                  <a:tcPr/>
                </a:tc>
                <a:tc hMerge="1">
                  <a:txBody>
                    <a:bodyPr/>
                    <a:lstStyle/>
                    <a:p>
                      <a:endParaRPr lang="en-US" dirty="0"/>
                    </a:p>
                  </a:txBody>
                  <a:tcPr/>
                </a:tc>
                <a:tc hMerge="1">
                  <a:txBody>
                    <a:bodyPr/>
                    <a:lstStyle/>
                    <a:p>
                      <a:endParaRPr lang="en-US" dirty="0"/>
                    </a:p>
                  </a:txBody>
                  <a:tcPr/>
                </a:tc>
              </a:tr>
              <a:tr h="370840">
                <a:tc>
                  <a:txBody>
                    <a:bodyPr/>
                    <a:lstStyle/>
                    <a:p>
                      <a:endParaRPr lang="en-US" sz="2400" b="1" dirty="0">
                        <a:solidFill>
                          <a:srgbClr val="00FF00"/>
                        </a:solidFill>
                      </a:endParaRPr>
                    </a:p>
                  </a:txBody>
                  <a:tcPr/>
                </a:tc>
                <a:tc>
                  <a:txBody>
                    <a:bodyPr/>
                    <a:lstStyle/>
                    <a:p>
                      <a:pPr algn="ctr"/>
                      <a:r>
                        <a:rPr lang="en-US" sz="2400" b="1" dirty="0" smtClean="0">
                          <a:solidFill>
                            <a:srgbClr val="00FF00"/>
                          </a:solidFill>
                        </a:rPr>
                        <a:t>Single-Trait</a:t>
                      </a:r>
                      <a:endParaRPr lang="en-US" sz="2400" b="1" dirty="0">
                        <a:solidFill>
                          <a:srgbClr val="00FF00"/>
                        </a:solidFill>
                      </a:endParaRPr>
                    </a:p>
                  </a:txBody>
                  <a:tcPr/>
                </a:tc>
                <a:tc gridSpan="2">
                  <a:txBody>
                    <a:bodyPr/>
                    <a:lstStyle/>
                    <a:p>
                      <a:pPr algn="ctr"/>
                      <a:r>
                        <a:rPr lang="en-US" sz="2400" b="1" dirty="0" smtClean="0">
                          <a:solidFill>
                            <a:srgbClr val="00FF00"/>
                          </a:solidFill>
                        </a:rPr>
                        <a:t>Multi-Trait</a:t>
                      </a:r>
                      <a:endParaRPr lang="en-US" sz="2400" b="1" dirty="0">
                        <a:solidFill>
                          <a:srgbClr val="00FF00"/>
                        </a:solidFill>
                      </a:endParaRPr>
                    </a:p>
                  </a:txBody>
                  <a:tcPr/>
                </a:tc>
                <a:tc hMerge="1">
                  <a:txBody>
                    <a:bodyPr/>
                    <a:lstStyle/>
                    <a:p>
                      <a:endParaRPr lang="en-US" dirty="0"/>
                    </a:p>
                  </a:txBody>
                  <a:tcPr/>
                </a:tc>
              </a:tr>
              <a:tr h="370840">
                <a:tc>
                  <a:txBody>
                    <a:bodyPr/>
                    <a:lstStyle/>
                    <a:p>
                      <a:r>
                        <a:rPr lang="en-US" sz="2400" b="1" dirty="0" smtClean="0">
                          <a:solidFill>
                            <a:srgbClr val="00FF00"/>
                          </a:solidFill>
                        </a:rPr>
                        <a:t>Breed</a:t>
                      </a:r>
                      <a:endParaRPr lang="en-US" sz="2400" b="1" dirty="0">
                        <a:solidFill>
                          <a:srgbClr val="00FF00"/>
                        </a:solidFill>
                      </a:endParaRPr>
                    </a:p>
                  </a:txBody>
                  <a:tcPr/>
                </a:tc>
                <a:tc>
                  <a:txBody>
                    <a:bodyPr/>
                    <a:lstStyle/>
                    <a:p>
                      <a:pPr algn="ctr"/>
                      <a:r>
                        <a:rPr lang="en-US" sz="2400" b="1" dirty="0" err="1" smtClean="0">
                          <a:solidFill>
                            <a:srgbClr val="00FF00"/>
                          </a:solidFill>
                        </a:rPr>
                        <a:t>Corr</a:t>
                      </a:r>
                      <a:r>
                        <a:rPr lang="en-US" sz="2400" b="1" dirty="0" smtClean="0">
                          <a:solidFill>
                            <a:srgbClr val="00FF00"/>
                          </a:solidFill>
                        </a:rPr>
                        <a:t> = 0.0</a:t>
                      </a:r>
                      <a:endParaRPr lang="en-US" sz="2400" b="1" dirty="0">
                        <a:solidFill>
                          <a:srgbClr val="00FF00"/>
                        </a:solidFill>
                      </a:endParaRPr>
                    </a:p>
                  </a:txBody>
                  <a:tcPr/>
                </a:tc>
                <a:tc>
                  <a:txBody>
                    <a:bodyPr/>
                    <a:lstStyle/>
                    <a:p>
                      <a:pPr algn="ctr"/>
                      <a:r>
                        <a:rPr lang="en-US" sz="2400" b="1" dirty="0" err="1" smtClean="0">
                          <a:solidFill>
                            <a:srgbClr val="00FF00"/>
                          </a:solidFill>
                        </a:rPr>
                        <a:t>Corr</a:t>
                      </a:r>
                      <a:r>
                        <a:rPr lang="en-US" sz="2400" b="1" dirty="0" smtClean="0">
                          <a:solidFill>
                            <a:srgbClr val="00FF00"/>
                          </a:solidFill>
                        </a:rPr>
                        <a:t> = 0.3</a:t>
                      </a:r>
                      <a:endParaRPr lang="en-US" sz="2400" b="1" dirty="0">
                        <a:solidFill>
                          <a:srgbClr val="00FF00"/>
                        </a:solidFill>
                      </a:endParaRPr>
                    </a:p>
                  </a:txBody>
                  <a:tcPr/>
                </a:tc>
                <a:tc>
                  <a:txBody>
                    <a:bodyPr/>
                    <a:lstStyle/>
                    <a:p>
                      <a:pPr algn="ctr"/>
                      <a:r>
                        <a:rPr lang="en-US" sz="2400" b="1" dirty="0" err="1" smtClean="0">
                          <a:solidFill>
                            <a:srgbClr val="00FF00"/>
                          </a:solidFill>
                        </a:rPr>
                        <a:t>Corr</a:t>
                      </a:r>
                      <a:r>
                        <a:rPr lang="en-US" sz="2400" b="1" dirty="0" smtClean="0">
                          <a:solidFill>
                            <a:srgbClr val="00FF00"/>
                          </a:solidFill>
                        </a:rPr>
                        <a:t> = 0.5</a:t>
                      </a:r>
                      <a:endParaRPr lang="en-US" sz="2400" b="1" dirty="0">
                        <a:solidFill>
                          <a:srgbClr val="00FF00"/>
                        </a:solidFill>
                      </a:endParaRPr>
                    </a:p>
                  </a:txBody>
                  <a:tcPr/>
                </a:tc>
              </a:tr>
              <a:tr h="370840">
                <a:tc>
                  <a:txBody>
                    <a:bodyPr/>
                    <a:lstStyle/>
                    <a:p>
                      <a:r>
                        <a:rPr lang="en-US" sz="2400" b="1" dirty="0" smtClean="0"/>
                        <a:t>Holstein</a:t>
                      </a:r>
                      <a:endParaRPr lang="en-US" sz="2400" b="1" dirty="0"/>
                    </a:p>
                  </a:txBody>
                  <a:tcPr/>
                </a:tc>
                <a:tc>
                  <a:txBody>
                    <a:bodyPr/>
                    <a:lstStyle/>
                    <a:p>
                      <a:pPr algn="l">
                        <a:tabLst>
                          <a:tab pos="914400" algn="dec"/>
                        </a:tabLst>
                      </a:pPr>
                      <a:r>
                        <a:rPr lang="en-US" sz="2400" b="1" dirty="0"/>
                        <a:t>	27</a:t>
                      </a:r>
                    </a:p>
                  </a:txBody>
                  <a:tcPr/>
                </a:tc>
                <a:tc>
                  <a:txBody>
                    <a:bodyPr/>
                    <a:lstStyle/>
                    <a:p>
                      <a:pPr marL="0" indent="0" algn="l">
                        <a:tabLst>
                          <a:tab pos="914400" algn="dec"/>
                        </a:tabLst>
                      </a:pPr>
                      <a:r>
                        <a:rPr lang="en-US" sz="2400" b="1" dirty="0"/>
                        <a:t>	26</a:t>
                      </a:r>
                    </a:p>
                  </a:txBody>
                  <a:tcPr/>
                </a:tc>
                <a:tc>
                  <a:txBody>
                    <a:bodyPr/>
                    <a:lstStyle/>
                    <a:p>
                      <a:pPr algn="l">
                        <a:tabLst>
                          <a:tab pos="914400" algn="dec"/>
                        </a:tabLst>
                      </a:pPr>
                      <a:r>
                        <a:rPr lang="en-US" sz="2400" b="1" dirty="0"/>
                        <a:t>	26</a:t>
                      </a:r>
                    </a:p>
                  </a:txBody>
                  <a:tcPr/>
                </a:tc>
              </a:tr>
              <a:tr h="370840">
                <a:tc>
                  <a:txBody>
                    <a:bodyPr/>
                    <a:lstStyle/>
                    <a:p>
                      <a:r>
                        <a:rPr lang="en-US" sz="2400" b="1" dirty="0" smtClean="0"/>
                        <a:t>Jersey</a:t>
                      </a:r>
                      <a:endParaRPr lang="en-US" sz="2400" b="1" dirty="0"/>
                    </a:p>
                  </a:txBody>
                  <a:tcPr/>
                </a:tc>
                <a:tc>
                  <a:txBody>
                    <a:bodyPr/>
                    <a:lstStyle/>
                    <a:p>
                      <a:pPr algn="l">
                        <a:tabLst>
                          <a:tab pos="914400" algn="dec"/>
                        </a:tabLst>
                      </a:pPr>
                      <a:r>
                        <a:rPr lang="en-US" sz="2400" b="1" dirty="0"/>
                        <a:t>	16</a:t>
                      </a:r>
                    </a:p>
                  </a:txBody>
                  <a:tcPr/>
                </a:tc>
                <a:tc>
                  <a:txBody>
                    <a:bodyPr/>
                    <a:lstStyle/>
                    <a:p>
                      <a:pPr algn="l">
                        <a:tabLst>
                          <a:tab pos="914400" algn="dec"/>
                        </a:tabLst>
                      </a:pPr>
                      <a:r>
                        <a:rPr lang="en-US" sz="2400" b="1" dirty="0"/>
                        <a:t>	16</a:t>
                      </a:r>
                    </a:p>
                  </a:txBody>
                  <a:tcPr/>
                </a:tc>
                <a:tc>
                  <a:txBody>
                    <a:bodyPr/>
                    <a:lstStyle/>
                    <a:p>
                      <a:pPr algn="l">
                        <a:tabLst>
                          <a:tab pos="914400" algn="dec"/>
                        </a:tabLst>
                      </a:pPr>
                      <a:r>
                        <a:rPr lang="en-US" sz="2400" b="1" dirty="0"/>
                        <a:t>	15</a:t>
                      </a:r>
                    </a:p>
                  </a:txBody>
                  <a:tcPr/>
                </a:tc>
              </a:tr>
              <a:tr h="370840">
                <a:tc>
                  <a:txBody>
                    <a:bodyPr/>
                    <a:lstStyle/>
                    <a:p>
                      <a:r>
                        <a:rPr lang="en-US" sz="2400" b="1" dirty="0" smtClean="0"/>
                        <a:t>Brown Swiss</a:t>
                      </a:r>
                      <a:endParaRPr lang="en-US" sz="2400" b="1" dirty="0"/>
                    </a:p>
                  </a:txBody>
                  <a:tcPr/>
                </a:tc>
                <a:tc>
                  <a:txBody>
                    <a:bodyPr/>
                    <a:lstStyle/>
                    <a:p>
                      <a:pPr algn="l">
                        <a:tabLst>
                          <a:tab pos="914400" algn="dec"/>
                        </a:tabLst>
                      </a:pPr>
                      <a:r>
                        <a:rPr lang="en-US" sz="2400" b="1" dirty="0"/>
                        <a:t>	6</a:t>
                      </a:r>
                    </a:p>
                  </a:txBody>
                  <a:tcPr/>
                </a:tc>
                <a:tc>
                  <a:txBody>
                    <a:bodyPr/>
                    <a:lstStyle/>
                    <a:p>
                      <a:pPr algn="l">
                        <a:tabLst>
                          <a:tab pos="914400" algn="dec"/>
                        </a:tabLst>
                      </a:pPr>
                      <a:r>
                        <a:rPr lang="en-US" sz="2400" b="1" dirty="0"/>
                        <a:t>	8</a:t>
                      </a:r>
                    </a:p>
                  </a:txBody>
                  <a:tcPr/>
                </a:tc>
                <a:tc>
                  <a:txBody>
                    <a:bodyPr/>
                    <a:lstStyle/>
                    <a:p>
                      <a:pPr algn="l">
                        <a:tabLst>
                          <a:tab pos="914400" algn="dec"/>
                        </a:tabLst>
                      </a:pPr>
                      <a:r>
                        <a:rPr lang="en-US" sz="2400" b="1" dirty="0"/>
                        <a:t>	7</a:t>
                      </a:r>
                    </a:p>
                  </a:txBody>
                  <a:tcPr/>
                </a:tc>
              </a:tr>
              <a:tr h="370840">
                <a:tc>
                  <a:txBody>
                    <a:bodyPr/>
                    <a:lstStyle/>
                    <a:p>
                      <a:r>
                        <a:rPr lang="en-US" sz="2400" b="1" dirty="0" err="1" smtClean="0"/>
                        <a:t>Ayrshire</a:t>
                      </a:r>
                      <a:endParaRPr lang="en-US" sz="2400" b="1" dirty="0"/>
                    </a:p>
                  </a:txBody>
                  <a:tcPr/>
                </a:tc>
                <a:tc>
                  <a:txBody>
                    <a:bodyPr/>
                    <a:lstStyle/>
                    <a:p>
                      <a:pPr algn="l">
                        <a:tabLst>
                          <a:tab pos="914400" algn="dec"/>
                        </a:tabLst>
                      </a:pPr>
                      <a:r>
                        <a:rPr lang="en-US" sz="2400" b="1" dirty="0"/>
                        <a:t>	9</a:t>
                      </a:r>
                    </a:p>
                  </a:txBody>
                  <a:tcPr/>
                </a:tc>
                <a:tc>
                  <a:txBody>
                    <a:bodyPr/>
                    <a:lstStyle/>
                    <a:p>
                      <a:pPr algn="l">
                        <a:tabLst>
                          <a:tab pos="914400" algn="dec"/>
                        </a:tabLst>
                      </a:pPr>
                      <a:r>
                        <a:rPr lang="en-US" sz="2400" b="1" dirty="0"/>
                        <a:t> 	12</a:t>
                      </a:r>
                    </a:p>
                  </a:txBody>
                  <a:tcPr/>
                </a:tc>
                <a:tc>
                  <a:txBody>
                    <a:bodyPr/>
                    <a:lstStyle/>
                    <a:p>
                      <a:pPr algn="l">
                        <a:tabLst>
                          <a:tab pos="914400" algn="dec"/>
                        </a:tabLst>
                      </a:pPr>
                      <a:r>
                        <a:rPr lang="en-US" sz="2400" b="1" dirty="0"/>
                        <a:t>	12</a:t>
                      </a:r>
                    </a:p>
                  </a:txBody>
                  <a:tcPr/>
                </a:tc>
              </a:tr>
              <a:tr h="370840">
                <a:tc>
                  <a:txBody>
                    <a:bodyPr/>
                    <a:lstStyle/>
                    <a:p>
                      <a:r>
                        <a:rPr lang="en-US" sz="2400" b="1" dirty="0" smtClean="0"/>
                        <a:t>Guernsey</a:t>
                      </a:r>
                      <a:endParaRPr lang="en-US" sz="2400" b="1" dirty="0"/>
                    </a:p>
                  </a:txBody>
                  <a:tcPr/>
                </a:tc>
                <a:tc>
                  <a:txBody>
                    <a:bodyPr/>
                    <a:lstStyle/>
                    <a:p>
                      <a:pPr algn="l">
                        <a:tabLst>
                          <a:tab pos="914400" algn="dec"/>
                        </a:tabLst>
                      </a:pPr>
                      <a:r>
                        <a:rPr lang="en-US" sz="2400" b="1" dirty="0"/>
                        <a:t>	18 </a:t>
                      </a:r>
                    </a:p>
                  </a:txBody>
                  <a:tcPr/>
                </a:tc>
                <a:tc>
                  <a:txBody>
                    <a:bodyPr/>
                    <a:lstStyle/>
                    <a:p>
                      <a:pPr algn="l">
                        <a:tabLst>
                          <a:tab pos="914400" algn="dec"/>
                        </a:tabLst>
                      </a:pPr>
                      <a:r>
                        <a:rPr lang="en-US" sz="2400" b="1" dirty="0"/>
                        <a:t>	20</a:t>
                      </a:r>
                    </a:p>
                  </a:txBody>
                  <a:tcPr/>
                </a:tc>
                <a:tc>
                  <a:txBody>
                    <a:bodyPr/>
                    <a:lstStyle/>
                    <a:p>
                      <a:pPr algn="l">
                        <a:tabLst>
                          <a:tab pos="914400" algn="dec"/>
                        </a:tabLst>
                      </a:pPr>
                      <a:r>
                        <a:rPr lang="en-US" sz="2400" b="1" dirty="0"/>
                        <a:t>	21</a:t>
                      </a:r>
                    </a:p>
                  </a:txBody>
                  <a:tcPr/>
                </a:tc>
              </a:tr>
            </a:tbl>
          </a:graphicData>
        </a:graphic>
      </p:graphicFrame>
      <p:sp>
        <p:nvSpPr>
          <p:cNvPr id="5" name="TextBox 4"/>
          <p:cNvSpPr txBox="1"/>
          <p:nvPr/>
        </p:nvSpPr>
        <p:spPr>
          <a:xfrm>
            <a:off x="611560" y="5445224"/>
            <a:ext cx="7306937" cy="584775"/>
          </a:xfrm>
          <a:prstGeom prst="rect">
            <a:avLst/>
          </a:prstGeom>
          <a:noFill/>
        </p:spPr>
        <p:txBody>
          <a:bodyPr wrap="none" rtlCol="0">
            <a:spAutoFit/>
          </a:bodyPr>
          <a:lstStyle/>
          <a:p>
            <a:r>
              <a:rPr lang="en-US" sz="2000" dirty="0" smtClean="0"/>
              <a:t>GREL gain = genomic reliability – parent average reliability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53998"/>
          </a:xfrm>
        </p:spPr>
        <p:txBody>
          <a:bodyPr/>
          <a:lstStyle/>
          <a:p>
            <a:r>
              <a:rPr lang="en-US" dirty="0" smtClean="0"/>
              <a:t>Observed GREL gain ST </a:t>
            </a:r>
            <a:r>
              <a:rPr lang="en-US" dirty="0" err="1" smtClean="0"/>
              <a:t>vs</a:t>
            </a:r>
            <a:r>
              <a:rPr lang="en-US" dirty="0" smtClean="0"/>
              <a:t> MT </a:t>
            </a:r>
            <a:r>
              <a:rPr lang="en-US" dirty="0" smtClean="0">
                <a:solidFill>
                  <a:srgbClr val="FFFF00"/>
                </a:solidFill>
              </a:rPr>
              <a:t>fat</a:t>
            </a: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1331640" y="1412776"/>
          <a:ext cx="6420643" cy="3657600"/>
        </p:xfrm>
        <a:graphic>
          <a:graphicData uri="http://schemas.openxmlformats.org/drawingml/2006/table">
            <a:tbl>
              <a:tblPr firstRow="1" bandRow="1">
                <a:tableStyleId>{2D5ABB26-0587-4C30-8999-92F81FD0307C}</a:tableStyleId>
              </a:tblPr>
              <a:tblGrid>
                <a:gridCol w="2056606"/>
                <a:gridCol w="2056606"/>
                <a:gridCol w="2307431"/>
              </a:tblGrid>
              <a:tr h="370840">
                <a:tc>
                  <a:txBody>
                    <a:bodyPr/>
                    <a:lstStyle/>
                    <a:p>
                      <a:endParaRPr lang="en-US" sz="2400" b="1" dirty="0">
                        <a:solidFill>
                          <a:srgbClr val="00FF00"/>
                        </a:solidFill>
                      </a:endParaRPr>
                    </a:p>
                  </a:txBody>
                  <a:tcPr/>
                </a:tc>
                <a:tc>
                  <a:txBody>
                    <a:bodyPr/>
                    <a:lstStyle/>
                    <a:p>
                      <a:pPr algn="ctr"/>
                      <a:r>
                        <a:rPr lang="en-US" sz="2400" b="1" dirty="0" smtClean="0">
                          <a:solidFill>
                            <a:srgbClr val="00FF00"/>
                          </a:solidFill>
                        </a:rPr>
                        <a:t>Single Trait</a:t>
                      </a:r>
                      <a:endParaRPr lang="en-US" sz="2400" b="1" dirty="0">
                        <a:solidFill>
                          <a:srgbClr val="00FF00"/>
                        </a:solidFill>
                      </a:endParaRPr>
                    </a:p>
                  </a:txBody>
                  <a:tcPr/>
                </a:tc>
                <a:tc>
                  <a:txBody>
                    <a:bodyPr/>
                    <a:lstStyle/>
                    <a:p>
                      <a:pPr algn="ctr"/>
                      <a:r>
                        <a:rPr lang="en-US" sz="2400" b="1" dirty="0" smtClean="0">
                          <a:solidFill>
                            <a:srgbClr val="00FF00"/>
                          </a:solidFill>
                        </a:rPr>
                        <a:t>Multi Trait</a:t>
                      </a:r>
                      <a:endParaRPr lang="en-US" sz="2400" b="1" dirty="0">
                        <a:solidFill>
                          <a:srgbClr val="00FF00"/>
                        </a:solidFill>
                      </a:endParaRPr>
                    </a:p>
                  </a:txBody>
                  <a:tcPr/>
                </a:tc>
              </a:tr>
              <a:tr h="370840">
                <a:tc>
                  <a:txBody>
                    <a:bodyPr/>
                    <a:lstStyle/>
                    <a:p>
                      <a:pPr algn="l"/>
                      <a:endParaRPr lang="en-US" sz="2400" b="1" dirty="0">
                        <a:solidFill>
                          <a:srgbClr val="00FF00"/>
                        </a:solidFill>
                      </a:endParaRPr>
                    </a:p>
                  </a:txBody>
                  <a:tcPr/>
                </a:tc>
                <a:tc>
                  <a:txBody>
                    <a:bodyPr/>
                    <a:lstStyle/>
                    <a:p>
                      <a:pPr algn="ctr">
                        <a:tabLst>
                          <a:tab pos="914400" algn="dec"/>
                        </a:tabLst>
                      </a:pPr>
                      <a:r>
                        <a:rPr lang="en-US" sz="2400" b="1" dirty="0" smtClean="0">
                          <a:solidFill>
                            <a:srgbClr val="00FF00"/>
                          </a:solidFill>
                        </a:rPr>
                        <a:t>	</a:t>
                      </a:r>
                      <a:r>
                        <a:rPr lang="en-US" sz="2400" b="1" dirty="0" err="1" smtClean="0">
                          <a:solidFill>
                            <a:srgbClr val="00FF00"/>
                          </a:solidFill>
                        </a:rPr>
                        <a:t>Corr</a:t>
                      </a:r>
                      <a:r>
                        <a:rPr lang="en-US" sz="2400" b="1" dirty="0" smtClean="0">
                          <a:solidFill>
                            <a:srgbClr val="00FF00"/>
                          </a:solidFill>
                        </a:rPr>
                        <a:t> = 0.0</a:t>
                      </a:r>
                      <a:endParaRPr lang="en-US" sz="2400" b="1" dirty="0">
                        <a:solidFill>
                          <a:srgbClr val="00FF00"/>
                        </a:solidFill>
                      </a:endParaRPr>
                    </a:p>
                  </a:txBody>
                  <a:tcPr/>
                </a:tc>
                <a:tc>
                  <a:txBody>
                    <a:bodyPr/>
                    <a:lstStyle/>
                    <a:p>
                      <a:pPr algn="ctr">
                        <a:tabLst>
                          <a:tab pos="914400" algn="dec"/>
                        </a:tabLst>
                      </a:pPr>
                      <a:r>
                        <a:rPr lang="en-US" sz="2400" b="1" dirty="0" smtClean="0">
                          <a:solidFill>
                            <a:srgbClr val="00FF00"/>
                          </a:solidFill>
                        </a:rPr>
                        <a:t>	</a:t>
                      </a:r>
                      <a:r>
                        <a:rPr lang="en-US" sz="2400" b="1" dirty="0" err="1" smtClean="0">
                          <a:solidFill>
                            <a:srgbClr val="00FF00"/>
                          </a:solidFill>
                        </a:rPr>
                        <a:t>Corr</a:t>
                      </a:r>
                      <a:r>
                        <a:rPr lang="en-US" sz="2400" b="1" dirty="0" smtClean="0">
                          <a:solidFill>
                            <a:srgbClr val="00FF00"/>
                          </a:solidFill>
                        </a:rPr>
                        <a:t> = 0.3</a:t>
                      </a:r>
                      <a:endParaRPr lang="en-US" sz="2400" b="1" dirty="0">
                        <a:solidFill>
                          <a:srgbClr val="00FF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0FF00"/>
                          </a:solidFill>
                        </a:rPr>
                        <a:t>Breed</a:t>
                      </a:r>
                    </a:p>
                  </a:txBody>
                  <a:tcPr/>
                </a:tc>
                <a:tc>
                  <a:txBody>
                    <a:bodyPr/>
                    <a:lstStyle/>
                    <a:p>
                      <a:pPr algn="ctr">
                        <a:tabLst>
                          <a:tab pos="914400" algn="dec"/>
                        </a:tabLst>
                      </a:pPr>
                      <a:endParaRPr lang="en-US" sz="2400" b="1" dirty="0">
                        <a:solidFill>
                          <a:srgbClr val="00FF00"/>
                        </a:solidFill>
                      </a:endParaRPr>
                    </a:p>
                  </a:txBody>
                  <a:tcPr/>
                </a:tc>
                <a:tc>
                  <a:txBody>
                    <a:bodyPr/>
                    <a:lstStyle/>
                    <a:p>
                      <a:pPr algn="ctr">
                        <a:tabLst>
                          <a:tab pos="914400" algn="dec"/>
                        </a:tabLst>
                      </a:pPr>
                      <a:endParaRPr lang="en-US" sz="2400" b="1" dirty="0">
                        <a:solidFill>
                          <a:srgbClr val="00FF00"/>
                        </a:solidFill>
                      </a:endParaRPr>
                    </a:p>
                  </a:txBody>
                  <a:tcPr/>
                </a:tc>
              </a:tr>
              <a:tr h="370840">
                <a:tc>
                  <a:txBody>
                    <a:bodyPr/>
                    <a:lstStyle/>
                    <a:p>
                      <a:r>
                        <a:rPr lang="en-US" sz="2400" b="1" dirty="0" smtClean="0"/>
                        <a:t>Holstein</a:t>
                      </a:r>
                      <a:endParaRPr lang="en-US" sz="2400" b="1" dirty="0"/>
                    </a:p>
                  </a:txBody>
                  <a:tcPr/>
                </a:tc>
                <a:tc>
                  <a:txBody>
                    <a:bodyPr/>
                    <a:lstStyle/>
                    <a:p>
                      <a:pPr algn="ctr">
                        <a:tabLst>
                          <a:tab pos="914400" algn="dec"/>
                        </a:tabLst>
                      </a:pPr>
                      <a:r>
                        <a:rPr lang="en-US" sz="2400" b="1" dirty="0" smtClean="0"/>
                        <a:t>	31</a:t>
                      </a:r>
                      <a:endParaRPr lang="en-US" sz="2400" b="1" dirty="0"/>
                    </a:p>
                  </a:txBody>
                  <a:tcPr/>
                </a:tc>
                <a:tc>
                  <a:txBody>
                    <a:bodyPr/>
                    <a:lstStyle/>
                    <a:p>
                      <a:pPr algn="ctr">
                        <a:tabLst>
                          <a:tab pos="914400" algn="dec"/>
                        </a:tabLst>
                      </a:pPr>
                      <a:r>
                        <a:rPr lang="en-US" sz="2400" b="1" dirty="0" smtClean="0"/>
                        <a:t>	31</a:t>
                      </a:r>
                      <a:endParaRPr lang="en-US" sz="2400" b="1" dirty="0"/>
                    </a:p>
                  </a:txBody>
                  <a:tcPr/>
                </a:tc>
              </a:tr>
              <a:tr h="370840">
                <a:tc>
                  <a:txBody>
                    <a:bodyPr/>
                    <a:lstStyle/>
                    <a:p>
                      <a:r>
                        <a:rPr lang="en-US" sz="2400" b="1" dirty="0" smtClean="0"/>
                        <a:t>Jersey</a:t>
                      </a:r>
                      <a:endParaRPr lang="en-US" sz="2400" b="1" dirty="0"/>
                    </a:p>
                  </a:txBody>
                  <a:tcPr/>
                </a:tc>
                <a:tc>
                  <a:txBody>
                    <a:bodyPr/>
                    <a:lstStyle/>
                    <a:p>
                      <a:pPr algn="ctr">
                        <a:tabLst>
                          <a:tab pos="914400" algn="dec"/>
                        </a:tabLst>
                      </a:pPr>
                      <a:r>
                        <a:rPr lang="en-US" sz="2400" b="1" dirty="0" smtClean="0"/>
                        <a:t>	19</a:t>
                      </a:r>
                      <a:endParaRPr lang="en-US" sz="2400" b="1" dirty="0"/>
                    </a:p>
                  </a:txBody>
                  <a:tcPr/>
                </a:tc>
                <a:tc>
                  <a:txBody>
                    <a:bodyPr/>
                    <a:lstStyle/>
                    <a:p>
                      <a:pPr algn="ctr">
                        <a:tabLst>
                          <a:tab pos="914400" algn="dec"/>
                        </a:tabLst>
                      </a:pPr>
                      <a:r>
                        <a:rPr lang="en-US" sz="2400" b="1" dirty="0" smtClean="0"/>
                        <a:t>	19</a:t>
                      </a:r>
                      <a:endParaRPr lang="en-US" sz="2400" b="1" dirty="0"/>
                    </a:p>
                  </a:txBody>
                  <a:tcPr/>
                </a:tc>
              </a:tr>
              <a:tr h="370840">
                <a:tc>
                  <a:txBody>
                    <a:bodyPr/>
                    <a:lstStyle/>
                    <a:p>
                      <a:r>
                        <a:rPr lang="en-US" sz="2400" b="1" dirty="0" smtClean="0"/>
                        <a:t>Brown Swiss</a:t>
                      </a:r>
                      <a:endParaRPr lang="en-US" sz="2400" b="1" dirty="0"/>
                    </a:p>
                  </a:txBody>
                  <a:tcPr/>
                </a:tc>
                <a:tc>
                  <a:txBody>
                    <a:bodyPr/>
                    <a:lstStyle/>
                    <a:p>
                      <a:pPr algn="ctr">
                        <a:tabLst>
                          <a:tab pos="914400" algn="dec"/>
                        </a:tabLst>
                      </a:pPr>
                      <a:r>
                        <a:rPr lang="en-US" sz="2400" b="1" dirty="0" smtClean="0"/>
                        <a:t>	8</a:t>
                      </a:r>
                      <a:endParaRPr lang="en-US" sz="2400" b="1" dirty="0"/>
                    </a:p>
                  </a:txBody>
                  <a:tcPr/>
                </a:tc>
                <a:tc>
                  <a:txBody>
                    <a:bodyPr/>
                    <a:lstStyle/>
                    <a:p>
                      <a:pPr algn="ctr">
                        <a:tabLst>
                          <a:tab pos="914400" algn="dec"/>
                        </a:tabLst>
                      </a:pPr>
                      <a:r>
                        <a:rPr lang="en-US" sz="2400" b="1" dirty="0" smtClean="0"/>
                        <a:t>	8</a:t>
                      </a:r>
                      <a:endParaRPr lang="en-US" sz="2400" b="1" dirty="0"/>
                    </a:p>
                  </a:txBody>
                  <a:tcPr/>
                </a:tc>
              </a:tr>
              <a:tr h="370840">
                <a:tc>
                  <a:txBody>
                    <a:bodyPr/>
                    <a:lstStyle/>
                    <a:p>
                      <a:r>
                        <a:rPr lang="en-US" sz="2400" b="1" dirty="0" err="1" smtClean="0"/>
                        <a:t>Ayrshire</a:t>
                      </a:r>
                      <a:endParaRPr lang="en-US" sz="2400" b="1" dirty="0"/>
                    </a:p>
                  </a:txBody>
                  <a:tcPr/>
                </a:tc>
                <a:tc>
                  <a:txBody>
                    <a:bodyPr/>
                    <a:lstStyle/>
                    <a:p>
                      <a:pPr algn="ctr">
                        <a:tabLst>
                          <a:tab pos="914400" algn="dec"/>
                        </a:tabLst>
                      </a:pPr>
                      <a:r>
                        <a:rPr lang="en-US" sz="2400" b="1" dirty="0" smtClean="0"/>
                        <a:t>	2</a:t>
                      </a:r>
                      <a:endParaRPr lang="en-US" sz="2400" b="1" dirty="0"/>
                    </a:p>
                  </a:txBody>
                  <a:tcPr/>
                </a:tc>
                <a:tc>
                  <a:txBody>
                    <a:bodyPr/>
                    <a:lstStyle/>
                    <a:p>
                      <a:pPr algn="ctr">
                        <a:tabLst>
                          <a:tab pos="914400" algn="dec"/>
                        </a:tabLst>
                      </a:pPr>
                      <a:r>
                        <a:rPr lang="en-US" sz="2400" b="1" dirty="0" smtClean="0"/>
                        <a:t>	6</a:t>
                      </a:r>
                      <a:endParaRPr lang="en-US" sz="2400" b="1" dirty="0"/>
                    </a:p>
                  </a:txBody>
                  <a:tcPr/>
                </a:tc>
              </a:tr>
              <a:tr h="370840">
                <a:tc>
                  <a:txBody>
                    <a:bodyPr/>
                    <a:lstStyle/>
                    <a:p>
                      <a:r>
                        <a:rPr lang="en-US" sz="2400" b="1" dirty="0" smtClean="0"/>
                        <a:t>Guernsey</a:t>
                      </a:r>
                      <a:endParaRPr lang="en-US" sz="2400" b="1" dirty="0"/>
                    </a:p>
                  </a:txBody>
                  <a:tcPr/>
                </a:tc>
                <a:tc>
                  <a:txBody>
                    <a:bodyPr/>
                    <a:lstStyle/>
                    <a:p>
                      <a:pPr algn="ctr">
                        <a:tabLst>
                          <a:tab pos="914400" algn="dec"/>
                        </a:tabLst>
                      </a:pPr>
                      <a:r>
                        <a:rPr lang="en-US" sz="2400" b="1" dirty="0" smtClean="0"/>
                        <a:t>	5</a:t>
                      </a:r>
                      <a:endParaRPr lang="en-US" sz="2400" b="1" dirty="0"/>
                    </a:p>
                  </a:txBody>
                  <a:tcPr/>
                </a:tc>
                <a:tc>
                  <a:txBody>
                    <a:bodyPr/>
                    <a:lstStyle/>
                    <a:p>
                      <a:pPr algn="ctr">
                        <a:tabLst>
                          <a:tab pos="914400" algn="dec"/>
                        </a:tabLst>
                      </a:pPr>
                      <a:r>
                        <a:rPr lang="en-US" sz="2400" b="1" dirty="0" smtClean="0"/>
                        <a:t>	6</a:t>
                      </a:r>
                      <a:endParaRPr lang="en-US" sz="2400" b="1" dirty="0"/>
                    </a:p>
                  </a:txBody>
                  <a:tcPr/>
                </a:tc>
              </a:tr>
            </a:tbl>
          </a:graphicData>
        </a:graphic>
      </p:graphicFrame>
      <p:sp>
        <p:nvSpPr>
          <p:cNvPr id="5" name="TextBox 4"/>
          <p:cNvSpPr txBox="1"/>
          <p:nvPr/>
        </p:nvSpPr>
        <p:spPr>
          <a:xfrm>
            <a:off x="1331640" y="5445224"/>
            <a:ext cx="7450953" cy="400110"/>
          </a:xfrm>
          <a:prstGeom prst="rect">
            <a:avLst/>
          </a:prstGeom>
          <a:noFill/>
        </p:spPr>
        <p:txBody>
          <a:bodyPr wrap="square" rtlCol="0">
            <a:spAutoFit/>
          </a:bodyPr>
          <a:lstStyle/>
          <a:p>
            <a:r>
              <a:rPr lang="en-US" sz="2000" dirty="0" smtClean="0"/>
              <a:t>GREL gain = genomic reliability – parent average reliability (%)</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53998"/>
          </a:xfrm>
        </p:spPr>
        <p:txBody>
          <a:bodyPr/>
          <a:lstStyle/>
          <a:p>
            <a:r>
              <a:rPr lang="en-US" dirty="0" smtClean="0"/>
              <a:t>Observed GREL gain ST </a:t>
            </a:r>
            <a:r>
              <a:rPr lang="en-US" dirty="0" err="1" smtClean="0"/>
              <a:t>vs</a:t>
            </a:r>
            <a:r>
              <a:rPr lang="en-US" dirty="0" smtClean="0"/>
              <a:t> MT </a:t>
            </a:r>
            <a:r>
              <a:rPr lang="en-US" dirty="0" smtClean="0">
                <a:solidFill>
                  <a:srgbClr val="FFFF00"/>
                </a:solidFill>
              </a:rPr>
              <a:t>protein</a:t>
            </a: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1331640" y="1412776"/>
          <a:ext cx="6420643" cy="3657600"/>
        </p:xfrm>
        <a:graphic>
          <a:graphicData uri="http://schemas.openxmlformats.org/drawingml/2006/table">
            <a:tbl>
              <a:tblPr firstRow="1" bandRow="1">
                <a:tableStyleId>{2D5ABB26-0587-4C30-8999-92F81FD0307C}</a:tableStyleId>
              </a:tblPr>
              <a:tblGrid>
                <a:gridCol w="2056606"/>
                <a:gridCol w="2056606"/>
                <a:gridCol w="2307431"/>
              </a:tblGrid>
              <a:tr h="370840">
                <a:tc>
                  <a:txBody>
                    <a:bodyPr/>
                    <a:lstStyle/>
                    <a:p>
                      <a:endParaRPr lang="en-US" sz="2400" b="1" dirty="0">
                        <a:solidFill>
                          <a:srgbClr val="00FF00"/>
                        </a:solidFill>
                      </a:endParaRPr>
                    </a:p>
                  </a:txBody>
                  <a:tcPr/>
                </a:tc>
                <a:tc>
                  <a:txBody>
                    <a:bodyPr/>
                    <a:lstStyle/>
                    <a:p>
                      <a:pPr algn="ctr"/>
                      <a:r>
                        <a:rPr lang="en-US" sz="2400" b="1" dirty="0" smtClean="0">
                          <a:solidFill>
                            <a:srgbClr val="00FF00"/>
                          </a:solidFill>
                        </a:rPr>
                        <a:t>Single Trait</a:t>
                      </a:r>
                      <a:endParaRPr lang="en-US" sz="2400" b="1" dirty="0">
                        <a:solidFill>
                          <a:srgbClr val="00FF00"/>
                        </a:solidFill>
                      </a:endParaRPr>
                    </a:p>
                  </a:txBody>
                  <a:tcPr/>
                </a:tc>
                <a:tc>
                  <a:txBody>
                    <a:bodyPr/>
                    <a:lstStyle/>
                    <a:p>
                      <a:pPr algn="ctr"/>
                      <a:r>
                        <a:rPr lang="en-US" sz="2400" b="1" dirty="0" smtClean="0">
                          <a:solidFill>
                            <a:srgbClr val="00FF00"/>
                          </a:solidFill>
                        </a:rPr>
                        <a:t>Multi Trait</a:t>
                      </a:r>
                      <a:endParaRPr lang="en-US" sz="2400" b="1" dirty="0">
                        <a:solidFill>
                          <a:srgbClr val="00FF00"/>
                        </a:solidFill>
                      </a:endParaRPr>
                    </a:p>
                  </a:txBody>
                  <a:tcPr/>
                </a:tc>
              </a:tr>
              <a:tr h="370840">
                <a:tc>
                  <a:txBody>
                    <a:bodyPr/>
                    <a:lstStyle/>
                    <a:p>
                      <a:pPr algn="l"/>
                      <a:endParaRPr lang="en-US" sz="2400" b="1" dirty="0">
                        <a:solidFill>
                          <a:srgbClr val="00FF00"/>
                        </a:solidFill>
                      </a:endParaRPr>
                    </a:p>
                  </a:txBody>
                  <a:tcPr/>
                </a:tc>
                <a:tc>
                  <a:txBody>
                    <a:bodyPr/>
                    <a:lstStyle/>
                    <a:p>
                      <a:pPr algn="ctr">
                        <a:tabLst>
                          <a:tab pos="914400" algn="dec"/>
                        </a:tabLst>
                      </a:pPr>
                      <a:r>
                        <a:rPr lang="en-US" sz="2400" b="1" dirty="0" smtClean="0">
                          <a:solidFill>
                            <a:srgbClr val="00FF00"/>
                          </a:solidFill>
                        </a:rPr>
                        <a:t>	</a:t>
                      </a:r>
                      <a:r>
                        <a:rPr lang="en-US" sz="2400" b="1" dirty="0" err="1" smtClean="0">
                          <a:solidFill>
                            <a:srgbClr val="00FF00"/>
                          </a:solidFill>
                        </a:rPr>
                        <a:t>Corr</a:t>
                      </a:r>
                      <a:r>
                        <a:rPr lang="en-US" sz="2400" b="1" dirty="0" smtClean="0">
                          <a:solidFill>
                            <a:srgbClr val="00FF00"/>
                          </a:solidFill>
                        </a:rPr>
                        <a:t> = 0.0</a:t>
                      </a:r>
                      <a:endParaRPr lang="en-US" sz="2400" b="1" dirty="0">
                        <a:solidFill>
                          <a:srgbClr val="00FF00"/>
                        </a:solidFill>
                      </a:endParaRPr>
                    </a:p>
                  </a:txBody>
                  <a:tcPr/>
                </a:tc>
                <a:tc>
                  <a:txBody>
                    <a:bodyPr/>
                    <a:lstStyle/>
                    <a:p>
                      <a:pPr algn="ctr">
                        <a:tabLst>
                          <a:tab pos="914400" algn="dec"/>
                        </a:tabLst>
                      </a:pPr>
                      <a:r>
                        <a:rPr lang="en-US" sz="2400" b="1" dirty="0" smtClean="0">
                          <a:solidFill>
                            <a:srgbClr val="00FF00"/>
                          </a:solidFill>
                        </a:rPr>
                        <a:t>	</a:t>
                      </a:r>
                      <a:r>
                        <a:rPr lang="en-US" sz="2400" b="1" dirty="0" err="1" smtClean="0">
                          <a:solidFill>
                            <a:srgbClr val="00FF00"/>
                          </a:solidFill>
                        </a:rPr>
                        <a:t>Corr</a:t>
                      </a:r>
                      <a:r>
                        <a:rPr lang="en-US" sz="2400" b="1" dirty="0" smtClean="0">
                          <a:solidFill>
                            <a:srgbClr val="00FF00"/>
                          </a:solidFill>
                        </a:rPr>
                        <a:t> = 0.3</a:t>
                      </a:r>
                      <a:endParaRPr lang="en-US" sz="2400" b="1" dirty="0">
                        <a:solidFill>
                          <a:srgbClr val="00FF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0FF00"/>
                          </a:solidFill>
                        </a:rPr>
                        <a:t>Breed</a:t>
                      </a:r>
                    </a:p>
                  </a:txBody>
                  <a:tcPr/>
                </a:tc>
                <a:tc>
                  <a:txBody>
                    <a:bodyPr/>
                    <a:lstStyle/>
                    <a:p>
                      <a:pPr algn="ctr">
                        <a:tabLst>
                          <a:tab pos="914400" algn="dec"/>
                        </a:tabLst>
                      </a:pPr>
                      <a:endParaRPr lang="en-US" sz="2400" b="1" dirty="0">
                        <a:solidFill>
                          <a:srgbClr val="00FF00"/>
                        </a:solidFill>
                      </a:endParaRPr>
                    </a:p>
                  </a:txBody>
                  <a:tcPr/>
                </a:tc>
                <a:tc>
                  <a:txBody>
                    <a:bodyPr/>
                    <a:lstStyle/>
                    <a:p>
                      <a:pPr algn="ctr">
                        <a:tabLst>
                          <a:tab pos="914400" algn="dec"/>
                        </a:tabLst>
                      </a:pPr>
                      <a:endParaRPr lang="en-US" sz="2400" b="1" dirty="0">
                        <a:solidFill>
                          <a:srgbClr val="00FF00"/>
                        </a:solidFill>
                      </a:endParaRPr>
                    </a:p>
                  </a:txBody>
                  <a:tcPr/>
                </a:tc>
              </a:tr>
              <a:tr h="370840">
                <a:tc>
                  <a:txBody>
                    <a:bodyPr/>
                    <a:lstStyle/>
                    <a:p>
                      <a:r>
                        <a:rPr lang="en-US" sz="2400" b="1" dirty="0" smtClean="0"/>
                        <a:t>Holstein</a:t>
                      </a:r>
                      <a:endParaRPr lang="en-US" sz="2400" b="1" dirty="0"/>
                    </a:p>
                  </a:txBody>
                  <a:tcPr/>
                </a:tc>
                <a:tc>
                  <a:txBody>
                    <a:bodyPr/>
                    <a:lstStyle/>
                    <a:p>
                      <a:pPr algn="ctr">
                        <a:tabLst>
                          <a:tab pos="914400" algn="dec"/>
                        </a:tabLst>
                      </a:pPr>
                      <a:r>
                        <a:rPr lang="en-US" sz="2400" b="1" dirty="0" smtClean="0"/>
                        <a:t>	25</a:t>
                      </a:r>
                      <a:endParaRPr lang="en-US" sz="2400" b="1" dirty="0"/>
                    </a:p>
                  </a:txBody>
                  <a:tcPr/>
                </a:tc>
                <a:tc>
                  <a:txBody>
                    <a:bodyPr/>
                    <a:lstStyle/>
                    <a:p>
                      <a:pPr algn="ctr">
                        <a:tabLst>
                          <a:tab pos="914400" algn="dec"/>
                        </a:tabLst>
                      </a:pPr>
                      <a:r>
                        <a:rPr lang="en-US" sz="2400" b="1" dirty="0" smtClean="0"/>
                        <a:t>	25</a:t>
                      </a:r>
                      <a:endParaRPr lang="en-US" sz="2400" b="1" dirty="0"/>
                    </a:p>
                  </a:txBody>
                  <a:tcPr/>
                </a:tc>
              </a:tr>
              <a:tr h="370840">
                <a:tc>
                  <a:txBody>
                    <a:bodyPr/>
                    <a:lstStyle/>
                    <a:p>
                      <a:r>
                        <a:rPr lang="en-US" sz="2400" b="1" dirty="0" smtClean="0"/>
                        <a:t>Jersey</a:t>
                      </a:r>
                      <a:endParaRPr lang="en-US" sz="2400" b="1" dirty="0"/>
                    </a:p>
                  </a:txBody>
                  <a:tcPr/>
                </a:tc>
                <a:tc>
                  <a:txBody>
                    <a:bodyPr/>
                    <a:lstStyle/>
                    <a:p>
                      <a:pPr algn="ctr">
                        <a:tabLst>
                          <a:tab pos="914400" algn="dec"/>
                        </a:tabLst>
                      </a:pPr>
                      <a:r>
                        <a:rPr lang="en-US" sz="2400" b="1" dirty="0" smtClean="0"/>
                        <a:t>	15</a:t>
                      </a:r>
                      <a:endParaRPr lang="en-US" sz="2400" b="1" dirty="0"/>
                    </a:p>
                  </a:txBody>
                  <a:tcPr/>
                </a:tc>
                <a:tc>
                  <a:txBody>
                    <a:bodyPr/>
                    <a:lstStyle/>
                    <a:p>
                      <a:pPr algn="ctr">
                        <a:tabLst>
                          <a:tab pos="914400" algn="dec"/>
                        </a:tabLst>
                      </a:pPr>
                      <a:r>
                        <a:rPr lang="en-US" sz="2400" b="1" dirty="0" smtClean="0"/>
                        <a:t>	15</a:t>
                      </a:r>
                      <a:endParaRPr lang="en-US" sz="2400" b="1" dirty="0"/>
                    </a:p>
                  </a:txBody>
                  <a:tcPr/>
                </a:tc>
              </a:tr>
              <a:tr h="370840">
                <a:tc>
                  <a:txBody>
                    <a:bodyPr/>
                    <a:lstStyle/>
                    <a:p>
                      <a:r>
                        <a:rPr lang="en-US" sz="2400" b="1" dirty="0" smtClean="0"/>
                        <a:t>Brown Swiss</a:t>
                      </a:r>
                      <a:endParaRPr lang="en-US" sz="2400" b="1" dirty="0"/>
                    </a:p>
                  </a:txBody>
                  <a:tcPr/>
                </a:tc>
                <a:tc>
                  <a:txBody>
                    <a:bodyPr/>
                    <a:lstStyle/>
                    <a:p>
                      <a:pPr algn="ctr">
                        <a:tabLst>
                          <a:tab pos="914400" algn="dec"/>
                        </a:tabLst>
                      </a:pPr>
                      <a:r>
                        <a:rPr lang="en-US" sz="2400" b="1" dirty="0" smtClean="0"/>
                        <a:t>	−4</a:t>
                      </a:r>
                      <a:endParaRPr lang="en-US" sz="2400" b="1" dirty="0"/>
                    </a:p>
                  </a:txBody>
                  <a:tcPr/>
                </a:tc>
                <a:tc>
                  <a:txBody>
                    <a:bodyPr/>
                    <a:lstStyle/>
                    <a:p>
                      <a:pPr algn="ctr">
                        <a:tabLst>
                          <a:tab pos="914400" algn="dec"/>
                        </a:tabLst>
                      </a:pPr>
                      <a:r>
                        <a:rPr lang="en-US" sz="2400" b="1" dirty="0" smtClean="0"/>
                        <a:t>	−3</a:t>
                      </a:r>
                      <a:endParaRPr lang="en-US" sz="2400" b="1" dirty="0"/>
                    </a:p>
                  </a:txBody>
                  <a:tcPr/>
                </a:tc>
              </a:tr>
              <a:tr h="370840">
                <a:tc>
                  <a:txBody>
                    <a:bodyPr/>
                    <a:lstStyle/>
                    <a:p>
                      <a:r>
                        <a:rPr lang="en-US" sz="2400" b="1" dirty="0" err="1" smtClean="0"/>
                        <a:t>Ayrshire</a:t>
                      </a:r>
                      <a:endParaRPr lang="en-US" sz="2400" b="1" dirty="0"/>
                    </a:p>
                  </a:txBody>
                  <a:tcPr/>
                </a:tc>
                <a:tc>
                  <a:txBody>
                    <a:bodyPr/>
                    <a:lstStyle/>
                    <a:p>
                      <a:pPr algn="ctr">
                        <a:tabLst>
                          <a:tab pos="914400" algn="dec"/>
                        </a:tabLst>
                      </a:pPr>
                      <a:r>
                        <a:rPr lang="en-US" sz="2400" b="1" dirty="0" smtClean="0"/>
                        <a:t>	2</a:t>
                      </a:r>
                      <a:endParaRPr lang="en-US" sz="2400" b="1" dirty="0"/>
                    </a:p>
                  </a:txBody>
                  <a:tcPr/>
                </a:tc>
                <a:tc>
                  <a:txBody>
                    <a:bodyPr/>
                    <a:lstStyle/>
                    <a:p>
                      <a:pPr algn="ctr">
                        <a:tabLst>
                          <a:tab pos="914400" algn="dec"/>
                        </a:tabLst>
                      </a:pPr>
                      <a:r>
                        <a:rPr lang="en-US" sz="2400" b="1" dirty="0" smtClean="0"/>
                        <a:t>	5</a:t>
                      </a:r>
                      <a:endParaRPr lang="en-US" sz="2400" b="1" dirty="0"/>
                    </a:p>
                  </a:txBody>
                  <a:tcPr/>
                </a:tc>
              </a:tr>
              <a:tr h="370840">
                <a:tc>
                  <a:txBody>
                    <a:bodyPr/>
                    <a:lstStyle/>
                    <a:p>
                      <a:r>
                        <a:rPr lang="en-US" sz="2400" b="1" dirty="0" smtClean="0"/>
                        <a:t>Guernsey</a:t>
                      </a:r>
                      <a:endParaRPr lang="en-US" sz="2400" b="1" dirty="0"/>
                    </a:p>
                  </a:txBody>
                  <a:tcPr/>
                </a:tc>
                <a:tc>
                  <a:txBody>
                    <a:bodyPr/>
                    <a:lstStyle/>
                    <a:p>
                      <a:pPr algn="ctr">
                        <a:tabLst>
                          <a:tab pos="914400" algn="dec"/>
                        </a:tabLst>
                      </a:pPr>
                      <a:r>
                        <a:rPr lang="en-US" sz="2400" b="1" dirty="0" smtClean="0"/>
                        <a:t>	13</a:t>
                      </a:r>
                      <a:endParaRPr lang="en-US" sz="2400" b="1" dirty="0"/>
                    </a:p>
                  </a:txBody>
                  <a:tcPr/>
                </a:tc>
                <a:tc>
                  <a:txBody>
                    <a:bodyPr/>
                    <a:lstStyle/>
                    <a:p>
                      <a:pPr algn="ctr">
                        <a:tabLst>
                          <a:tab pos="914400" algn="dec"/>
                        </a:tabLst>
                      </a:pPr>
                      <a:r>
                        <a:rPr lang="en-US" sz="2400" b="1" dirty="0" smtClean="0"/>
                        <a:t>	10</a:t>
                      </a:r>
                      <a:endParaRPr lang="en-US" sz="2400" b="1" dirty="0"/>
                    </a:p>
                  </a:txBody>
                  <a:tcPr/>
                </a:tc>
              </a:tr>
            </a:tbl>
          </a:graphicData>
        </a:graphic>
      </p:graphicFrame>
      <p:sp>
        <p:nvSpPr>
          <p:cNvPr id="5" name="TextBox 4"/>
          <p:cNvSpPr txBox="1"/>
          <p:nvPr/>
        </p:nvSpPr>
        <p:spPr>
          <a:xfrm>
            <a:off x="1403648" y="5373216"/>
            <a:ext cx="7306937" cy="400110"/>
          </a:xfrm>
          <a:prstGeom prst="rect">
            <a:avLst/>
          </a:prstGeom>
          <a:noFill/>
        </p:spPr>
        <p:txBody>
          <a:bodyPr wrap="none" rtlCol="0">
            <a:spAutoFit/>
          </a:bodyPr>
          <a:lstStyle/>
          <a:p>
            <a:r>
              <a:rPr lang="en-US" sz="2000" dirty="0" smtClean="0"/>
              <a:t>GREL gain = genomic reliability – parent average reliability (%)</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53998"/>
          </a:xfrm>
        </p:spPr>
        <p:txBody>
          <a:bodyPr/>
          <a:lstStyle/>
          <a:p>
            <a:r>
              <a:rPr lang="en-US" dirty="0" smtClean="0"/>
              <a:t>Streamlined, All-Breed Programs </a:t>
            </a:r>
            <a:endParaRPr lang="en-US" dirty="0"/>
          </a:p>
        </p:txBody>
      </p:sp>
      <p:sp>
        <p:nvSpPr>
          <p:cNvPr id="3" name="Content Placeholder 2"/>
          <p:cNvSpPr>
            <a:spLocks noGrp="1"/>
          </p:cNvSpPr>
          <p:nvPr>
            <p:ph idx="1"/>
          </p:nvPr>
        </p:nvSpPr>
        <p:spPr>
          <a:xfrm>
            <a:off x="455613" y="1371600"/>
            <a:ext cx="8226425" cy="4262705"/>
          </a:xfrm>
        </p:spPr>
        <p:txBody>
          <a:bodyPr/>
          <a:lstStyle/>
          <a:p>
            <a:r>
              <a:rPr lang="en-US" dirty="0" smtClean="0"/>
              <a:t>Adding livability required changing over 40 programs, 9 months of development and testing (AGIL), and another 6 months for the evaluation to be released (CDCB) </a:t>
            </a:r>
          </a:p>
          <a:p>
            <a:r>
              <a:rPr lang="en-US" dirty="0" smtClean="0"/>
              <a:t>The new streamlined series of programs uses dynamic arrays and loops over traits. Adding  health traits, gestation length, or residual feed intake will require changing fewer programs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5613" y="1371601"/>
            <a:ext cx="8364859" cy="5032147"/>
          </a:xfrm>
        </p:spPr>
        <p:txBody>
          <a:bodyPr/>
          <a:lstStyle/>
          <a:p>
            <a:pPr>
              <a:buClr>
                <a:srgbClr val="00FF00"/>
              </a:buClr>
            </a:pPr>
            <a:r>
              <a:rPr lang="en-US" dirty="0" smtClean="0"/>
              <a:t>Accurate GPTAs computed for crossbreds as a weighted average of purebred marker effects. Could be implemented in December 2017</a:t>
            </a:r>
          </a:p>
          <a:p>
            <a:pPr>
              <a:buClr>
                <a:srgbClr val="00FF00"/>
              </a:buClr>
            </a:pPr>
            <a:r>
              <a:rPr lang="en-US" dirty="0" smtClean="0"/>
              <a:t>Evaluations of purebreds changed little when computed on all-breed scale</a:t>
            </a:r>
          </a:p>
          <a:p>
            <a:pPr>
              <a:buClr>
                <a:srgbClr val="00FF00"/>
              </a:buClr>
            </a:pPr>
            <a:r>
              <a:rPr lang="en-US" dirty="0" smtClean="0"/>
              <a:t>Gains small from multi-trait, multi-breed</a:t>
            </a:r>
          </a:p>
          <a:p>
            <a:pPr>
              <a:buClr>
                <a:srgbClr val="00FF00"/>
              </a:buClr>
            </a:pPr>
            <a:r>
              <a:rPr lang="en-US" dirty="0" smtClean="0"/>
              <a:t>Many programs redesigned and automated to simplify adding new traits in weekly, monthly, and full releases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a:xfrm>
            <a:off x="455613" y="1371600"/>
            <a:ext cx="8226425" cy="1862048"/>
          </a:xfrm>
        </p:spPr>
        <p:txBody>
          <a:bodyPr/>
          <a:lstStyle/>
          <a:p>
            <a:pPr>
              <a:buClr>
                <a:srgbClr val="00B050"/>
              </a:buClr>
              <a:buFont typeface="Wingdings 2" pitchFamily="18" charset="2"/>
              <a:buChar char=""/>
              <a:defRPr/>
            </a:pPr>
            <a:r>
              <a:rPr lang="en-US" sz="2400" dirty="0" smtClean="0"/>
              <a:t>USDA-ARS project </a:t>
            </a:r>
            <a:r>
              <a:rPr lang="en-US" sz="2400" dirty="0" smtClean="0"/>
              <a:t>1265-31000-101-00</a:t>
            </a:r>
            <a:r>
              <a:rPr lang="en-US" sz="2400" dirty="0" smtClean="0"/>
              <a:t>, “Improving Genetic Predictions in Dairy Animals Using Phenotypic and Genomic Information.”</a:t>
            </a:r>
          </a:p>
          <a:p>
            <a:pPr>
              <a:buClr>
                <a:srgbClr val="00FF00"/>
              </a:buClr>
            </a:pPr>
            <a:r>
              <a:rPr lang="en-US" sz="2400" dirty="0" smtClean="0"/>
              <a:t>Council on Dairy Cattle Breeding for data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 Crossbreeding</a:t>
            </a:r>
            <a:endParaRPr lang="en-US" dirty="0"/>
          </a:p>
        </p:txBody>
      </p:sp>
      <p:sp>
        <p:nvSpPr>
          <p:cNvPr id="3" name="Content Placeholder 2"/>
          <p:cNvSpPr>
            <a:spLocks noGrp="1"/>
          </p:cNvSpPr>
          <p:nvPr>
            <p:ph idx="1"/>
          </p:nvPr>
        </p:nvSpPr>
        <p:spPr>
          <a:xfrm>
            <a:off x="455613" y="1371600"/>
            <a:ext cx="8364859" cy="5416868"/>
          </a:xfrm>
        </p:spPr>
        <p:txBody>
          <a:bodyPr/>
          <a:lstStyle/>
          <a:p>
            <a:r>
              <a:rPr lang="en-US" dirty="0" smtClean="0">
                <a:solidFill>
                  <a:srgbClr val="00FF00"/>
                </a:solidFill>
              </a:rPr>
              <a:t>Harris and Johnson (2010) </a:t>
            </a:r>
            <a:r>
              <a:rPr lang="en-US" dirty="0" smtClean="0"/>
              <a:t>used multibreed relationship matrix to obtain GEBVs in NZL</a:t>
            </a:r>
          </a:p>
          <a:p>
            <a:r>
              <a:rPr lang="en-US" dirty="0" smtClean="0">
                <a:solidFill>
                  <a:srgbClr val="00FF00"/>
                </a:solidFill>
              </a:rPr>
              <a:t>Olson et al (2010) </a:t>
            </a:r>
            <a:r>
              <a:rPr lang="en-US" dirty="0" smtClean="0"/>
              <a:t>estimated MT multi-breed SNP effects and genomic breed composition</a:t>
            </a:r>
          </a:p>
          <a:p>
            <a:r>
              <a:rPr lang="en-US" dirty="0" err="1" smtClean="0">
                <a:solidFill>
                  <a:srgbClr val="00FF00"/>
                </a:solidFill>
              </a:rPr>
              <a:t>Strandén</a:t>
            </a:r>
            <a:r>
              <a:rPr lang="en-US" dirty="0" smtClean="0">
                <a:solidFill>
                  <a:srgbClr val="00FF00"/>
                </a:solidFill>
              </a:rPr>
              <a:t> and Mäntysaari (2012) </a:t>
            </a:r>
            <a:r>
              <a:rPr lang="en-US" dirty="0" smtClean="0"/>
              <a:t>used random regressions on pedigree breed composition</a:t>
            </a:r>
          </a:p>
          <a:p>
            <a:r>
              <a:rPr lang="en-US" dirty="0" smtClean="0">
                <a:solidFill>
                  <a:srgbClr val="00FF00"/>
                </a:solidFill>
              </a:rPr>
              <a:t>Cooper (2015) </a:t>
            </a:r>
            <a:r>
              <a:rPr lang="en-US" dirty="0" smtClean="0"/>
              <a:t>combined individual breed GPTA weighted by genomic breed composition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Crossbred genotypes</a:t>
            </a:r>
            <a:endParaRPr lang="en-US" dirty="0"/>
          </a:p>
        </p:txBody>
      </p:sp>
      <p:sp>
        <p:nvSpPr>
          <p:cNvPr id="3" name="Content Placeholder 2"/>
          <p:cNvSpPr>
            <a:spLocks noGrp="1"/>
          </p:cNvSpPr>
          <p:nvPr>
            <p:ph idx="1"/>
          </p:nvPr>
        </p:nvSpPr>
        <p:spPr>
          <a:xfrm>
            <a:off x="455613" y="1371600"/>
            <a:ext cx="8226425" cy="4601260"/>
          </a:xfrm>
        </p:spPr>
        <p:txBody>
          <a:bodyPr/>
          <a:lstStyle/>
          <a:p>
            <a:r>
              <a:rPr lang="en-US" dirty="0" smtClean="0"/>
              <a:t>Previously identified using breed check SNPs</a:t>
            </a:r>
          </a:p>
          <a:p>
            <a:r>
              <a:rPr lang="en-US" dirty="0" smtClean="0"/>
              <a:t>Since 2016, genomic breed composition is computed for all genotypes and reported as Breed Base Representation (</a:t>
            </a:r>
            <a:r>
              <a:rPr lang="en-US" dirty="0" smtClean="0">
                <a:solidFill>
                  <a:srgbClr val="FFFF00"/>
                </a:solidFill>
              </a:rPr>
              <a:t>BBR</a:t>
            </a:r>
            <a:r>
              <a:rPr lang="en-US" dirty="0" smtClean="0"/>
              <a:t>)</a:t>
            </a:r>
          </a:p>
          <a:p>
            <a:r>
              <a:rPr lang="en-US" dirty="0" smtClean="0"/>
              <a:t>44,023 genotypes of crossbreds, </a:t>
            </a:r>
            <a:r>
              <a:rPr lang="en-US" dirty="0" smtClean="0">
                <a:solidFill>
                  <a:srgbClr val="FFFF00"/>
                </a:solidFill>
              </a:rPr>
              <a:t>&lt; 94% BBR </a:t>
            </a:r>
            <a:r>
              <a:rPr lang="en-US" dirty="0" smtClean="0"/>
              <a:t>from any pure breed (August 2016)</a:t>
            </a:r>
          </a:p>
          <a:p>
            <a:r>
              <a:rPr lang="en-US" dirty="0" smtClean="0"/>
              <a:t>20,367 animals had no previous GPTAs because they had failed breed check edits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Genotypes – May 2017</a:t>
            </a:r>
            <a:endParaRPr lang="en-US" dirty="0"/>
          </a:p>
        </p:txBody>
      </p:sp>
      <p:graphicFrame>
        <p:nvGraphicFramePr>
          <p:cNvPr id="4" name="Content Placeholder 3"/>
          <p:cNvGraphicFramePr>
            <a:graphicFrameLocks noGrp="1"/>
          </p:cNvGraphicFramePr>
          <p:nvPr>
            <p:ph idx="1"/>
          </p:nvPr>
        </p:nvGraphicFramePr>
        <p:xfrm>
          <a:off x="455613" y="1371601"/>
          <a:ext cx="8226424" cy="4573272"/>
        </p:xfrm>
        <a:graphic>
          <a:graphicData uri="http://schemas.openxmlformats.org/drawingml/2006/table">
            <a:tbl>
              <a:tblPr firstRow="1" bandRow="1">
                <a:tableStyleId>{2D5ABB26-0587-4C30-8999-92F81FD0307C}</a:tableStyleId>
              </a:tblPr>
              <a:tblGrid>
                <a:gridCol w="2056606"/>
                <a:gridCol w="2056606"/>
                <a:gridCol w="2056606"/>
                <a:gridCol w="2056606"/>
              </a:tblGrid>
              <a:tr h="571659">
                <a:tc>
                  <a:txBody>
                    <a:bodyPr/>
                    <a:lstStyle/>
                    <a:p>
                      <a:r>
                        <a:rPr lang="en-US" sz="2400" b="1" dirty="0" smtClean="0">
                          <a:solidFill>
                            <a:srgbClr val="00FF00"/>
                          </a:solidFill>
                        </a:rPr>
                        <a:t>Breed</a:t>
                      </a:r>
                      <a:endParaRPr lang="en-US" sz="2400" b="1" dirty="0">
                        <a:solidFill>
                          <a:srgbClr val="00FF00"/>
                        </a:solidFill>
                      </a:endParaRPr>
                    </a:p>
                  </a:txBody>
                  <a:tcPr anchor="ctr"/>
                </a:tc>
                <a:tc gridSpan="2">
                  <a:txBody>
                    <a:bodyPr/>
                    <a:lstStyle/>
                    <a:p>
                      <a:pPr algn="ctr"/>
                      <a:r>
                        <a:rPr lang="en-US" sz="2400" b="1" dirty="0" smtClean="0">
                          <a:solidFill>
                            <a:srgbClr val="00FF00"/>
                          </a:solidFill>
                        </a:rPr>
                        <a:t>Reference population</a:t>
                      </a:r>
                      <a:endParaRPr lang="en-US" sz="2400" b="1" dirty="0">
                        <a:solidFill>
                          <a:srgbClr val="00FF00"/>
                        </a:solidFill>
                      </a:endParaRPr>
                    </a:p>
                  </a:txBody>
                  <a:tcPr anchor="ctr"/>
                </a:tc>
                <a:tc hMerge="1">
                  <a:txBody>
                    <a:bodyPr/>
                    <a:lstStyle/>
                    <a:p>
                      <a:endParaRPr lang="en-US" dirty="0"/>
                    </a:p>
                  </a:txBody>
                  <a:tcPr/>
                </a:tc>
                <a:tc>
                  <a:txBody>
                    <a:bodyPr/>
                    <a:lstStyle/>
                    <a:p>
                      <a:pPr algn="ctr"/>
                      <a:r>
                        <a:rPr lang="en-US" sz="2400" b="1" dirty="0" smtClean="0">
                          <a:solidFill>
                            <a:srgbClr val="00FF00"/>
                          </a:solidFill>
                        </a:rPr>
                        <a:t>Total</a:t>
                      </a:r>
                      <a:endParaRPr lang="en-US" sz="2400" b="1" dirty="0">
                        <a:solidFill>
                          <a:srgbClr val="00FF00"/>
                        </a:solidFill>
                      </a:endParaRPr>
                    </a:p>
                  </a:txBody>
                  <a:tcPr anchor="ctr"/>
                </a:tc>
              </a:tr>
              <a:tr h="571659">
                <a:tc>
                  <a:txBody>
                    <a:bodyPr/>
                    <a:lstStyle/>
                    <a:p>
                      <a:endParaRPr lang="en-US" sz="2400" b="1" dirty="0">
                        <a:solidFill>
                          <a:srgbClr val="00FF00"/>
                        </a:solidFill>
                      </a:endParaRPr>
                    </a:p>
                  </a:txBody>
                  <a:tcPr anchor="ctr"/>
                </a:tc>
                <a:tc>
                  <a:txBody>
                    <a:bodyPr/>
                    <a:lstStyle/>
                    <a:p>
                      <a:pPr algn="ctr"/>
                      <a:r>
                        <a:rPr lang="en-US" sz="2400" b="1" dirty="0" smtClean="0">
                          <a:solidFill>
                            <a:srgbClr val="00FF00"/>
                          </a:solidFill>
                        </a:rPr>
                        <a:t>   Bulls</a:t>
                      </a:r>
                      <a:endParaRPr lang="en-US" sz="2400" b="1" dirty="0">
                        <a:solidFill>
                          <a:srgbClr val="00FF00"/>
                        </a:solidFill>
                      </a:endParaRPr>
                    </a:p>
                  </a:txBody>
                  <a:tcPr anchor="ctr"/>
                </a:tc>
                <a:tc>
                  <a:txBody>
                    <a:bodyPr/>
                    <a:lstStyle/>
                    <a:p>
                      <a:pPr algn="ctr"/>
                      <a:r>
                        <a:rPr lang="en-US" sz="2400" b="1" dirty="0" smtClean="0">
                          <a:solidFill>
                            <a:srgbClr val="00FF00"/>
                          </a:solidFill>
                        </a:rPr>
                        <a:t>   Cows</a:t>
                      </a:r>
                      <a:endParaRPr lang="en-US" sz="2400" b="1" dirty="0">
                        <a:solidFill>
                          <a:srgbClr val="00FF00"/>
                        </a:solidFill>
                      </a:endParaRPr>
                    </a:p>
                  </a:txBody>
                  <a:tcPr anchor="ctr"/>
                </a:tc>
                <a:tc>
                  <a:txBody>
                    <a:bodyPr/>
                    <a:lstStyle/>
                    <a:p>
                      <a:pPr algn="ctr"/>
                      <a:r>
                        <a:rPr lang="en-US" sz="2400" b="1" dirty="0" smtClean="0">
                          <a:solidFill>
                            <a:srgbClr val="00FF00"/>
                          </a:solidFill>
                        </a:rPr>
                        <a:t>genotypes</a:t>
                      </a:r>
                      <a:endParaRPr lang="en-US" sz="2400" b="1" dirty="0">
                        <a:solidFill>
                          <a:srgbClr val="00FF00"/>
                        </a:solidFill>
                      </a:endParaRPr>
                    </a:p>
                  </a:txBody>
                  <a:tcPr anchor="ctr"/>
                </a:tc>
              </a:tr>
              <a:tr h="571659">
                <a:tc>
                  <a:txBody>
                    <a:bodyPr/>
                    <a:lstStyle/>
                    <a:p>
                      <a:r>
                        <a:rPr lang="en-US" sz="2400" b="1" dirty="0" smtClean="0"/>
                        <a:t>Holstein</a:t>
                      </a:r>
                      <a:endParaRPr lang="en-US" sz="2400" b="1" dirty="0"/>
                    </a:p>
                  </a:txBody>
                  <a:tcPr anchor="ctr"/>
                </a:tc>
                <a:tc>
                  <a:txBody>
                    <a:bodyPr/>
                    <a:lstStyle/>
                    <a:p>
                      <a:pPr algn="r"/>
                      <a:r>
                        <a:rPr lang="en-US" sz="2400" b="1" dirty="0" smtClean="0"/>
                        <a:t>36,415</a:t>
                      </a:r>
                      <a:endParaRPr lang="en-US" sz="2400" b="1" dirty="0"/>
                    </a:p>
                  </a:txBody>
                  <a:tcPr anchor="ctr"/>
                </a:tc>
                <a:tc>
                  <a:txBody>
                    <a:bodyPr/>
                    <a:lstStyle/>
                    <a:p>
                      <a:pPr algn="r"/>
                      <a:r>
                        <a:rPr lang="en-US" sz="2400" b="1" dirty="0" smtClean="0"/>
                        <a:t>350,073</a:t>
                      </a:r>
                      <a:endParaRPr lang="en-US" sz="2400" b="1" dirty="0"/>
                    </a:p>
                  </a:txBody>
                  <a:tcPr anchor="ctr"/>
                </a:tc>
                <a:tc>
                  <a:txBody>
                    <a:bodyPr/>
                    <a:lstStyle/>
                    <a:p>
                      <a:pPr algn="r"/>
                      <a:r>
                        <a:rPr lang="en-US" sz="2400" b="1" dirty="0" smtClean="0"/>
                        <a:t>1,544,118</a:t>
                      </a:r>
                      <a:endParaRPr lang="en-US" sz="2400" b="1" dirty="0"/>
                    </a:p>
                  </a:txBody>
                  <a:tcPr anchor="ctr"/>
                </a:tc>
              </a:tr>
              <a:tr h="571659">
                <a:tc>
                  <a:txBody>
                    <a:bodyPr/>
                    <a:lstStyle/>
                    <a:p>
                      <a:r>
                        <a:rPr lang="en-US" sz="2400" b="1" dirty="0" smtClean="0"/>
                        <a:t>Jersey</a:t>
                      </a:r>
                      <a:endParaRPr lang="en-US" sz="2400" b="1" dirty="0"/>
                    </a:p>
                  </a:txBody>
                  <a:tcPr anchor="ctr"/>
                </a:tc>
                <a:tc>
                  <a:txBody>
                    <a:bodyPr/>
                    <a:lstStyle/>
                    <a:p>
                      <a:pPr algn="r"/>
                      <a:r>
                        <a:rPr lang="en-US" sz="2400" b="1" dirty="0" smtClean="0"/>
                        <a:t>5,157</a:t>
                      </a:r>
                      <a:endParaRPr lang="en-US" sz="2400" b="1" dirty="0"/>
                    </a:p>
                  </a:txBody>
                  <a:tcPr anchor="ctr"/>
                </a:tc>
                <a:tc>
                  <a:txBody>
                    <a:bodyPr/>
                    <a:lstStyle/>
                    <a:p>
                      <a:pPr algn="r"/>
                      <a:r>
                        <a:rPr lang="en-US" sz="2400" b="1" dirty="0" smtClean="0"/>
                        <a:t>70,694</a:t>
                      </a:r>
                      <a:endParaRPr lang="en-US" sz="2400" b="1" dirty="0"/>
                    </a:p>
                  </a:txBody>
                  <a:tcPr anchor="ctr"/>
                </a:tc>
                <a:tc>
                  <a:txBody>
                    <a:bodyPr/>
                    <a:lstStyle/>
                    <a:p>
                      <a:pPr algn="r"/>
                      <a:r>
                        <a:rPr lang="en-US" sz="2400" b="1" dirty="0" smtClean="0"/>
                        <a:t>185,302</a:t>
                      </a:r>
                      <a:endParaRPr lang="en-US" sz="2400" b="1" dirty="0"/>
                    </a:p>
                  </a:txBody>
                  <a:tcPr anchor="ctr"/>
                </a:tc>
              </a:tr>
              <a:tr h="571659">
                <a:tc>
                  <a:txBody>
                    <a:bodyPr/>
                    <a:lstStyle/>
                    <a:p>
                      <a:r>
                        <a:rPr lang="en-US" sz="2400" b="1" dirty="0" smtClean="0"/>
                        <a:t>Brown Swiss</a:t>
                      </a:r>
                      <a:endParaRPr lang="en-US" sz="2400" b="1" dirty="0"/>
                    </a:p>
                  </a:txBody>
                  <a:tcPr anchor="ctr"/>
                </a:tc>
                <a:tc>
                  <a:txBody>
                    <a:bodyPr/>
                    <a:lstStyle/>
                    <a:p>
                      <a:pPr algn="r"/>
                      <a:r>
                        <a:rPr lang="en-US" sz="2400" b="1" dirty="0" smtClean="0"/>
                        <a:t>6,716</a:t>
                      </a:r>
                      <a:endParaRPr lang="en-US" sz="2400" b="1" dirty="0"/>
                    </a:p>
                  </a:txBody>
                  <a:tcPr anchor="ctr"/>
                </a:tc>
                <a:tc>
                  <a:txBody>
                    <a:bodyPr/>
                    <a:lstStyle/>
                    <a:p>
                      <a:pPr algn="r"/>
                      <a:r>
                        <a:rPr lang="en-US" sz="2400" b="1" dirty="0" smtClean="0"/>
                        <a:t>2,316</a:t>
                      </a:r>
                      <a:endParaRPr lang="en-US" sz="2400" b="1" dirty="0"/>
                    </a:p>
                  </a:txBody>
                  <a:tcPr anchor="ctr"/>
                </a:tc>
                <a:tc>
                  <a:txBody>
                    <a:bodyPr/>
                    <a:lstStyle/>
                    <a:p>
                      <a:pPr algn="r"/>
                      <a:r>
                        <a:rPr lang="en-US" sz="2400" b="1" dirty="0" smtClean="0"/>
                        <a:t>30,794</a:t>
                      </a:r>
                      <a:endParaRPr lang="en-US" sz="2400" b="1" dirty="0"/>
                    </a:p>
                  </a:txBody>
                  <a:tcPr anchor="ctr"/>
                </a:tc>
              </a:tr>
              <a:tr h="571659">
                <a:tc>
                  <a:txBody>
                    <a:bodyPr/>
                    <a:lstStyle/>
                    <a:p>
                      <a:r>
                        <a:rPr lang="en-US" sz="2400" b="1" dirty="0" err="1" smtClean="0"/>
                        <a:t>Ayrshire</a:t>
                      </a:r>
                      <a:endParaRPr lang="en-US" sz="2400" b="1" dirty="0"/>
                    </a:p>
                  </a:txBody>
                  <a:tcPr anchor="ctr"/>
                </a:tc>
                <a:tc>
                  <a:txBody>
                    <a:bodyPr/>
                    <a:lstStyle/>
                    <a:p>
                      <a:pPr algn="r"/>
                      <a:r>
                        <a:rPr lang="en-US" sz="2400" b="1" dirty="0" smtClean="0"/>
                        <a:t>795</a:t>
                      </a:r>
                      <a:endParaRPr lang="en-US" sz="2400" b="1" dirty="0"/>
                    </a:p>
                  </a:txBody>
                  <a:tcPr anchor="ctr"/>
                </a:tc>
                <a:tc>
                  <a:txBody>
                    <a:bodyPr/>
                    <a:lstStyle/>
                    <a:p>
                      <a:pPr algn="r"/>
                      <a:r>
                        <a:rPr lang="en-US" sz="2400" b="1" dirty="0" smtClean="0"/>
                        <a:t>237</a:t>
                      </a:r>
                      <a:endParaRPr lang="en-US" sz="2400" b="1" dirty="0"/>
                    </a:p>
                  </a:txBody>
                  <a:tcPr anchor="ctr"/>
                </a:tc>
                <a:tc>
                  <a:txBody>
                    <a:bodyPr/>
                    <a:lstStyle/>
                    <a:p>
                      <a:pPr algn="r"/>
                      <a:r>
                        <a:rPr lang="en-US" sz="2400" b="1" dirty="0" smtClean="0"/>
                        <a:t>7,447</a:t>
                      </a:r>
                      <a:endParaRPr lang="en-US" sz="2400" b="1" dirty="0"/>
                    </a:p>
                  </a:txBody>
                  <a:tcPr anchor="ctr"/>
                </a:tc>
              </a:tr>
              <a:tr h="571659">
                <a:tc>
                  <a:txBody>
                    <a:bodyPr/>
                    <a:lstStyle/>
                    <a:p>
                      <a:r>
                        <a:rPr lang="en-US" sz="2400" b="1" dirty="0" smtClean="0"/>
                        <a:t>Guernsey</a:t>
                      </a:r>
                      <a:endParaRPr lang="en-US" sz="2400" b="1" dirty="0"/>
                    </a:p>
                  </a:txBody>
                  <a:tcPr anchor="ctr"/>
                </a:tc>
                <a:tc>
                  <a:txBody>
                    <a:bodyPr/>
                    <a:lstStyle/>
                    <a:p>
                      <a:pPr algn="r"/>
                      <a:r>
                        <a:rPr lang="en-US" sz="2400" b="1" dirty="0" smtClean="0"/>
                        <a:t>469</a:t>
                      </a:r>
                      <a:endParaRPr lang="en-US" sz="2400" b="1" dirty="0"/>
                    </a:p>
                  </a:txBody>
                  <a:tcPr anchor="ctr"/>
                </a:tc>
                <a:tc>
                  <a:txBody>
                    <a:bodyPr/>
                    <a:lstStyle/>
                    <a:p>
                      <a:pPr algn="r"/>
                      <a:r>
                        <a:rPr lang="en-US" sz="2400" b="1" dirty="0" smtClean="0"/>
                        <a:t>696</a:t>
                      </a:r>
                      <a:endParaRPr lang="en-US" sz="2400" b="1" dirty="0"/>
                    </a:p>
                  </a:txBody>
                  <a:tcPr anchor="ctr"/>
                </a:tc>
                <a:tc>
                  <a:txBody>
                    <a:bodyPr/>
                    <a:lstStyle/>
                    <a:p>
                      <a:pPr algn="r"/>
                      <a:r>
                        <a:rPr lang="en-US" sz="2400" b="1" dirty="0" smtClean="0"/>
                        <a:t>3,123</a:t>
                      </a:r>
                      <a:endParaRPr lang="en-US" sz="2400" b="1" dirty="0"/>
                    </a:p>
                  </a:txBody>
                  <a:tcPr anchor="ctr"/>
                </a:tc>
              </a:tr>
              <a:tr h="571659">
                <a:tc>
                  <a:txBody>
                    <a:bodyPr/>
                    <a:lstStyle/>
                    <a:p>
                      <a:endParaRPr lang="en-US" sz="2400" b="1" dirty="0">
                        <a:solidFill>
                          <a:srgbClr val="FF0000"/>
                        </a:solidFill>
                      </a:endParaRPr>
                    </a:p>
                  </a:txBody>
                  <a:tcPr anchor="ctr"/>
                </a:tc>
                <a:tc>
                  <a:txBody>
                    <a:bodyPr/>
                    <a:lstStyle/>
                    <a:p>
                      <a:pPr algn="ctr"/>
                      <a:endParaRPr lang="en-US" sz="2400" b="1" dirty="0">
                        <a:solidFill>
                          <a:srgbClr val="FF0000"/>
                        </a:solidFill>
                      </a:endParaRPr>
                    </a:p>
                  </a:txBody>
                  <a:tcPr anchor="ctr"/>
                </a:tc>
                <a:tc>
                  <a:txBody>
                    <a:bodyPr/>
                    <a:lstStyle/>
                    <a:p>
                      <a:pPr algn="ctr"/>
                      <a:endParaRPr lang="en-US" sz="2400" b="1" dirty="0">
                        <a:solidFill>
                          <a:srgbClr val="FF0000"/>
                        </a:solidFill>
                      </a:endParaRPr>
                    </a:p>
                  </a:txBody>
                  <a:tcPr anchor="ctr"/>
                </a:tc>
                <a:tc>
                  <a:txBody>
                    <a:bodyPr/>
                    <a:lstStyle/>
                    <a:p>
                      <a:pPr algn="ctr"/>
                      <a:endParaRPr lang="en-US" sz="2400" b="1" dirty="0">
                        <a:solidFill>
                          <a:srgbClr val="FF0000"/>
                        </a:solidFill>
                      </a:endParaRPr>
                    </a:p>
                  </a:txBody>
                  <a:tcPr anchor="ctr"/>
                </a:tc>
              </a:tr>
            </a:tbl>
          </a:graphicData>
        </a:graphic>
      </p:graphicFrame>
      <p:graphicFrame>
        <p:nvGraphicFramePr>
          <p:cNvPr id="5" name="Content Placeholder 3"/>
          <p:cNvGraphicFramePr>
            <a:graphicFrameLocks/>
          </p:cNvGraphicFramePr>
          <p:nvPr/>
        </p:nvGraphicFramePr>
        <p:xfrm>
          <a:off x="467544" y="1340768"/>
          <a:ext cx="8226424" cy="4573272"/>
        </p:xfrm>
        <a:graphic>
          <a:graphicData uri="http://schemas.openxmlformats.org/drawingml/2006/table">
            <a:tbl>
              <a:tblPr firstRow="1" bandRow="1">
                <a:tableStyleId>{2D5ABB26-0587-4C30-8999-92F81FD0307C}</a:tableStyleId>
              </a:tblPr>
              <a:tblGrid>
                <a:gridCol w="2056606"/>
                <a:gridCol w="2056606"/>
                <a:gridCol w="2056606"/>
                <a:gridCol w="2056606"/>
              </a:tblGrid>
              <a:tr h="571659">
                <a:tc>
                  <a:txBody>
                    <a:bodyPr/>
                    <a:lstStyle/>
                    <a:p>
                      <a:endParaRPr lang="en-US" sz="2400" b="1" dirty="0">
                        <a:solidFill>
                          <a:srgbClr val="00FF00"/>
                        </a:solidFill>
                      </a:endParaRPr>
                    </a:p>
                  </a:txBody>
                  <a:tcPr anchor="ctr"/>
                </a:tc>
                <a:tc gridSpan="2">
                  <a:txBody>
                    <a:bodyPr/>
                    <a:lstStyle/>
                    <a:p>
                      <a:pPr algn="r"/>
                      <a:endParaRPr lang="en-US" sz="2400" b="1" dirty="0">
                        <a:solidFill>
                          <a:srgbClr val="00FF00"/>
                        </a:solidFill>
                      </a:endParaRPr>
                    </a:p>
                  </a:txBody>
                  <a:tcPr anchor="ctr"/>
                </a:tc>
                <a:tc hMerge="1">
                  <a:txBody>
                    <a:bodyPr/>
                    <a:lstStyle/>
                    <a:p>
                      <a:endParaRPr lang="en-US" dirty="0"/>
                    </a:p>
                  </a:txBody>
                  <a:tcPr/>
                </a:tc>
                <a:tc>
                  <a:txBody>
                    <a:bodyPr/>
                    <a:lstStyle/>
                    <a:p>
                      <a:pPr algn="r"/>
                      <a:endParaRPr lang="en-US" sz="2400" b="1" dirty="0">
                        <a:solidFill>
                          <a:srgbClr val="00FF00"/>
                        </a:solidFill>
                      </a:endParaRPr>
                    </a:p>
                  </a:txBody>
                  <a:tcPr anchor="ctr"/>
                </a:tc>
              </a:tr>
              <a:tr h="571659">
                <a:tc>
                  <a:txBody>
                    <a:bodyPr/>
                    <a:lstStyle/>
                    <a:p>
                      <a:endParaRPr lang="en-US" sz="2400" b="1" dirty="0">
                        <a:solidFill>
                          <a:srgbClr val="00FF00"/>
                        </a:solidFill>
                      </a:endParaRPr>
                    </a:p>
                  </a:txBody>
                  <a:tcPr anchor="ctr"/>
                </a:tc>
                <a:tc>
                  <a:txBody>
                    <a:bodyPr/>
                    <a:lstStyle/>
                    <a:p>
                      <a:pPr algn="r"/>
                      <a:endParaRPr lang="en-US" sz="2400" b="1" dirty="0">
                        <a:solidFill>
                          <a:srgbClr val="00FF00"/>
                        </a:solidFill>
                      </a:endParaRPr>
                    </a:p>
                  </a:txBody>
                  <a:tcPr anchor="ctr"/>
                </a:tc>
                <a:tc>
                  <a:txBody>
                    <a:bodyPr/>
                    <a:lstStyle/>
                    <a:p>
                      <a:pPr algn="r"/>
                      <a:endParaRPr lang="en-US" sz="2400" b="1" dirty="0">
                        <a:solidFill>
                          <a:srgbClr val="00FF00"/>
                        </a:solidFill>
                      </a:endParaRPr>
                    </a:p>
                  </a:txBody>
                  <a:tcPr anchor="ctr"/>
                </a:tc>
                <a:tc>
                  <a:txBody>
                    <a:bodyPr/>
                    <a:lstStyle/>
                    <a:p>
                      <a:pPr algn="r"/>
                      <a:endParaRPr lang="en-US" sz="2400" b="1" dirty="0">
                        <a:solidFill>
                          <a:srgbClr val="00FF00"/>
                        </a:solidFill>
                      </a:endParaRPr>
                    </a:p>
                  </a:txBody>
                  <a:tcPr anchor="ctr"/>
                </a:tc>
              </a:tr>
              <a:tr h="571659">
                <a:tc>
                  <a:txBody>
                    <a:bodyPr/>
                    <a:lstStyle/>
                    <a:p>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r>
              <a:tr h="571659">
                <a:tc>
                  <a:txBody>
                    <a:bodyPr/>
                    <a:lstStyle/>
                    <a:p>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r>
              <a:tr h="571659">
                <a:tc>
                  <a:txBody>
                    <a:bodyPr/>
                    <a:lstStyle/>
                    <a:p>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r>
              <a:tr h="571659">
                <a:tc>
                  <a:txBody>
                    <a:bodyPr/>
                    <a:lstStyle/>
                    <a:p>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r>
              <a:tr h="571659">
                <a:tc>
                  <a:txBody>
                    <a:bodyPr/>
                    <a:lstStyle/>
                    <a:p>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c>
                  <a:txBody>
                    <a:bodyPr/>
                    <a:lstStyle/>
                    <a:p>
                      <a:pPr algn="r"/>
                      <a:endParaRPr lang="en-US" sz="2400" b="1" dirty="0"/>
                    </a:p>
                  </a:txBody>
                  <a:tcPr anchor="ctr"/>
                </a:tc>
              </a:tr>
              <a:tr h="571659">
                <a:tc>
                  <a:txBody>
                    <a:bodyPr/>
                    <a:lstStyle/>
                    <a:p>
                      <a:r>
                        <a:rPr lang="en-US" sz="2400" b="1" dirty="0" smtClean="0">
                          <a:solidFill>
                            <a:srgbClr val="FFFF00"/>
                          </a:solidFill>
                        </a:rPr>
                        <a:t>Crossbred</a:t>
                      </a:r>
                      <a:endParaRPr lang="en-US" sz="2400" b="1" dirty="0">
                        <a:solidFill>
                          <a:srgbClr val="FFFF00"/>
                        </a:solidFill>
                      </a:endParaRPr>
                    </a:p>
                  </a:txBody>
                  <a:tcPr anchor="ctr"/>
                </a:tc>
                <a:tc>
                  <a:txBody>
                    <a:bodyPr/>
                    <a:lstStyle/>
                    <a:p>
                      <a:pPr algn="r"/>
                      <a:endParaRPr lang="en-US" sz="2400" b="1" dirty="0">
                        <a:solidFill>
                          <a:srgbClr val="FFFF00"/>
                        </a:solidFill>
                      </a:endParaRPr>
                    </a:p>
                  </a:txBody>
                  <a:tcPr anchor="ctr"/>
                </a:tc>
                <a:tc>
                  <a:txBody>
                    <a:bodyPr/>
                    <a:lstStyle/>
                    <a:p>
                      <a:pPr algn="r"/>
                      <a:endParaRPr lang="en-US" sz="2400" b="1" dirty="0">
                        <a:solidFill>
                          <a:srgbClr val="FFFF00"/>
                        </a:solidFill>
                      </a:endParaRPr>
                    </a:p>
                  </a:txBody>
                  <a:tcPr anchor="ctr"/>
                </a:tc>
                <a:tc>
                  <a:txBody>
                    <a:bodyPr/>
                    <a:lstStyle/>
                    <a:p>
                      <a:pPr algn="r"/>
                      <a:r>
                        <a:rPr lang="en-US" sz="2400" b="1" dirty="0" smtClean="0">
                          <a:solidFill>
                            <a:srgbClr val="FFFF00"/>
                          </a:solidFill>
                        </a:rPr>
                        <a:t>59,905</a:t>
                      </a:r>
                      <a:endParaRPr lang="en-US" sz="2400" b="1" dirty="0">
                        <a:solidFill>
                          <a:srgbClr val="FFFF00"/>
                        </a:solidFill>
                      </a:endParaRPr>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All-Breed Traditional Evaluations</a:t>
            </a:r>
            <a:endParaRPr lang="en-US" dirty="0"/>
          </a:p>
        </p:txBody>
      </p:sp>
      <p:sp>
        <p:nvSpPr>
          <p:cNvPr id="3" name="Content Placeholder 2"/>
          <p:cNvSpPr>
            <a:spLocks noGrp="1"/>
          </p:cNvSpPr>
          <p:nvPr>
            <p:ph idx="1"/>
          </p:nvPr>
        </p:nvSpPr>
        <p:spPr>
          <a:xfrm>
            <a:off x="455613" y="1371600"/>
            <a:ext cx="8226425" cy="4939814"/>
          </a:xfrm>
        </p:spPr>
        <p:txBody>
          <a:bodyPr/>
          <a:lstStyle/>
          <a:p>
            <a:r>
              <a:rPr lang="en-US" dirty="0" smtClean="0"/>
              <a:t>All-breed US genetic evaluations used since:</a:t>
            </a:r>
          </a:p>
          <a:p>
            <a:pPr lvl="1"/>
            <a:r>
              <a:rPr lang="en-US" dirty="0" smtClean="0">
                <a:solidFill>
                  <a:srgbClr val="FFFF00"/>
                </a:solidFill>
              </a:rPr>
              <a:t>1988</a:t>
            </a:r>
            <a:r>
              <a:rPr lang="en-US" dirty="0" smtClean="0"/>
              <a:t> for goats</a:t>
            </a:r>
          </a:p>
          <a:p>
            <a:pPr lvl="1"/>
            <a:r>
              <a:rPr lang="en-US" dirty="0" smtClean="0">
                <a:solidFill>
                  <a:srgbClr val="FFFF00"/>
                </a:solidFill>
              </a:rPr>
              <a:t>2005</a:t>
            </a:r>
            <a:r>
              <a:rPr lang="en-US" dirty="0" smtClean="0"/>
              <a:t> for calving traits (only HO and BS)</a:t>
            </a:r>
          </a:p>
          <a:p>
            <a:pPr lvl="1"/>
            <a:r>
              <a:rPr lang="en-US" dirty="0" smtClean="0">
                <a:solidFill>
                  <a:srgbClr val="FFFF00"/>
                </a:solidFill>
              </a:rPr>
              <a:t>2007</a:t>
            </a:r>
            <a:r>
              <a:rPr lang="en-US" dirty="0" smtClean="0"/>
              <a:t> for milk, fat, protein, PL, SCS, DPR</a:t>
            </a:r>
          </a:p>
          <a:p>
            <a:pPr lvl="1"/>
            <a:r>
              <a:rPr lang="en-US" dirty="0" smtClean="0">
                <a:solidFill>
                  <a:srgbClr val="FFFF00"/>
                </a:solidFill>
              </a:rPr>
              <a:t>2010</a:t>
            </a:r>
            <a:r>
              <a:rPr lang="en-US" dirty="0" smtClean="0"/>
              <a:t> for HCR and CCR, </a:t>
            </a:r>
            <a:r>
              <a:rPr lang="en-US" dirty="0" smtClean="0">
                <a:solidFill>
                  <a:srgbClr val="FFFF00"/>
                </a:solidFill>
              </a:rPr>
              <a:t>2016</a:t>
            </a:r>
            <a:r>
              <a:rPr lang="en-US" dirty="0" smtClean="0"/>
              <a:t> for livability</a:t>
            </a:r>
          </a:p>
          <a:p>
            <a:r>
              <a:rPr lang="en-US" dirty="0" smtClean="0"/>
              <a:t>Within-breed evaluations for type because breed associations use different scales, traits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Genomic All-Breed Evaluation</a:t>
            </a:r>
            <a:endParaRPr lang="en-US" dirty="0"/>
          </a:p>
        </p:txBody>
      </p:sp>
      <p:sp>
        <p:nvSpPr>
          <p:cNvPr id="3" name="Content Placeholder 2"/>
          <p:cNvSpPr>
            <a:spLocks noGrp="1"/>
          </p:cNvSpPr>
          <p:nvPr>
            <p:ph idx="1"/>
          </p:nvPr>
        </p:nvSpPr>
        <p:spPr>
          <a:xfrm>
            <a:off x="455613" y="1371600"/>
            <a:ext cx="8226425" cy="4262705"/>
          </a:xfrm>
        </p:spPr>
        <p:txBody>
          <a:bodyPr/>
          <a:lstStyle/>
          <a:p>
            <a:r>
              <a:rPr lang="en-US" dirty="0" smtClean="0"/>
              <a:t>All-breed scale GPTAs were computed for each pure breed for milk, fat, protein, productive life, somatic cell score, daughter pregnancy rate, cow conception rate, heifer conception rate, livability, and net merit</a:t>
            </a:r>
          </a:p>
          <a:p>
            <a:r>
              <a:rPr lang="en-US" dirty="0" smtClean="0"/>
              <a:t>Estimates included foreign information from multi-trait across-country evaluation (MACE) and foreign dams; converted from within-breed to the all-breed base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53998"/>
          </a:xfrm>
        </p:spPr>
        <p:txBody>
          <a:bodyPr/>
          <a:lstStyle/>
          <a:p>
            <a:pPr algn="ctr"/>
            <a:r>
              <a:rPr lang="en-US" dirty="0" smtClean="0"/>
              <a:t>Genomic All-Breed Evaluation (cont.)</a:t>
            </a:r>
            <a:endParaRPr lang="en-US" dirty="0"/>
          </a:p>
        </p:txBody>
      </p:sp>
      <p:sp>
        <p:nvSpPr>
          <p:cNvPr id="3" name="Content Placeholder 2"/>
          <p:cNvSpPr>
            <a:spLocks noGrp="1"/>
          </p:cNvSpPr>
          <p:nvPr>
            <p:ph idx="1"/>
          </p:nvPr>
        </p:nvSpPr>
        <p:spPr>
          <a:xfrm>
            <a:off x="455613" y="1371600"/>
            <a:ext cx="8226425" cy="3785652"/>
          </a:xfrm>
        </p:spPr>
        <p:txBody>
          <a:bodyPr/>
          <a:lstStyle/>
          <a:p>
            <a:r>
              <a:rPr lang="en-US" dirty="0" smtClean="0"/>
              <a:t>SNP effects are still separate by breed, but are now on an all-breed scale; official genomic evaluation uses only within-breed scales</a:t>
            </a:r>
          </a:p>
          <a:p>
            <a:r>
              <a:rPr lang="en-US" dirty="0" smtClean="0"/>
              <a:t>Animals with BBR ≥ 94% of any breed were rounded to 100% BBR, and contributions of other breeds were set to 0%</a:t>
            </a:r>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82563"/>
            <a:ext cx="8226425" cy="553998"/>
          </a:xfrm>
        </p:spPr>
        <p:txBody>
          <a:bodyPr/>
          <a:lstStyle/>
          <a:p>
            <a:pPr algn="ctr"/>
            <a:r>
              <a:rPr lang="en-US" dirty="0" smtClean="0"/>
              <a:t>Crossbred Genomic Evaluations</a:t>
            </a:r>
            <a:endParaRPr lang="en-US" dirty="0"/>
          </a:p>
        </p:txBody>
      </p:sp>
      <p:sp>
        <p:nvSpPr>
          <p:cNvPr id="3" name="Content Placeholder 2"/>
          <p:cNvSpPr>
            <a:spLocks noGrp="1"/>
          </p:cNvSpPr>
          <p:nvPr>
            <p:ph idx="1"/>
          </p:nvPr>
        </p:nvSpPr>
        <p:spPr>
          <a:xfrm>
            <a:off x="455613" y="1371600"/>
            <a:ext cx="8226425" cy="4647426"/>
          </a:xfrm>
        </p:spPr>
        <p:txBody>
          <a:bodyPr/>
          <a:lstStyle/>
          <a:p>
            <a:r>
              <a:rPr lang="en-US" dirty="0" smtClean="0"/>
              <a:t>Crossbred phenotypes are extracted and EBV calculated using SNP effects, frequency and inbreeding for each of the 5 genomic breeds</a:t>
            </a:r>
          </a:p>
          <a:p>
            <a:r>
              <a:rPr lang="en-US" dirty="0" smtClean="0"/>
              <a:t>Conformation traits do not have an all-breed scale; only the Jersey marker effects were applied to the crossbreds. Calving traits were not calculated for crossbreds.</a:t>
            </a:r>
          </a:p>
          <a:p>
            <a:r>
              <a:rPr lang="en-US" dirty="0" smtClean="0"/>
              <a:t>Marker effects for each breed were blended by BBR to compute evaluations for crossbreds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08875" cy="553998"/>
          </a:xfrm>
        </p:spPr>
        <p:txBody>
          <a:bodyPr/>
          <a:lstStyle/>
          <a:p>
            <a:r>
              <a:rPr lang="en-US" dirty="0" smtClean="0"/>
              <a:t>Crossbreds - April 2017</a:t>
            </a:r>
            <a:endParaRPr lang="en-US" dirty="0"/>
          </a:p>
        </p:txBody>
      </p:sp>
      <p:graphicFrame>
        <p:nvGraphicFramePr>
          <p:cNvPr id="4" name="Content Placeholder 3"/>
          <p:cNvGraphicFramePr>
            <a:graphicFrameLocks noGrp="1"/>
          </p:cNvGraphicFramePr>
          <p:nvPr>
            <p:ph idx="1"/>
          </p:nvPr>
        </p:nvGraphicFramePr>
        <p:xfrm>
          <a:off x="455613" y="1371600"/>
          <a:ext cx="8226426" cy="3566160"/>
        </p:xfrm>
        <a:graphic>
          <a:graphicData uri="http://schemas.openxmlformats.org/drawingml/2006/table">
            <a:tbl>
              <a:tblPr firstRow="1" bandRow="1">
                <a:tableStyleId>{2D5ABB26-0587-4C30-8999-92F81FD0307C}</a:tableStyleId>
              </a:tblPr>
              <a:tblGrid>
                <a:gridCol w="3540323"/>
                <a:gridCol w="3384376"/>
                <a:gridCol w="1301727"/>
              </a:tblGrid>
              <a:tr h="370840">
                <a:tc>
                  <a:txBody>
                    <a:bodyPr/>
                    <a:lstStyle/>
                    <a:p>
                      <a:r>
                        <a:rPr lang="en-US" sz="2000" b="1" dirty="0" smtClean="0">
                          <a:solidFill>
                            <a:srgbClr val="00FF00"/>
                          </a:solidFill>
                        </a:rPr>
                        <a:t>Category</a:t>
                      </a:r>
                      <a:endParaRPr lang="en-US" sz="2000" b="1" dirty="0">
                        <a:solidFill>
                          <a:srgbClr val="00FF00"/>
                        </a:solidFill>
                      </a:endParaRPr>
                    </a:p>
                  </a:txBody>
                  <a:tcPr/>
                </a:tc>
                <a:tc>
                  <a:txBody>
                    <a:bodyPr/>
                    <a:lstStyle/>
                    <a:p>
                      <a:r>
                        <a:rPr lang="en-US" sz="2000" b="1" dirty="0" smtClean="0">
                          <a:solidFill>
                            <a:srgbClr val="00FF00"/>
                          </a:solidFill>
                        </a:rPr>
                        <a:t>Limits</a:t>
                      </a:r>
                      <a:endParaRPr lang="en-US" sz="2000" b="1" dirty="0">
                        <a:solidFill>
                          <a:srgbClr val="00FF00"/>
                        </a:solidFill>
                      </a:endParaRPr>
                    </a:p>
                  </a:txBody>
                  <a:tcPr/>
                </a:tc>
                <a:tc>
                  <a:txBody>
                    <a:bodyPr/>
                    <a:lstStyle/>
                    <a:p>
                      <a:pPr algn="ctr"/>
                      <a:r>
                        <a:rPr lang="en-US" sz="2000" b="1" dirty="0" smtClean="0">
                          <a:solidFill>
                            <a:srgbClr val="00FF00"/>
                          </a:solidFill>
                        </a:rPr>
                        <a:t>Number</a:t>
                      </a:r>
                      <a:endParaRPr lang="en-US" sz="2000" b="1" dirty="0">
                        <a:solidFill>
                          <a:srgbClr val="00FF00"/>
                        </a:solidFill>
                      </a:endParaRPr>
                    </a:p>
                  </a:txBody>
                  <a:tcPr/>
                </a:tc>
              </a:tr>
              <a:tr h="370840">
                <a:tc>
                  <a:txBody>
                    <a:bodyPr/>
                    <a:lstStyle/>
                    <a:p>
                      <a:r>
                        <a:rPr lang="en-US" sz="2000" b="1" dirty="0" smtClean="0"/>
                        <a:t>F1 Jersey x Holstein </a:t>
                      </a:r>
                      <a:endParaRPr lang="en-US" sz="2000" b="1" dirty="0"/>
                    </a:p>
                  </a:txBody>
                  <a:tcPr/>
                </a:tc>
                <a:tc>
                  <a:txBody>
                    <a:bodyPr/>
                    <a:lstStyle/>
                    <a:p>
                      <a:r>
                        <a:rPr lang="en-US" sz="2000" b="1" dirty="0" smtClean="0"/>
                        <a:t>&gt;40% of both breeds </a:t>
                      </a:r>
                      <a:endParaRPr lang="en-US" sz="2000" b="1" dirty="0"/>
                    </a:p>
                  </a:txBody>
                  <a:tcPr/>
                </a:tc>
                <a:tc>
                  <a:txBody>
                    <a:bodyPr/>
                    <a:lstStyle/>
                    <a:p>
                      <a:pPr algn="r"/>
                      <a:r>
                        <a:rPr lang="en-US" sz="2000" b="1" dirty="0" smtClean="0"/>
                        <a:t>2,153</a:t>
                      </a:r>
                      <a:endParaRPr lang="en-US" sz="2000" b="1" dirty="0"/>
                    </a:p>
                  </a:txBody>
                  <a:tcPr/>
                </a:tc>
              </a:tr>
              <a:tr h="370840">
                <a:tc>
                  <a:txBody>
                    <a:bodyPr/>
                    <a:lstStyle/>
                    <a:p>
                      <a:r>
                        <a:rPr lang="en-US" sz="2000" b="1" dirty="0" smtClean="0"/>
                        <a:t>F1 Brown Swiss x Holstein </a:t>
                      </a:r>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&gt;40% of both breeds </a:t>
                      </a:r>
                    </a:p>
                  </a:txBody>
                  <a:tcPr/>
                </a:tc>
                <a:tc>
                  <a:txBody>
                    <a:bodyPr/>
                    <a:lstStyle/>
                    <a:p>
                      <a:pPr algn="r"/>
                      <a:r>
                        <a:rPr lang="en-US" sz="2000" b="1" dirty="0" smtClean="0"/>
                        <a:t>12</a:t>
                      </a:r>
                      <a:endParaRPr lang="en-US" sz="2000" b="1" dirty="0"/>
                    </a:p>
                  </a:txBody>
                  <a:tcPr/>
                </a:tc>
              </a:tr>
              <a:tr h="370840">
                <a:tc>
                  <a:txBody>
                    <a:bodyPr/>
                    <a:lstStyle/>
                    <a:p>
                      <a:r>
                        <a:rPr lang="en-US" sz="2000" b="1" dirty="0" smtClean="0"/>
                        <a:t>Holstein backcrosses </a:t>
                      </a:r>
                      <a:endParaRPr lang="en-US" sz="2000" b="1" dirty="0"/>
                    </a:p>
                  </a:txBody>
                  <a:tcPr/>
                </a:tc>
                <a:tc>
                  <a:txBody>
                    <a:bodyPr/>
                    <a:lstStyle/>
                    <a:p>
                      <a:r>
                        <a:rPr lang="en-US" sz="2000" b="1" dirty="0" smtClean="0"/>
                        <a:t>&gt;67% and &lt;94% </a:t>
                      </a:r>
                      <a:endParaRPr lang="en-US" sz="2000" b="1" dirty="0"/>
                    </a:p>
                  </a:txBody>
                  <a:tcPr/>
                </a:tc>
                <a:tc>
                  <a:txBody>
                    <a:bodyPr/>
                    <a:lstStyle/>
                    <a:p>
                      <a:pPr algn="r"/>
                      <a:r>
                        <a:rPr lang="en-US" sz="2000" b="1" dirty="0" smtClean="0"/>
                        <a:t>8,679</a:t>
                      </a:r>
                      <a:endParaRPr lang="en-US" sz="2000" b="1" dirty="0"/>
                    </a:p>
                  </a:txBody>
                  <a:tcPr/>
                </a:tc>
              </a:tr>
              <a:tr h="370840">
                <a:tc>
                  <a:txBody>
                    <a:bodyPr/>
                    <a:lstStyle/>
                    <a:p>
                      <a:r>
                        <a:rPr lang="en-US" sz="2000" b="1" dirty="0" smtClean="0"/>
                        <a:t>Jersey backcrosses </a:t>
                      </a:r>
                      <a:endParaRPr lang="en-US" sz="2000" b="1" dirty="0"/>
                    </a:p>
                  </a:txBody>
                  <a:tcPr/>
                </a:tc>
                <a:tc>
                  <a:txBody>
                    <a:bodyPr/>
                    <a:lstStyle/>
                    <a:p>
                      <a:r>
                        <a:rPr lang="en-US" sz="2000" b="1" dirty="0" smtClean="0"/>
                        <a:t>&gt;67% and &lt;94% </a:t>
                      </a:r>
                      <a:endParaRPr lang="en-US" sz="2000" b="1" dirty="0"/>
                    </a:p>
                  </a:txBody>
                  <a:tcPr/>
                </a:tc>
                <a:tc>
                  <a:txBody>
                    <a:bodyPr/>
                    <a:lstStyle/>
                    <a:p>
                      <a:pPr algn="r"/>
                      <a:r>
                        <a:rPr lang="en-US" sz="2000" b="1" dirty="0" smtClean="0"/>
                        <a:t>21,239</a:t>
                      </a:r>
                      <a:endParaRPr lang="en-US" sz="2000" b="1" dirty="0"/>
                    </a:p>
                  </a:txBody>
                  <a:tcPr/>
                </a:tc>
              </a:tr>
              <a:tr h="370840">
                <a:tc>
                  <a:txBody>
                    <a:bodyPr/>
                    <a:lstStyle/>
                    <a:p>
                      <a:r>
                        <a:rPr lang="en-US" sz="2000" b="1" dirty="0" smtClean="0"/>
                        <a:t>Brown Swiss backcrosses </a:t>
                      </a:r>
                      <a:endParaRPr lang="en-US" sz="2000" b="1" dirty="0"/>
                    </a:p>
                  </a:txBody>
                  <a:tcPr/>
                </a:tc>
                <a:tc>
                  <a:txBody>
                    <a:bodyPr/>
                    <a:lstStyle/>
                    <a:p>
                      <a:r>
                        <a:rPr lang="en-US" sz="2000" b="1" dirty="0" smtClean="0"/>
                        <a:t>&gt;67% and &lt;94% </a:t>
                      </a:r>
                      <a:endParaRPr lang="en-US" sz="2000" b="1" dirty="0"/>
                    </a:p>
                  </a:txBody>
                  <a:tcPr/>
                </a:tc>
                <a:tc>
                  <a:txBody>
                    <a:bodyPr/>
                    <a:lstStyle/>
                    <a:p>
                      <a:pPr algn="r"/>
                      <a:r>
                        <a:rPr lang="en-US" sz="2000" b="1" dirty="0" smtClean="0"/>
                        <a:t>158</a:t>
                      </a:r>
                      <a:endParaRPr lang="en-US" sz="2000" b="1" dirty="0"/>
                    </a:p>
                  </a:txBody>
                  <a:tcPr/>
                </a:tc>
              </a:tr>
              <a:tr h="370840">
                <a:tc>
                  <a:txBody>
                    <a:bodyPr/>
                    <a:lstStyle/>
                    <a:p>
                      <a:r>
                        <a:rPr lang="en-US" sz="2000" b="1" dirty="0" smtClean="0"/>
                        <a:t>Other crosses</a:t>
                      </a:r>
                      <a:endParaRPr lang="en-US" sz="2000" b="1" dirty="0"/>
                    </a:p>
                  </a:txBody>
                  <a:tcPr/>
                </a:tc>
                <a:tc>
                  <a:txBody>
                    <a:bodyPr/>
                    <a:lstStyle/>
                    <a:p>
                      <a:r>
                        <a:rPr lang="en-US" sz="2000" b="1" dirty="0" smtClean="0"/>
                        <a:t>Various</a:t>
                      </a:r>
                      <a:r>
                        <a:rPr lang="en-US" sz="2000" b="1" baseline="0" dirty="0" smtClean="0"/>
                        <a:t> mixtures</a:t>
                      </a:r>
                      <a:endParaRPr lang="en-US" sz="2000" b="1" dirty="0"/>
                    </a:p>
                  </a:txBody>
                  <a:tcPr/>
                </a:tc>
                <a:tc>
                  <a:txBody>
                    <a:bodyPr/>
                    <a:lstStyle/>
                    <a:p>
                      <a:pPr algn="r"/>
                      <a:r>
                        <a:rPr lang="en-US" sz="2000" b="1" dirty="0" smtClean="0"/>
                        <a:t>3,748</a:t>
                      </a:r>
                      <a:endParaRPr lang="en-US" sz="2000" b="1" dirty="0"/>
                    </a:p>
                  </a:txBody>
                  <a:tcPr/>
                </a:tc>
              </a:tr>
              <a:tr h="370840">
                <a:tc>
                  <a:txBody>
                    <a:bodyPr/>
                    <a:lstStyle/>
                    <a:p>
                      <a:endParaRPr lang="en-US" sz="2000" b="1" dirty="0"/>
                    </a:p>
                  </a:txBody>
                  <a:tcPr/>
                </a:tc>
                <a:tc>
                  <a:txBody>
                    <a:bodyPr/>
                    <a:lstStyle/>
                    <a:p>
                      <a:endParaRPr lang="en-US" sz="2000" b="1" dirty="0"/>
                    </a:p>
                  </a:txBody>
                  <a:tcPr/>
                </a:tc>
                <a:tc>
                  <a:txBody>
                    <a:bodyPr/>
                    <a:lstStyle/>
                    <a:p>
                      <a:pPr algn="ctr"/>
                      <a:endParaRPr lang="en-US" sz="2000" b="1" dirty="0"/>
                    </a:p>
                  </a:txBody>
                  <a:tcPr/>
                </a:tc>
              </a:tr>
              <a:tr h="370840">
                <a:tc>
                  <a:txBody>
                    <a:bodyPr/>
                    <a:lstStyle/>
                    <a:p>
                      <a:r>
                        <a:rPr lang="en-US" sz="2000" b="1" dirty="0" smtClean="0"/>
                        <a:t>Total crossbreds</a:t>
                      </a:r>
                      <a:endParaRPr lang="en-US" sz="2000" b="1" dirty="0"/>
                    </a:p>
                  </a:txBody>
                  <a:tcPr/>
                </a:tc>
                <a:tc>
                  <a:txBody>
                    <a:bodyPr/>
                    <a:lstStyle/>
                    <a:p>
                      <a:endParaRPr lang="en-US" sz="2000" b="1" dirty="0"/>
                    </a:p>
                  </a:txBody>
                  <a:tcPr/>
                </a:tc>
                <a:tc>
                  <a:txBody>
                    <a:bodyPr/>
                    <a:lstStyle/>
                    <a:p>
                      <a:pPr algn="r"/>
                      <a:r>
                        <a:rPr lang="en-US" sz="2000" b="1" dirty="0" smtClean="0"/>
                        <a:t>35,989</a:t>
                      </a:r>
                      <a:endParaRPr lang="en-US" sz="2000" b="1"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mh08">
  <a:themeElements>
    <a:clrScheme name="smh08 9">
      <a:dk1>
        <a:srgbClr val="6871B2"/>
      </a:dk1>
      <a:lt1>
        <a:srgbClr val="FFFFFF"/>
      </a:lt1>
      <a:dk2>
        <a:srgbClr val="000099"/>
      </a:dk2>
      <a:lt2>
        <a:srgbClr val="FFFFFF"/>
      </a:lt2>
      <a:accent1>
        <a:srgbClr val="66CCFF"/>
      </a:accent1>
      <a:accent2>
        <a:srgbClr val="0000CC"/>
      </a:accent2>
      <a:accent3>
        <a:srgbClr val="AAAACA"/>
      </a:accent3>
      <a:accent4>
        <a:srgbClr val="DADADA"/>
      </a:accent4>
      <a:accent5>
        <a:srgbClr val="B8E2FF"/>
      </a:accent5>
      <a:accent6>
        <a:srgbClr val="0000B9"/>
      </a:accent6>
      <a:hlink>
        <a:srgbClr val="00FF00"/>
      </a:hlink>
      <a:folHlink>
        <a:srgbClr val="99FFCC"/>
      </a:folHlink>
    </a:clrScheme>
    <a:fontScheme name="smh08">
      <a:majorFont>
        <a:latin typeface="Humnst777 BT"/>
        <a:ea typeface=""/>
        <a:cs typeface=""/>
      </a:majorFont>
      <a:minorFont>
        <a:latin typeface="Humnst777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defRPr>
        </a:defPPr>
      </a:lstStyle>
    </a:lnDef>
  </a:objectDefaults>
  <a:extraClrSchemeLst>
    <a:extraClrScheme>
      <a:clrScheme name="smh0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mh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mh0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mh0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mh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mh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mh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mh08 8">
        <a:dk1>
          <a:srgbClr val="FFFFFF"/>
        </a:dk1>
        <a:lt1>
          <a:srgbClr val="FFFFFF"/>
        </a:lt1>
        <a:dk2>
          <a:srgbClr val="FFFFFF"/>
        </a:dk2>
        <a:lt2>
          <a:srgbClr val="6871B2"/>
        </a:lt2>
        <a:accent1>
          <a:srgbClr val="66CCFF"/>
        </a:accent1>
        <a:accent2>
          <a:srgbClr val="0000CC"/>
        </a:accent2>
        <a:accent3>
          <a:srgbClr val="FFFFFF"/>
        </a:accent3>
        <a:accent4>
          <a:srgbClr val="DADADA"/>
        </a:accent4>
        <a:accent5>
          <a:srgbClr val="B8E2FF"/>
        </a:accent5>
        <a:accent6>
          <a:srgbClr val="0000B9"/>
        </a:accent6>
        <a:hlink>
          <a:srgbClr val="00FF00"/>
        </a:hlink>
        <a:folHlink>
          <a:srgbClr val="99FFCC"/>
        </a:folHlink>
      </a:clrScheme>
      <a:clrMap bg1="lt1" tx1="dk1" bg2="lt2" tx2="dk2" accent1="accent1" accent2="accent2" accent3="accent3" accent4="accent4" accent5="accent5" accent6="accent6" hlink="hlink" folHlink="folHlink"/>
    </a:extraClrScheme>
    <a:extraClrScheme>
      <a:clrScheme name="smh08 9">
        <a:dk1>
          <a:srgbClr val="6871B2"/>
        </a:dk1>
        <a:lt1>
          <a:srgbClr val="FFFFFF"/>
        </a:lt1>
        <a:dk2>
          <a:srgbClr val="000099"/>
        </a:dk2>
        <a:lt2>
          <a:srgbClr val="FFFFFF"/>
        </a:lt2>
        <a:accent1>
          <a:srgbClr val="66CCFF"/>
        </a:accent1>
        <a:accent2>
          <a:srgbClr val="0000CC"/>
        </a:accent2>
        <a:accent3>
          <a:srgbClr val="AAAACA"/>
        </a:accent3>
        <a:accent4>
          <a:srgbClr val="DADADA"/>
        </a:accent4>
        <a:accent5>
          <a:srgbClr val="B8E2FF"/>
        </a:accent5>
        <a:accent6>
          <a:srgbClr val="0000B9"/>
        </a:accent6>
        <a:hlink>
          <a:srgbClr val="00FF00"/>
        </a:hlink>
        <a:folHlink>
          <a:srgbClr val="99FFCC"/>
        </a:folHlink>
      </a:clrScheme>
      <a:clrMap bg1="dk2" tx1="lt1" bg2="dk1" tx2="lt2" accent1="accent1" accent2="accent2" accent3="accent3" accent4="accent4" accent5="accent5" accent6="accent6" hlink="hlink" folHlink="folHlink"/>
    </a:extraClrScheme>
    <a:extraClrScheme>
      <a:clrScheme name="smh08 10">
        <a:dk1>
          <a:srgbClr val="000000"/>
        </a:dk1>
        <a:lt1>
          <a:srgbClr val="FFFFFF"/>
        </a:lt1>
        <a:dk2>
          <a:srgbClr val="000099"/>
        </a:dk2>
        <a:lt2>
          <a:srgbClr val="808080"/>
        </a:lt2>
        <a:accent1>
          <a:srgbClr val="003399"/>
        </a:accent1>
        <a:accent2>
          <a:srgbClr val="0000FF"/>
        </a:accent2>
        <a:accent3>
          <a:srgbClr val="FFFFFF"/>
        </a:accent3>
        <a:accent4>
          <a:srgbClr val="000000"/>
        </a:accent4>
        <a:accent5>
          <a:srgbClr val="AAADCA"/>
        </a:accent5>
        <a:accent6>
          <a:srgbClr val="0000E7"/>
        </a:accent6>
        <a:hlink>
          <a:srgbClr val="0000FF"/>
        </a:hlink>
        <a:folHlink>
          <a:srgbClr val="B2B2B2"/>
        </a:folHlink>
      </a:clrScheme>
      <a:clrMap bg1="lt1" tx1="dk1" bg2="lt2" tx2="dk2" accent1="accent1" accent2="accent2" accent3="accent3" accent4="accent4" accent5="accent5" accent6="accent6" hlink="hlink" folHlink="folHlink"/>
    </a:extraClrScheme>
    <a:extraClrScheme>
      <a:clrScheme name="smh08 11">
        <a:dk1>
          <a:srgbClr val="000000"/>
        </a:dk1>
        <a:lt1>
          <a:srgbClr val="FFFFFF"/>
        </a:lt1>
        <a:dk2>
          <a:srgbClr val="000099"/>
        </a:dk2>
        <a:lt2>
          <a:srgbClr val="808080"/>
        </a:lt2>
        <a:accent1>
          <a:srgbClr val="003399"/>
        </a:accent1>
        <a:accent2>
          <a:srgbClr val="0000FF"/>
        </a:accent2>
        <a:accent3>
          <a:srgbClr val="FFFFFF"/>
        </a:accent3>
        <a:accent4>
          <a:srgbClr val="000000"/>
        </a:accent4>
        <a:accent5>
          <a:srgbClr val="AAADCA"/>
        </a:accent5>
        <a:accent6>
          <a:srgbClr val="0000E7"/>
        </a:accent6>
        <a:hlink>
          <a:srgbClr val="0000FF"/>
        </a:hlink>
        <a:folHlink>
          <a:srgbClr val="0000FF"/>
        </a:folHlink>
      </a:clrScheme>
      <a:clrMap bg1="lt1" tx1="dk1" bg2="lt2" tx2="dk2" accent1="accent1" accent2="accent2" accent3="accent3" accent4="accent4" accent5="accent5" accent6="accent6" hlink="hlink" folHlink="folHlink"/>
    </a:extraClrScheme>
    <a:extraClrScheme>
      <a:clrScheme name="smh08 12">
        <a:dk1>
          <a:srgbClr val="000000"/>
        </a:dk1>
        <a:lt1>
          <a:srgbClr val="FFFFFF"/>
        </a:lt1>
        <a:dk2>
          <a:srgbClr val="000000"/>
        </a:dk2>
        <a:lt2>
          <a:srgbClr val="4D4D4D"/>
        </a:lt2>
        <a:accent1>
          <a:srgbClr val="4D4D4D"/>
        </a:accent1>
        <a:accent2>
          <a:srgbClr val="000000"/>
        </a:accent2>
        <a:accent3>
          <a:srgbClr val="FFFFFF"/>
        </a:accent3>
        <a:accent4>
          <a:srgbClr val="000000"/>
        </a:accent4>
        <a:accent5>
          <a:srgbClr val="B2B2B2"/>
        </a:accent5>
        <a:accent6>
          <a:srgbClr val="000000"/>
        </a:accent6>
        <a:hlink>
          <a:srgbClr val="000000"/>
        </a:hlink>
        <a:folHlink>
          <a:srgbClr val="3333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4D4D4D"/>
      </a:lt2>
      <a:accent1>
        <a:srgbClr val="4D4D4D"/>
      </a:accent1>
      <a:accent2>
        <a:srgbClr val="000000"/>
      </a:accent2>
      <a:accent3>
        <a:srgbClr val="FFFFFF"/>
      </a:accent3>
      <a:accent4>
        <a:srgbClr val="000000"/>
      </a:accent4>
      <a:accent5>
        <a:srgbClr val="B2B2B2"/>
      </a:accent5>
      <a:accent6>
        <a:srgbClr val="000000"/>
      </a:accent6>
      <a:hlink>
        <a:srgbClr val="000000"/>
      </a:hlink>
      <a:folHlink>
        <a:srgbClr val="33333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426281</TotalTime>
  <Words>1052</Words>
  <Application>Microsoft Office PowerPoint</Application>
  <PresentationFormat>On-screen Show (4:3)</PresentationFormat>
  <Paragraphs>284</Paragraphs>
  <Slides>18</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Humnst777 BT</vt:lpstr>
      <vt:lpstr>Monotype Sorts</vt:lpstr>
      <vt:lpstr>Wingdings 2</vt:lpstr>
      <vt:lpstr>smh08</vt:lpstr>
      <vt:lpstr>Genomic Predictions for Crossbreds from All-Breed Data</vt:lpstr>
      <vt:lpstr>Background - Crossbreeding</vt:lpstr>
      <vt:lpstr>Crossbred genotypes</vt:lpstr>
      <vt:lpstr>Genotypes – May 2017</vt:lpstr>
      <vt:lpstr>All-Breed Traditional Evaluations</vt:lpstr>
      <vt:lpstr>Genomic All-Breed Evaluation</vt:lpstr>
      <vt:lpstr>Genomic All-Breed Evaluation (cont.)</vt:lpstr>
      <vt:lpstr>Crossbred Genomic Evaluations</vt:lpstr>
      <vt:lpstr>Crossbreds - April 2017</vt:lpstr>
      <vt:lpstr>Comparison of official and all-breed</vt:lpstr>
      <vt:lpstr>Comparison of official and all-breed</vt:lpstr>
      <vt:lpstr>Multi-trait, multi-breed model</vt:lpstr>
      <vt:lpstr>Observed GREL gain ST vs MT milk</vt:lpstr>
      <vt:lpstr>Observed GREL gain ST vs MT fat</vt:lpstr>
      <vt:lpstr>Observed GREL gain ST vs MT protein</vt:lpstr>
      <vt:lpstr>Streamlined, All-Breed Programs </vt:lpstr>
      <vt:lpstr>Conclusions</vt:lpstr>
      <vt:lpstr>Acknowledgments</vt:lpstr>
    </vt:vector>
  </TitlesOfParts>
  <Manager>ahs</Manager>
  <Company>AIPL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International Dairy Sire Proofs</dc:subject>
  <dc:creator>Admin</dc:creator>
  <cp:keywords>Dairy, International, Sire evaluations</cp:keywords>
  <cp:lastModifiedBy>mtooker</cp:lastModifiedBy>
  <cp:revision>22024</cp:revision>
  <cp:lastPrinted>2001-08-24T14:44:42Z</cp:lastPrinted>
  <dcterms:created xsi:type="dcterms:W3CDTF">2002-07-16T13:01:30Z</dcterms:created>
  <dcterms:modified xsi:type="dcterms:W3CDTF">2017-06-22T11:51:35Z</dcterms:modified>
  <cp:category>Interbull</cp:category>
</cp:coreProperties>
</file>