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4" r:id="rId4"/>
    <p:sldId id="270" r:id="rId5"/>
    <p:sldId id="292" r:id="rId6"/>
    <p:sldId id="293" r:id="rId7"/>
    <p:sldId id="294" r:id="rId8"/>
    <p:sldId id="301" r:id="rId9"/>
    <p:sldId id="297" r:id="rId10"/>
    <p:sldId id="308" r:id="rId11"/>
    <p:sldId id="306" r:id="rId12"/>
    <p:sldId id="302" r:id="rId13"/>
    <p:sldId id="307" r:id="rId14"/>
    <p:sldId id="296" r:id="rId15"/>
    <p:sldId id="265" r:id="rId16"/>
    <p:sldId id="264" r:id="rId17"/>
    <p:sldId id="29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00523C"/>
    <a:srgbClr val="000000"/>
    <a:srgbClr val="00337F"/>
    <a:srgbClr val="00563F"/>
    <a:srgbClr val="244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 autoAdjust="0"/>
    <p:restoredTop sz="95742" autoAdjust="0"/>
  </p:normalViewPr>
  <p:slideViewPr>
    <p:cSldViewPr snapToGrid="0">
      <p:cViewPr varScale="1">
        <p:scale>
          <a:sx n="162" d="100"/>
          <a:sy n="162" d="100"/>
        </p:scale>
        <p:origin x="592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3C757-BDB4-4525-A393-160674D9AC4F}" type="datetimeFigureOut">
              <a:rPr lang="en-US" smtClean="0"/>
              <a:pPr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BEE1-9E7D-436C-9E26-870F38462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2018 Annual Meeting of the American Dairy Science Association®, Knoxville, TN, 25 June 2018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Cole et 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cole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15" y="198210"/>
            <a:ext cx="8695591" cy="1615827"/>
          </a:xfr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dirty="0"/>
              <a:t>Identification of genomic regions associated with resistance to clinical mastitis in U.S. Holstein cattle </a:t>
            </a:r>
            <a:r>
              <a:rPr lang="en-US" sz="3500" dirty="0">
                <a:solidFill>
                  <a:srgbClr val="FFFF00"/>
                </a:solidFill>
              </a:rPr>
              <a:t>(Abstract 58)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" y="2101662"/>
            <a:ext cx="8695591" cy="2468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700"/>
              </a:spcAft>
            </a:pPr>
            <a:r>
              <a:rPr lang="en-US" dirty="0">
                <a:solidFill>
                  <a:srgbClr val="00523C"/>
                </a:solidFill>
              </a:rPr>
              <a:t>J.B. Cole</a:t>
            </a:r>
            <a:r>
              <a:rPr lang="en-US" baseline="30000" dirty="0">
                <a:solidFill>
                  <a:srgbClr val="00523C"/>
                </a:solidFill>
              </a:rPr>
              <a:t>1,*</a:t>
            </a:r>
            <a:r>
              <a:rPr lang="en-US" dirty="0">
                <a:solidFill>
                  <a:srgbClr val="00523C"/>
                </a:solidFill>
              </a:rPr>
              <a:t> K.L. Parker Gaddis</a:t>
            </a:r>
            <a:r>
              <a:rPr lang="en-US" baseline="30000" dirty="0">
                <a:solidFill>
                  <a:srgbClr val="00523C"/>
                </a:solidFill>
              </a:rPr>
              <a:t>2</a:t>
            </a:r>
            <a:r>
              <a:rPr lang="en-US" dirty="0">
                <a:solidFill>
                  <a:srgbClr val="00523C"/>
                </a:solidFill>
              </a:rPr>
              <a:t>, C. Willard</a:t>
            </a:r>
            <a:r>
              <a:rPr lang="en-US" baseline="30000" dirty="0">
                <a:solidFill>
                  <a:srgbClr val="00523C"/>
                </a:solidFill>
              </a:rPr>
              <a:t>1</a:t>
            </a:r>
            <a:r>
              <a:rPr lang="en-US" dirty="0">
                <a:solidFill>
                  <a:srgbClr val="00523C"/>
                </a:solidFill>
              </a:rPr>
              <a:t>, D.J. Null</a:t>
            </a:r>
            <a:r>
              <a:rPr lang="en-US" baseline="30000" dirty="0">
                <a:solidFill>
                  <a:srgbClr val="00523C"/>
                </a:solidFill>
              </a:rPr>
              <a:t>1</a:t>
            </a:r>
            <a:r>
              <a:rPr lang="en-US" dirty="0">
                <a:solidFill>
                  <a:srgbClr val="00523C"/>
                </a:solidFill>
              </a:rPr>
              <a:t>, C. Maltecca</a:t>
            </a:r>
            <a:r>
              <a:rPr lang="en-US" baseline="30000" dirty="0">
                <a:solidFill>
                  <a:srgbClr val="00523C"/>
                </a:solidFill>
              </a:rPr>
              <a:t>3</a:t>
            </a:r>
            <a:r>
              <a:rPr lang="en-US" dirty="0">
                <a:solidFill>
                  <a:srgbClr val="00523C"/>
                </a:solidFill>
              </a:rPr>
              <a:t>, and J.S. Clay</a:t>
            </a:r>
            <a:r>
              <a:rPr lang="en-US" baseline="30000" dirty="0">
                <a:solidFill>
                  <a:srgbClr val="00523C"/>
                </a:solidFill>
              </a:rPr>
              <a:t>4</a:t>
            </a:r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1600" baseline="30000" dirty="0"/>
              <a:t>1 </a:t>
            </a:r>
            <a:r>
              <a:rPr lang="en-US" sz="1600" dirty="0"/>
              <a:t>Animal Genomics and Improvement Laboratory, ARS, USDA, Beltsville, MD, USA</a:t>
            </a:r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1600" baseline="30000" dirty="0"/>
              <a:t>2 </a:t>
            </a:r>
            <a:r>
              <a:rPr lang="en-US" sz="1600" dirty="0"/>
              <a:t>Council on Dairy Cattle Breeding, Bowie, MD, USA</a:t>
            </a:r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1600" baseline="30000" dirty="0"/>
              <a:t>3 </a:t>
            </a:r>
            <a:r>
              <a:rPr lang="en-US" sz="1600" dirty="0"/>
              <a:t>Department of Animal Science, College of Agriculture and Life Sciences, North Carolina State University, Raleigh, NC, USA</a:t>
            </a:r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1600" baseline="30000" dirty="0"/>
              <a:t>4 </a:t>
            </a:r>
            <a:r>
              <a:rPr lang="en-US" sz="1600" dirty="0"/>
              <a:t>Dairy Records Management Systems, Raleigh, NC, USA</a:t>
            </a: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rgbClr val="244270"/>
                </a:solidFill>
              </a:rPr>
              <a:t>john.cole@ars.usda.gov</a:t>
            </a:r>
            <a:endParaRPr lang="en-US" sz="2000" dirty="0">
              <a:solidFill>
                <a:srgbClr val="244270"/>
              </a:solidFill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685800" y="4224528"/>
            <a:ext cx="30480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85B40-2FAF-4A4B-B5FF-AD41E954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of other genes associated with MAST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E1131-1040-4D4B-8420-ED30691C44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CARD14</a:t>
            </a:r>
            <a:r>
              <a:rPr lang="en-US" dirty="0"/>
              <a:t> at 80.16 </a:t>
            </a:r>
            <a:r>
              <a:rPr lang="en-US" dirty="0" err="1"/>
              <a:t>Mbp</a:t>
            </a:r>
            <a:r>
              <a:rPr lang="en-US" dirty="0"/>
              <a:t> on BTA17 (Abdel-</a:t>
            </a:r>
            <a:r>
              <a:rPr lang="en-US" dirty="0" err="1"/>
              <a:t>Shafy</a:t>
            </a:r>
            <a:r>
              <a:rPr lang="en-US" dirty="0"/>
              <a:t> et al., 2014)</a:t>
            </a:r>
          </a:p>
          <a:p>
            <a:pPr lvl="1"/>
            <a:r>
              <a:rPr lang="en-US" dirty="0"/>
              <a:t>Interacts with BCL10, a positive regulator of cell apoptosis and NF-</a:t>
            </a:r>
            <a:r>
              <a:rPr lang="el-GR" dirty="0"/>
              <a:t>κ</a:t>
            </a:r>
            <a:r>
              <a:rPr lang="en-US" dirty="0"/>
              <a:t>B activation</a:t>
            </a:r>
          </a:p>
          <a:p>
            <a:r>
              <a:rPr lang="en-US" i="1" dirty="0"/>
              <a:t>RPTOR</a:t>
            </a:r>
            <a:r>
              <a:rPr lang="en-US" dirty="0"/>
              <a:t> at 52.30 </a:t>
            </a:r>
            <a:r>
              <a:rPr lang="en-US" dirty="0" err="1"/>
              <a:t>Mbp</a:t>
            </a:r>
            <a:r>
              <a:rPr lang="en-US" dirty="0"/>
              <a:t> on BTA19 (</a:t>
            </a:r>
            <a:r>
              <a:rPr lang="en-US" dirty="0" err="1"/>
              <a:t>Sahana</a:t>
            </a:r>
            <a:r>
              <a:rPr lang="en-US" dirty="0"/>
              <a:t> et al., 2013, 2014)</a:t>
            </a:r>
          </a:p>
          <a:p>
            <a:pPr lvl="1"/>
            <a:r>
              <a:rPr lang="en-US" dirty="0"/>
              <a:t>Encodes part of a signaling pathway regulating cell growth which responds to nutrient and insulin levels</a:t>
            </a:r>
          </a:p>
        </p:txBody>
      </p:sp>
    </p:spTree>
    <p:extLst>
      <p:ext uri="{BB962C8B-B14F-4D97-AF65-F5344CB8AC3E}">
        <p14:creationId xmlns:p14="http://schemas.microsoft.com/office/powerpoint/2010/main" val="308633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85BBB3-21E7-A446-883D-0AD41579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 effects were small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4B3E6-6FF7-C546-9F05-484FEC9D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" y="645204"/>
            <a:ext cx="5702300" cy="387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602AE-7F60-EF4B-B4FB-CB6EBCC4B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219" y="791407"/>
            <a:ext cx="3760078" cy="3768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E15D3-81B1-E747-9044-772AACD4B066}"/>
              </a:ext>
            </a:extLst>
          </p:cNvPr>
          <p:cNvSpPr txBox="1"/>
          <p:nvPr/>
        </p:nvSpPr>
        <p:spPr>
          <a:xfrm>
            <a:off x="583324" y="969577"/>
            <a:ext cx="1967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Mean = -1.500e-07</a:t>
            </a:r>
          </a:p>
          <a:p>
            <a:r>
              <a:rPr lang="en-US" b="1" dirty="0"/>
              <a:t>SD = 0.0037</a:t>
            </a:r>
          </a:p>
          <a:p>
            <a:r>
              <a:rPr lang="en-US" b="1" dirty="0"/>
              <a:t>Min = -1.630e-01</a:t>
            </a:r>
          </a:p>
          <a:p>
            <a:r>
              <a:rPr lang="en-US" b="1" dirty="0"/>
              <a:t>Max = 1.454e-01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7C57A-547C-E749-8A2C-8669D2B5F122}"/>
              </a:ext>
            </a:extLst>
          </p:cNvPr>
          <p:cNvSpPr txBox="1"/>
          <p:nvPr/>
        </p:nvSpPr>
        <p:spPr>
          <a:xfrm>
            <a:off x="6931572" y="969576"/>
            <a:ext cx="159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Mean = 0.0013</a:t>
            </a:r>
          </a:p>
          <a:p>
            <a:r>
              <a:rPr lang="en-US" b="1" dirty="0"/>
              <a:t>SD = 0.0019</a:t>
            </a:r>
          </a:p>
          <a:p>
            <a:r>
              <a:rPr lang="en-US" b="1" dirty="0"/>
              <a:t>Min = 0.0000</a:t>
            </a:r>
          </a:p>
          <a:p>
            <a:r>
              <a:rPr lang="en-US" b="1" dirty="0"/>
              <a:t>Max = 0.1152</a:t>
            </a:r>
          </a:p>
        </p:txBody>
      </p:sp>
    </p:spTree>
    <p:extLst>
      <p:ext uri="{BB962C8B-B14F-4D97-AF65-F5344CB8AC3E}">
        <p14:creationId xmlns:p14="http://schemas.microsoft.com/office/powerpoint/2010/main" val="349055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32E3-A962-2C49-8C07-0CCEA34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 compared with SCS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C09BD-27BD-C140-98D4-275BD8CC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870018"/>
            <a:ext cx="4361688" cy="3199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77049-FCCF-B040-96C6-F05E6846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3183"/>
            <a:ext cx="4398264" cy="3226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0EF7AB-4BF4-F345-B384-5A3103571E08}"/>
              </a:ext>
            </a:extLst>
          </p:cNvPr>
          <p:cNvSpPr txBox="1"/>
          <p:nvPr/>
        </p:nvSpPr>
        <p:spPr>
          <a:xfrm>
            <a:off x="365760" y="4050093"/>
            <a:ext cx="841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Results from April 2018 US genomic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top 10 SNP we shared in common between clinical mastitis or SCS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Allele substitution effects had low correlations across traits(</a:t>
            </a:r>
            <a:r>
              <a:rPr lang="en-US" b="1" dirty="0" err="1"/>
              <a:t>r</a:t>
            </a:r>
            <a:r>
              <a:rPr lang="en-US" b="1" baseline="-25000" dirty="0" err="1"/>
              <a:t>P</a:t>
            </a:r>
            <a:r>
              <a:rPr lang="en-US" b="1" dirty="0"/>
              <a:t> = 0.5, </a:t>
            </a:r>
            <a:r>
              <a:rPr lang="en-US" b="1" dirty="0" err="1"/>
              <a:t>r</a:t>
            </a:r>
            <a:r>
              <a:rPr lang="en-US" b="1" baseline="-25000" dirty="0" err="1"/>
              <a:t>S</a:t>
            </a:r>
            <a:r>
              <a:rPr lang="en-US" b="1" dirty="0"/>
              <a:t> = -0.2) </a:t>
            </a:r>
          </a:p>
        </p:txBody>
      </p:sp>
    </p:spTree>
    <p:extLst>
      <p:ext uri="{BB962C8B-B14F-4D97-AF65-F5344CB8AC3E}">
        <p14:creationId xmlns:p14="http://schemas.microsoft.com/office/powerpoint/2010/main" val="192050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D26C-D2C0-9A4E-A9A5-713B8A10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GO and </a:t>
            </a:r>
            <a:r>
              <a:rPr lang="en-US" dirty="0" err="1"/>
              <a:t>MeSH</a:t>
            </a:r>
            <a:r>
              <a:rPr lang="en-US" dirty="0"/>
              <a:t> term enrichment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229A-1135-4741-BEDF-B2BF9C1C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709442"/>
            <a:ext cx="4023360" cy="3840480"/>
          </a:xfrm>
        </p:spPr>
        <p:txBody>
          <a:bodyPr/>
          <a:lstStyle/>
          <a:p>
            <a:r>
              <a:rPr lang="en-US" dirty="0"/>
              <a:t>No enriched GO paths were identified</a:t>
            </a:r>
          </a:p>
          <a:p>
            <a:pPr lvl="1"/>
            <a:r>
              <a:rPr lang="en-US" dirty="0"/>
              <a:t>Biological processes</a:t>
            </a:r>
          </a:p>
          <a:p>
            <a:pPr lvl="1"/>
            <a:r>
              <a:rPr lang="en-US" dirty="0"/>
              <a:t>Molecular function</a:t>
            </a:r>
          </a:p>
          <a:p>
            <a:pPr lvl="1"/>
            <a:r>
              <a:rPr lang="en-US" dirty="0"/>
              <a:t>Cellular component</a:t>
            </a:r>
          </a:p>
          <a:p>
            <a:r>
              <a:rPr lang="en-US" dirty="0"/>
              <a:t>No enriched </a:t>
            </a:r>
            <a:r>
              <a:rPr lang="en-US" dirty="0" err="1"/>
              <a:t>MeSH</a:t>
            </a:r>
            <a:r>
              <a:rPr lang="en-US" dirty="0"/>
              <a:t> terms were identified</a:t>
            </a:r>
          </a:p>
          <a:p>
            <a:pPr lvl="1"/>
            <a:r>
              <a:rPr lang="en-US" dirty="0"/>
              <a:t>Diseases</a:t>
            </a:r>
          </a:p>
          <a:p>
            <a:pPr lvl="1"/>
            <a:r>
              <a:rPr lang="en-US" dirty="0"/>
              <a:t>Anatomy</a:t>
            </a:r>
          </a:p>
          <a:p>
            <a:pPr lvl="1"/>
            <a:r>
              <a:rPr lang="en-US" dirty="0"/>
              <a:t>Phenomena &amp;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72E7D-AE5C-BB4E-889F-59AB1B551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709442"/>
            <a:ext cx="4023360" cy="3840480"/>
          </a:xfrm>
        </p:spPr>
        <p:txBody>
          <a:bodyPr/>
          <a:lstStyle/>
          <a:p>
            <a:r>
              <a:rPr lang="en-US" dirty="0"/>
              <a:t>Results were confirmed with DAVID and PANTHER</a:t>
            </a:r>
          </a:p>
          <a:p>
            <a:r>
              <a:rPr lang="en-US" dirty="0"/>
              <a:t>This suggests that the observed QTL are distributed across many different biological processes</a:t>
            </a:r>
          </a:p>
          <a:p>
            <a:r>
              <a:rPr lang="en-US" dirty="0"/>
              <a:t>Consistent with infinitesimal alleles model</a:t>
            </a:r>
          </a:p>
        </p:txBody>
      </p:sp>
    </p:spTree>
    <p:extLst>
      <p:ext uri="{BB962C8B-B14F-4D97-AF65-F5344CB8AC3E}">
        <p14:creationId xmlns:p14="http://schemas.microsoft.com/office/powerpoint/2010/main" val="253869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This analysis identified individual SNP associated with clinical mastitis, including some loci identified in previous studies by other authors.</a:t>
            </a:r>
          </a:p>
          <a:p>
            <a:r>
              <a:rPr lang="en-US" sz="2000" dirty="0"/>
              <a:t>These genes may be involved in the development and defense of the mammary gland, and possibly associated with changes in milk composition in response to infections of the udder.</a:t>
            </a:r>
          </a:p>
          <a:p>
            <a:r>
              <a:rPr lang="en-US" sz="2000" dirty="0"/>
              <a:t>However, results represent only statistical associations, and functional validation is needed to determine if these effects are causal, or simply represent correlations with other processes that may represent true causal mechanisms.</a:t>
            </a:r>
          </a:p>
        </p:txBody>
      </p:sp>
    </p:spTree>
    <p:extLst>
      <p:ext uri="{BB962C8B-B14F-4D97-AF65-F5344CB8AC3E}">
        <p14:creationId xmlns:p14="http://schemas.microsoft.com/office/powerpoint/2010/main" val="99338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and disclaimers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B00000"/>
                </a:solidFill>
              </a:rPr>
              <a:t>Dairy Records Management Systems </a:t>
            </a:r>
            <a:r>
              <a:rPr lang="en-US" sz="2000" dirty="0"/>
              <a:t>(Raleigh, NC) provided the health data. </a:t>
            </a:r>
            <a:r>
              <a:rPr lang="en-US" sz="2000" dirty="0">
                <a:solidFill>
                  <a:srgbClr val="B00000"/>
                </a:solidFill>
              </a:rPr>
              <a:t>The Council on Dairy Cattle Breeding </a:t>
            </a:r>
            <a:r>
              <a:rPr lang="en-US" sz="2000" dirty="0"/>
              <a:t>(Bowie, MD) provided fertility evaluations. </a:t>
            </a:r>
            <a:r>
              <a:rPr lang="en-US" sz="2000" dirty="0">
                <a:solidFill>
                  <a:srgbClr val="B00000"/>
                </a:solidFill>
              </a:rPr>
              <a:t>The Cooperative Dairy DNA Repository</a:t>
            </a:r>
            <a:r>
              <a:rPr lang="en-US" sz="2000" dirty="0"/>
              <a:t> (Madison, WI) provided genotypes.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USDA-ARS project </a:t>
            </a:r>
            <a:r>
              <a:rPr lang="mr-IN" sz="2000" dirty="0"/>
              <a:t>ARS 8042-31000-002-00</a:t>
            </a:r>
            <a:r>
              <a:rPr lang="en-US" sz="2000" dirty="0"/>
              <a:t>, “Improving dairy animals by increasing accuracy of genomic prediction, evaluating new traits, and redefining selection goals”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Mention of trade names or commercial products in this presentation is solely for the purpose of providing specific information and does not imply recommendation or endorsement by USDA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 descr="crossbred.jpg"/>
          <p:cNvPicPr>
            <a:picLocks noChangeAspect="1"/>
          </p:cNvPicPr>
          <p:nvPr/>
        </p:nvPicPr>
        <p:blipFill>
          <a:blip r:embed="rId2" cstate="print"/>
          <a:srcRect t="25690" b="6254"/>
          <a:stretch>
            <a:fillRect/>
          </a:stretch>
        </p:blipFill>
        <p:spPr>
          <a:xfrm>
            <a:off x="0" y="628460"/>
            <a:ext cx="9144000" cy="4109201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0" y="38207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6501" y="22321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err="1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aipl.arsusda.gov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74" y="47348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>
                <a:effectLst/>
                <a:cs typeface="Calibri" pitchFamily="34" charset="0"/>
              </a:rPr>
              <a:t>ARS Image Gallery, image #K8587-14; photo by Bob Nichols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dirty="0" err="1">
                <a:solidFill>
                  <a:srgbClr val="00523C"/>
                </a:solidFill>
              </a:rPr>
              <a:t>Ashburner</a:t>
            </a:r>
            <a:r>
              <a:rPr lang="en-US" sz="1800" dirty="0">
                <a:solidFill>
                  <a:srgbClr val="00523C"/>
                </a:solidFill>
              </a:rPr>
              <a:t> M., C.A. Ball, J.A. Blake, D. Botstein, H. Butler, </a:t>
            </a:r>
            <a:r>
              <a:rPr lang="en-US" sz="1800" i="1" dirty="0">
                <a:solidFill>
                  <a:srgbClr val="00523C"/>
                </a:solidFill>
              </a:rPr>
              <a:t>et al.</a:t>
            </a:r>
            <a:r>
              <a:rPr lang="en-US" sz="1800" dirty="0"/>
              <a:t>, 2000. Gene Ontology: tool for the unification of biology. Nature Genet. 25(1):25–29.</a:t>
            </a:r>
          </a:p>
          <a:p>
            <a:pPr>
              <a:spcAft>
                <a:spcPts val="0"/>
              </a:spcAft>
            </a:pPr>
            <a:r>
              <a:rPr lang="en-US" sz="1800" dirty="0" err="1">
                <a:solidFill>
                  <a:srgbClr val="00523C"/>
                </a:solidFill>
              </a:rPr>
              <a:t>Fourichon</a:t>
            </a:r>
            <a:r>
              <a:rPr lang="en-US" sz="1800" dirty="0">
                <a:solidFill>
                  <a:srgbClr val="00523C"/>
                </a:solidFill>
              </a:rPr>
              <a:t>, C., H. </a:t>
            </a:r>
            <a:r>
              <a:rPr lang="en-US" sz="1800" dirty="0" err="1">
                <a:solidFill>
                  <a:srgbClr val="00523C"/>
                </a:solidFill>
              </a:rPr>
              <a:t>Seegers</a:t>
            </a:r>
            <a:r>
              <a:rPr lang="en-US" sz="1800" dirty="0">
                <a:solidFill>
                  <a:srgbClr val="00523C"/>
                </a:solidFill>
              </a:rPr>
              <a:t>, &amp; X. </a:t>
            </a:r>
            <a:r>
              <a:rPr lang="en-US" sz="1800" dirty="0" err="1">
                <a:solidFill>
                  <a:srgbClr val="00523C"/>
                </a:solidFill>
              </a:rPr>
              <a:t>Malher</a:t>
            </a:r>
            <a:r>
              <a:rPr lang="en-US" sz="1800" dirty="0"/>
              <a:t>, 2000. Effect of disease on reproduction in the dairy cow: a meta-analysis. </a:t>
            </a:r>
            <a:r>
              <a:rPr lang="en-US" sz="1800" dirty="0" err="1"/>
              <a:t>Theriogenol</a:t>
            </a:r>
            <a:r>
              <a:rPr lang="en-US" sz="1800" dirty="0"/>
              <a:t>. 53:1729–1759.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Fortes</a:t>
            </a:r>
            <a:r>
              <a:rPr lang="mr-IN" sz="1800" dirty="0"/>
              <a:t>…</a:t>
            </a:r>
            <a:r>
              <a:rPr lang="en-US" sz="1800" dirty="0"/>
              <a:t> 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Han Y., &amp; F. </a:t>
            </a:r>
            <a:r>
              <a:rPr lang="en-US" sz="1800" dirty="0" err="1">
                <a:solidFill>
                  <a:srgbClr val="00523C"/>
                </a:solidFill>
              </a:rPr>
              <a:t>Peñagaricano</a:t>
            </a:r>
            <a:r>
              <a:rPr lang="en-US" sz="1800" dirty="0"/>
              <a:t>, 2016. Unravelling the genomic architecture of bull fertility in Holstein cattle. BMC </a:t>
            </a:r>
            <a:r>
              <a:rPr lang="en-US" sz="1800"/>
              <a:t>Genetics 17(1):143</a:t>
            </a:r>
            <a:r>
              <a:rPr lang="en-US" sz="1800" dirty="0"/>
              <a:t>.</a:t>
            </a:r>
          </a:p>
          <a:p>
            <a:pPr>
              <a:spcAft>
                <a:spcPts val="0"/>
              </a:spcAft>
            </a:pPr>
            <a:r>
              <a:rPr lang="en-US" sz="1800" dirty="0" err="1">
                <a:solidFill>
                  <a:srgbClr val="00523C"/>
                </a:solidFill>
              </a:rPr>
              <a:t>Morota</a:t>
            </a:r>
            <a:r>
              <a:rPr lang="en-US" sz="1800" dirty="0">
                <a:solidFill>
                  <a:srgbClr val="00523C"/>
                </a:solidFill>
              </a:rPr>
              <a:t>, G., F. </a:t>
            </a:r>
            <a:r>
              <a:rPr lang="en-US" sz="1800" dirty="0" err="1">
                <a:solidFill>
                  <a:srgbClr val="00523C"/>
                </a:solidFill>
              </a:rPr>
              <a:t>Peñagaricano</a:t>
            </a:r>
            <a:r>
              <a:rPr lang="en-US" sz="1800" dirty="0">
                <a:solidFill>
                  <a:srgbClr val="00523C"/>
                </a:solidFill>
              </a:rPr>
              <a:t>, J.L. Petersen, D.C. </a:t>
            </a:r>
            <a:r>
              <a:rPr lang="en-US" sz="1800" dirty="0" err="1">
                <a:solidFill>
                  <a:srgbClr val="00523C"/>
                </a:solidFill>
              </a:rPr>
              <a:t>Ciobanu</a:t>
            </a:r>
            <a:r>
              <a:rPr lang="en-US" sz="1800" dirty="0">
                <a:solidFill>
                  <a:srgbClr val="00523C"/>
                </a:solidFill>
              </a:rPr>
              <a:t>, K. </a:t>
            </a:r>
            <a:r>
              <a:rPr lang="en-US" sz="1800" dirty="0" err="1">
                <a:solidFill>
                  <a:srgbClr val="00523C"/>
                </a:solidFill>
              </a:rPr>
              <a:t>Tsuyuzaki</a:t>
            </a:r>
            <a:r>
              <a:rPr lang="en-US" sz="1800" dirty="0">
                <a:solidFill>
                  <a:srgbClr val="00523C"/>
                </a:solidFill>
              </a:rPr>
              <a:t>, </a:t>
            </a:r>
            <a:r>
              <a:rPr lang="en-US" sz="1800" i="1" dirty="0">
                <a:solidFill>
                  <a:srgbClr val="00523C"/>
                </a:solidFill>
              </a:rPr>
              <a:t>et al.</a:t>
            </a:r>
            <a:r>
              <a:rPr lang="en-US" sz="1800" dirty="0">
                <a:solidFill>
                  <a:srgbClr val="00523C"/>
                </a:solidFill>
              </a:rPr>
              <a:t>, </a:t>
            </a:r>
            <a:r>
              <a:rPr lang="en-US" sz="1800" dirty="0"/>
              <a:t>2015. An application of </a:t>
            </a:r>
            <a:r>
              <a:rPr lang="en-US" sz="1800" dirty="0" err="1"/>
              <a:t>MeSH</a:t>
            </a:r>
            <a:r>
              <a:rPr lang="en-US" sz="1800" dirty="0"/>
              <a:t> enrichment analysis in livestock. Anim. Genet. 46(4):381–387.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Parker Gaddis, K.L., D.J. Null, and J.B. Cole</a:t>
            </a:r>
            <a:r>
              <a:rPr lang="en-US" sz="1800" dirty="0"/>
              <a:t>, 2016. Explorations in genome-wide association studies and network analyses with dairy cattle fertility traits. J. Dairy Sci. 99(8):6420–6435.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Parker Gaddis, K.L., J.B. Cole, J.S. Clay, &amp; C. </a:t>
            </a:r>
            <a:r>
              <a:rPr lang="en-US" sz="1800" dirty="0" err="1">
                <a:solidFill>
                  <a:srgbClr val="00523C"/>
                </a:solidFill>
              </a:rPr>
              <a:t>Maltecca</a:t>
            </a:r>
            <a:r>
              <a:rPr lang="en-US" sz="1800" dirty="0"/>
              <a:t>, 2014. Genomic selection for producer-recorded health event data in US dairy cattle. J. Dairy Sci. 97(5): 3190–3199.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Parker Gaddis, K.L., M.E. </a:t>
            </a:r>
            <a:r>
              <a:rPr lang="en-US" sz="1800" dirty="0" err="1">
                <a:solidFill>
                  <a:srgbClr val="00523C"/>
                </a:solidFill>
              </a:rPr>
              <a:t>Tooker</a:t>
            </a:r>
            <a:r>
              <a:rPr lang="en-US" sz="1800" dirty="0">
                <a:solidFill>
                  <a:srgbClr val="00523C"/>
                </a:solidFill>
              </a:rPr>
              <a:t>, J.R. Wright, J.H. </a:t>
            </a:r>
            <a:r>
              <a:rPr lang="en-US" sz="1800" dirty="0" err="1">
                <a:solidFill>
                  <a:srgbClr val="00523C"/>
                </a:solidFill>
              </a:rPr>
              <a:t>Megonigal</a:t>
            </a:r>
            <a:r>
              <a:rPr lang="en-US" sz="1800" dirty="0">
                <a:solidFill>
                  <a:srgbClr val="00523C"/>
                </a:solidFill>
              </a:rPr>
              <a:t>, J.S. Clay, et al.</a:t>
            </a:r>
            <a:r>
              <a:rPr lang="en-US" sz="1800" dirty="0"/>
              <a:t>, 2017. Development of genomic evaluations for direct measures of health in U.S. Holsteins and their correlations with fitness traits. J. Dairy. Sci. 100(Suppl. 2):378(</a:t>
            </a:r>
            <a:r>
              <a:rPr lang="en-US" sz="1800" dirty="0" err="1"/>
              <a:t>abstr</a:t>
            </a:r>
            <a:r>
              <a:rPr lang="en-US" sz="1800" dirty="0"/>
              <a:t>. 377).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Quinlan, A.R., &amp; I.M. Hall</a:t>
            </a:r>
            <a:r>
              <a:rPr lang="en-US" sz="1800" dirty="0"/>
              <a:t>, 2010. </a:t>
            </a:r>
            <a:r>
              <a:rPr lang="en-US" sz="1800" dirty="0" err="1"/>
              <a:t>BEDTools</a:t>
            </a:r>
            <a:r>
              <a:rPr lang="en-US" sz="1800" dirty="0"/>
              <a:t>: a flexible suite of utilities for comparing genomic features. Bioinformatics 26(6):841–842.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Shannon, P., A. </a:t>
            </a:r>
            <a:r>
              <a:rPr lang="en-US" sz="1800" dirty="0" err="1">
                <a:solidFill>
                  <a:srgbClr val="00523C"/>
                </a:solidFill>
              </a:rPr>
              <a:t>Markiel</a:t>
            </a:r>
            <a:r>
              <a:rPr lang="en-US" sz="1800" dirty="0">
                <a:solidFill>
                  <a:srgbClr val="00523C"/>
                </a:solidFill>
              </a:rPr>
              <a:t>, O. </a:t>
            </a:r>
            <a:r>
              <a:rPr lang="en-US" sz="1800" dirty="0" err="1">
                <a:solidFill>
                  <a:srgbClr val="00523C"/>
                </a:solidFill>
              </a:rPr>
              <a:t>Ozier</a:t>
            </a:r>
            <a:r>
              <a:rPr lang="en-US" sz="1800" dirty="0">
                <a:solidFill>
                  <a:srgbClr val="00523C"/>
                </a:solidFill>
              </a:rPr>
              <a:t>, N.S. </a:t>
            </a:r>
            <a:r>
              <a:rPr lang="en-US" sz="1800" dirty="0" err="1">
                <a:solidFill>
                  <a:srgbClr val="00523C"/>
                </a:solidFill>
              </a:rPr>
              <a:t>Baliga</a:t>
            </a:r>
            <a:r>
              <a:rPr lang="en-US" sz="1800" dirty="0">
                <a:solidFill>
                  <a:srgbClr val="00523C"/>
                </a:solidFill>
              </a:rPr>
              <a:t>, J.T. Wang, D. </a:t>
            </a:r>
            <a:r>
              <a:rPr lang="en-US" sz="1800" dirty="0" err="1">
                <a:solidFill>
                  <a:srgbClr val="00523C"/>
                </a:solidFill>
              </a:rPr>
              <a:t>Ramage</a:t>
            </a:r>
            <a:r>
              <a:rPr lang="en-US" sz="1800" dirty="0">
                <a:solidFill>
                  <a:srgbClr val="00523C"/>
                </a:solidFill>
              </a:rPr>
              <a:t>, N. Amin, B. </a:t>
            </a:r>
            <a:r>
              <a:rPr lang="en-US" sz="1800" dirty="0" err="1">
                <a:solidFill>
                  <a:srgbClr val="00523C"/>
                </a:solidFill>
              </a:rPr>
              <a:t>Schwikowski</a:t>
            </a:r>
            <a:r>
              <a:rPr lang="en-US" sz="1800" dirty="0">
                <a:solidFill>
                  <a:srgbClr val="00523C"/>
                </a:solidFill>
              </a:rPr>
              <a:t>, &amp; T. </a:t>
            </a:r>
            <a:r>
              <a:rPr lang="en-US" sz="1800" dirty="0" err="1">
                <a:solidFill>
                  <a:srgbClr val="00523C"/>
                </a:solidFill>
              </a:rPr>
              <a:t>Ideker</a:t>
            </a:r>
            <a:r>
              <a:rPr lang="en-US" sz="1800" dirty="0"/>
              <a:t>, 2003. </a:t>
            </a:r>
            <a:r>
              <a:rPr lang="en-US" sz="1800" dirty="0" err="1"/>
              <a:t>Cytoscape</a:t>
            </a:r>
            <a:r>
              <a:rPr lang="en-US" sz="1800" dirty="0"/>
              <a:t>: A software environment for integrated models of biomolecular interaction networks. Genome Res. 13:2498–2504.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523C"/>
                </a:solidFill>
              </a:rPr>
              <a:t>Zhou, X., &amp; M. Stephens</a:t>
            </a:r>
            <a:r>
              <a:rPr lang="en-US" sz="1800" dirty="0"/>
              <a:t>, 2014. Efficient multivariate linear mixed model algorithms for genome-wide association studies. Nat. Methods 11(4):407–409.</a:t>
            </a:r>
          </a:p>
          <a:p>
            <a:pPr>
              <a:spcAft>
                <a:spcPts val="0"/>
              </a:spcAft>
            </a:pPr>
            <a:r>
              <a:rPr lang="en-US" sz="1800" dirty="0" err="1">
                <a:solidFill>
                  <a:srgbClr val="00523C"/>
                </a:solidFill>
              </a:rPr>
              <a:t>Zimin</a:t>
            </a:r>
            <a:r>
              <a:rPr lang="en-US" sz="1800" dirty="0">
                <a:solidFill>
                  <a:srgbClr val="00523C"/>
                </a:solidFill>
              </a:rPr>
              <a:t>, A.V., A. L. </a:t>
            </a:r>
            <a:r>
              <a:rPr lang="en-US" sz="1800" dirty="0" err="1">
                <a:solidFill>
                  <a:srgbClr val="00523C"/>
                </a:solidFill>
              </a:rPr>
              <a:t>Delcher</a:t>
            </a:r>
            <a:r>
              <a:rPr lang="en-US" sz="1800" dirty="0">
                <a:solidFill>
                  <a:srgbClr val="00523C"/>
                </a:solidFill>
              </a:rPr>
              <a:t>, L. </a:t>
            </a:r>
            <a:r>
              <a:rPr lang="en-US" sz="1800" dirty="0" err="1">
                <a:solidFill>
                  <a:srgbClr val="00523C"/>
                </a:solidFill>
              </a:rPr>
              <a:t>Florea</a:t>
            </a:r>
            <a:r>
              <a:rPr lang="en-US" sz="1800" dirty="0">
                <a:solidFill>
                  <a:srgbClr val="00523C"/>
                </a:solidFill>
              </a:rPr>
              <a:t>, D.R. Kelley, M.C. Schatz, </a:t>
            </a:r>
            <a:r>
              <a:rPr lang="en-US" sz="1800" i="1" dirty="0">
                <a:solidFill>
                  <a:srgbClr val="00523C"/>
                </a:solidFill>
              </a:rPr>
              <a:t>et al.</a:t>
            </a:r>
            <a:r>
              <a:rPr lang="en-US" sz="1800" dirty="0"/>
              <a:t>, 2009. A whole-genome assembly of the domestic cow, </a:t>
            </a:r>
            <a:r>
              <a:rPr lang="en-US" sz="1800" dirty="0" err="1"/>
              <a:t>Bos</a:t>
            </a:r>
            <a:r>
              <a:rPr lang="en-US" sz="1800" dirty="0"/>
              <a:t> </a:t>
            </a:r>
            <a:r>
              <a:rPr lang="en-US" sz="1800" dirty="0" err="1"/>
              <a:t>taurus</a:t>
            </a:r>
            <a:r>
              <a:rPr lang="en-US" sz="1800" dirty="0"/>
              <a:t>. Genome Biol. 10:R42.</a:t>
            </a:r>
          </a:p>
        </p:txBody>
      </p:sp>
    </p:spTree>
    <p:extLst>
      <p:ext uri="{BB962C8B-B14F-4D97-AF65-F5344CB8AC3E}">
        <p14:creationId xmlns:p14="http://schemas.microsoft.com/office/powerpoint/2010/main" val="214363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In </a:t>
            </a:r>
            <a:r>
              <a:rPr lang="en-US" dirty="0">
                <a:solidFill>
                  <a:srgbClr val="B00000"/>
                </a:solidFill>
              </a:rPr>
              <a:t>April 2018</a:t>
            </a:r>
            <a:r>
              <a:rPr lang="en-US" dirty="0"/>
              <a:t>, the US introduced genetic evaluations for 6 health traits in Holstein cattle, including clinical mastitis, using </a:t>
            </a:r>
            <a:r>
              <a:rPr lang="en-US" dirty="0">
                <a:solidFill>
                  <a:srgbClr val="B00000"/>
                </a:solidFill>
              </a:rPr>
              <a:t>producer-reported data</a:t>
            </a:r>
            <a:r>
              <a:rPr lang="en-US" dirty="0"/>
              <a:t> (Parker Gaddis et al., 2017).</a:t>
            </a:r>
          </a:p>
          <a:p>
            <a:pPr>
              <a:spcAft>
                <a:spcPts val="600"/>
              </a:spcAft>
            </a:pPr>
            <a:r>
              <a:rPr lang="en-US" dirty="0"/>
              <a:t>Cows with clinical mastitis suffer yield depressions from which they don’t fully recover (e.g., </a:t>
            </a:r>
            <a:r>
              <a:rPr lang="en-US" dirty="0" err="1"/>
              <a:t>Rajala</a:t>
            </a:r>
            <a:r>
              <a:rPr lang="en-US" dirty="0"/>
              <a:t>-Schultz et al., 1999).</a:t>
            </a:r>
          </a:p>
          <a:p>
            <a:pPr>
              <a:spcAft>
                <a:spcPts val="600"/>
              </a:spcAft>
            </a:pPr>
            <a:r>
              <a:rPr lang="en-US" dirty="0"/>
              <a:t>Cows with clinical mastitis have reduced fertility compared to health cows (e.g., </a:t>
            </a:r>
            <a:r>
              <a:rPr lang="en-US" dirty="0" err="1"/>
              <a:t>Ahmadzadeh</a:t>
            </a:r>
            <a:r>
              <a:rPr lang="en-US" dirty="0"/>
              <a:t> et al., 2009).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Many loci associated with</a:t>
            </a:r>
            <a:br>
              <a:rPr lang="en-US" dirty="0"/>
            </a:br>
            <a:r>
              <a:rPr lang="en-US" dirty="0"/>
              <a:t>clinical mastitis have been</a:t>
            </a:r>
            <a:br>
              <a:rPr lang="en-US" dirty="0"/>
            </a:br>
            <a:r>
              <a:rPr lang="en-US" dirty="0"/>
              <a:t>identified (</a:t>
            </a:r>
            <a:r>
              <a:rPr lang="en-US" dirty="0" err="1"/>
              <a:t>CattleQTLdb</a:t>
            </a:r>
            <a:r>
              <a:rPr lang="en-US" dirty="0"/>
              <a:t>).</a:t>
            </a:r>
          </a:p>
          <a:p>
            <a:pPr>
              <a:spcAft>
                <a:spcPts val="600"/>
              </a:spcAft>
            </a:pPr>
            <a:r>
              <a:rPr lang="en-US" dirty="0"/>
              <a:t>It is unknown how</a:t>
            </a:r>
            <a:br>
              <a:rPr lang="en-US" dirty="0"/>
            </a:br>
            <a:r>
              <a:rPr lang="en-US" dirty="0"/>
              <a:t>susceptibility to clinical</a:t>
            </a:r>
            <a:br>
              <a:rPr lang="en-US" dirty="0"/>
            </a:br>
            <a:r>
              <a:rPr lang="en-US" dirty="0"/>
              <a:t>mastitis is influenced by</a:t>
            </a:r>
            <a:br>
              <a:rPr lang="en-US" dirty="0"/>
            </a:br>
            <a:r>
              <a:rPr lang="en-US" dirty="0"/>
              <a:t>common sets of genes. </a:t>
            </a:r>
          </a:p>
          <a:p>
            <a:pPr>
              <a:spcAft>
                <a:spcPts val="600"/>
              </a:spcAft>
            </a:pPr>
            <a:r>
              <a:rPr lang="en-US" dirty="0"/>
              <a:t>The objective of this study</a:t>
            </a:r>
            <a:br>
              <a:rPr lang="en-US" dirty="0"/>
            </a:br>
            <a:r>
              <a:rPr lang="en-US" dirty="0"/>
              <a:t>was to identify </a:t>
            </a:r>
            <a:r>
              <a:rPr lang="en-US" dirty="0">
                <a:solidFill>
                  <a:srgbClr val="B00000"/>
                </a:solidFill>
              </a:rPr>
              <a:t>genes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B00000"/>
                </a:solidFill>
              </a:rPr>
              <a:t>genomic regions</a:t>
            </a:r>
            <a:r>
              <a:rPr lang="en-US" dirty="0"/>
              <a:t>, and </a:t>
            </a:r>
            <a:r>
              <a:rPr lang="en-US" dirty="0">
                <a:solidFill>
                  <a:srgbClr val="B00000"/>
                </a:solidFill>
              </a:rPr>
              <a:t>gene</a:t>
            </a:r>
            <a:br>
              <a:rPr lang="en-US" dirty="0">
                <a:solidFill>
                  <a:srgbClr val="B00000"/>
                </a:solidFill>
              </a:rPr>
            </a:br>
            <a:r>
              <a:rPr lang="en-US" dirty="0">
                <a:solidFill>
                  <a:srgbClr val="B00000"/>
                </a:solidFill>
              </a:rPr>
              <a:t>networks associated </a:t>
            </a: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clinical mastitis.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FA5B4-D293-D944-B578-B3DB25E6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500" y="889686"/>
            <a:ext cx="4900405" cy="38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Phenotypic and genomic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700"/>
              </a:spcAft>
            </a:pPr>
            <a:r>
              <a:rPr lang="en-US" dirty="0"/>
              <a:t>Dec. 2016 genomic PTA for clinical mastitis (MAST) as described in Parker Gaddis et al. (2014, 2017).</a:t>
            </a:r>
          </a:p>
          <a:p>
            <a:pPr>
              <a:spcAft>
                <a:spcPts val="1700"/>
              </a:spcAft>
            </a:pPr>
            <a:r>
              <a:rPr lang="en-US" dirty="0"/>
              <a:t>Genotypes included </a:t>
            </a:r>
            <a:r>
              <a:rPr lang="en-US" dirty="0">
                <a:solidFill>
                  <a:srgbClr val="B00000"/>
                </a:solidFill>
              </a:rPr>
              <a:t>60,671</a:t>
            </a:r>
            <a:r>
              <a:rPr lang="en-US" dirty="0"/>
              <a:t> SNP from routine U.S. evaluations. </a:t>
            </a:r>
          </a:p>
          <a:p>
            <a:pPr>
              <a:spcAft>
                <a:spcPts val="1700"/>
              </a:spcAft>
            </a:pPr>
            <a:r>
              <a:rPr lang="en-US" dirty="0"/>
              <a:t>The predictor population included </a:t>
            </a:r>
            <a:r>
              <a:rPr lang="en-US" dirty="0">
                <a:solidFill>
                  <a:srgbClr val="B00000"/>
                </a:solidFill>
              </a:rPr>
              <a:t>34,818</a:t>
            </a:r>
            <a:r>
              <a:rPr lang="en-US" dirty="0"/>
              <a:t> bulls with reliabilities of PTA for lifetime net merit &gt; parent average reliability.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Genomewide</a:t>
            </a:r>
            <a:r>
              <a:rPr lang="en-US" dirty="0"/>
              <a:t> association studies (GWAS)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742074"/>
            <a:ext cx="8412480" cy="3657600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Single-trait GWAS were fit in GEMMA v. 0.94 (Zhou and Stevens, 2014) using the model: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y = </a:t>
            </a:r>
            <a:r>
              <a:rPr lang="en-US" dirty="0" err="1"/>
              <a:t>μ</a:t>
            </a:r>
            <a:r>
              <a:rPr lang="en-US" dirty="0"/>
              <a:t> + xβ</a:t>
            </a:r>
            <a:r>
              <a:rPr lang="en-US" baseline="30000" dirty="0"/>
              <a:t>T</a:t>
            </a:r>
            <a:r>
              <a:rPr lang="en-US" dirty="0"/>
              <a:t> + u + 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where:</a:t>
            </a:r>
          </a:p>
          <a:p>
            <a:pPr>
              <a:spcAft>
                <a:spcPts val="1000"/>
              </a:spcAft>
            </a:pPr>
            <a:r>
              <a:rPr lang="en-US" dirty="0"/>
              <a:t>y is an </a:t>
            </a:r>
            <a:r>
              <a:rPr lang="en-US" i="1" dirty="0"/>
              <a:t>n</a:t>
            </a:r>
            <a:r>
              <a:rPr lang="en-US" dirty="0"/>
              <a:t> × 1 vector of </a:t>
            </a:r>
            <a:r>
              <a:rPr lang="en-US" dirty="0" err="1"/>
              <a:t>deregressed</a:t>
            </a:r>
            <a:r>
              <a:rPr lang="en-US" dirty="0"/>
              <a:t> MAST GPTA for </a:t>
            </a:r>
            <a:r>
              <a:rPr lang="en-US" i="1" dirty="0"/>
              <a:t>n</a:t>
            </a:r>
            <a:r>
              <a:rPr lang="en-US" dirty="0"/>
              <a:t> individuals</a:t>
            </a:r>
          </a:p>
          <a:p>
            <a:pPr>
              <a:spcAft>
                <a:spcPts val="1000"/>
              </a:spcAft>
            </a:pPr>
            <a:r>
              <a:rPr lang="en-US" dirty="0" err="1"/>
              <a:t>μ</a:t>
            </a:r>
            <a:r>
              <a:rPr lang="en-US" dirty="0"/>
              <a:t> is the intercept</a:t>
            </a:r>
          </a:p>
          <a:p>
            <a:pPr>
              <a:spcAft>
                <a:spcPts val="1000"/>
              </a:spcAft>
            </a:pPr>
            <a:r>
              <a:rPr lang="en-US" dirty="0"/>
              <a:t>x is an </a:t>
            </a:r>
            <a:r>
              <a:rPr lang="en-US" i="1" dirty="0"/>
              <a:t>n</a:t>
            </a:r>
            <a:r>
              <a:rPr lang="en-US" dirty="0"/>
              <a:t> × 1 vector of marker genotypes</a:t>
            </a:r>
          </a:p>
          <a:p>
            <a:pPr>
              <a:spcAft>
                <a:spcPts val="1000"/>
              </a:spcAft>
            </a:pPr>
            <a:r>
              <a:rPr lang="en-US" dirty="0"/>
              <a:t>β is an </a:t>
            </a:r>
            <a:r>
              <a:rPr lang="en-US" i="1" dirty="0"/>
              <a:t>n</a:t>
            </a:r>
            <a:r>
              <a:rPr lang="en-US" dirty="0"/>
              <a:t> × 1 vector of marker effect sizes for MAST</a:t>
            </a:r>
          </a:p>
          <a:p>
            <a:pPr>
              <a:spcAft>
                <a:spcPts val="1000"/>
              </a:spcAft>
            </a:pPr>
            <a:r>
              <a:rPr lang="en-US" dirty="0"/>
              <a:t>u is an </a:t>
            </a:r>
            <a:r>
              <a:rPr lang="en-US" i="1" dirty="0"/>
              <a:t>n</a:t>
            </a:r>
            <a:r>
              <a:rPr lang="en-US" dirty="0"/>
              <a:t> × 1 vector of random effects</a:t>
            </a:r>
          </a:p>
          <a:p>
            <a:pPr>
              <a:spcAft>
                <a:spcPts val="1000"/>
              </a:spcAft>
            </a:pPr>
            <a:r>
              <a:rPr lang="en-US" dirty="0"/>
              <a:t>and e is an </a:t>
            </a:r>
            <a:r>
              <a:rPr lang="en-US" i="1" dirty="0"/>
              <a:t>n</a:t>
            </a:r>
            <a:r>
              <a:rPr lang="en-US" dirty="0"/>
              <a:t> × 1 vector of random residual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9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Autosomal markers were assigned to the closest gene within 25 </a:t>
            </a:r>
            <a:r>
              <a:rPr lang="en-US" dirty="0" err="1"/>
              <a:t>kbp</a:t>
            </a:r>
            <a:r>
              <a:rPr lang="en-US" dirty="0"/>
              <a:t> using </a:t>
            </a:r>
            <a:r>
              <a:rPr lang="en-US" dirty="0" err="1"/>
              <a:t>BEDTools</a:t>
            </a:r>
            <a:r>
              <a:rPr lang="en-US" dirty="0"/>
              <a:t> v. 2.21.0 (Quinlan and Hall, 2010). </a:t>
            </a:r>
          </a:p>
          <a:p>
            <a:r>
              <a:rPr lang="en-US" dirty="0"/>
              <a:t>Gene information was taken from the Bovine UMD3.1.1 genome assembly (</a:t>
            </a:r>
            <a:r>
              <a:rPr lang="en-US" dirty="0" err="1"/>
              <a:t>Zimin</a:t>
            </a:r>
            <a:r>
              <a:rPr lang="en-US" dirty="0"/>
              <a:t> et al., 2009).</a:t>
            </a:r>
          </a:p>
          <a:p>
            <a:r>
              <a:rPr lang="en-US" dirty="0"/>
              <a:t>36,435 markers remained after merging with annotation data.</a:t>
            </a:r>
          </a:p>
          <a:p>
            <a:r>
              <a:rPr lang="en-US" dirty="0"/>
              <a:t>SNP from the GWAS with P-values from a Wald test ≤0.10 were selected for further analysis.</a:t>
            </a:r>
          </a:p>
          <a:p>
            <a:r>
              <a:rPr lang="en-US" dirty="0"/>
              <a:t>Gene function was determined by a review of the literature.</a:t>
            </a:r>
          </a:p>
        </p:txBody>
      </p:sp>
    </p:spTree>
    <p:extLst>
      <p:ext uri="{BB962C8B-B14F-4D97-AF65-F5344CB8AC3E}">
        <p14:creationId xmlns:p14="http://schemas.microsoft.com/office/powerpoint/2010/main" val="29938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 ontology (GO; </a:t>
            </a:r>
            <a:r>
              <a:rPr lang="en-US" dirty="0" err="1"/>
              <a:t>Ashburner</a:t>
            </a:r>
            <a:r>
              <a:rPr lang="en-US" dirty="0"/>
              <a:t> et al., 2000) and medical subject heading (</a:t>
            </a:r>
            <a:r>
              <a:rPr lang="en-US" dirty="0" err="1"/>
              <a:t>MeSH</a:t>
            </a:r>
            <a:r>
              <a:rPr lang="en-US" dirty="0"/>
              <a:t>; </a:t>
            </a:r>
            <a:r>
              <a:rPr lang="en-US" dirty="0" err="1"/>
              <a:t>Morota</a:t>
            </a:r>
            <a:r>
              <a:rPr lang="en-US" dirty="0"/>
              <a:t> et al., 2015) enrichment analyses were used to compare all SNP with P-values ≤0.10 against a background of all annotated genes in the bovine genome.</a:t>
            </a:r>
          </a:p>
          <a:p>
            <a:r>
              <a:rPr lang="en-US" dirty="0"/>
              <a:t>GO and </a:t>
            </a:r>
            <a:r>
              <a:rPr lang="en-US" dirty="0" err="1"/>
              <a:t>MeSH</a:t>
            </a:r>
            <a:r>
              <a:rPr lang="en-US" dirty="0"/>
              <a:t> term analyses were carried out in R v. 3.4.0 using the “GOSTATS” v. 1.5.3 and “</a:t>
            </a:r>
            <a:r>
              <a:rPr lang="en-US" dirty="0" err="1"/>
              <a:t>meshr</a:t>
            </a:r>
            <a:r>
              <a:rPr lang="en-US" dirty="0"/>
              <a:t>” v. 1.12.0 packages as distributed in Bioconductor v. 3.5.</a:t>
            </a:r>
          </a:p>
        </p:txBody>
      </p:sp>
    </p:spTree>
    <p:extLst>
      <p:ext uri="{BB962C8B-B14F-4D97-AF65-F5344CB8AC3E}">
        <p14:creationId xmlns:p14="http://schemas.microsoft.com/office/powerpoint/2010/main" val="24372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0FDB8F-3F6A-2A45-A096-F8F97160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Manhattan plot for MAST </a:t>
            </a:r>
            <a:r>
              <a:rPr lang="en-US" dirty="0">
                <a:solidFill>
                  <a:srgbClr val="FFFF00"/>
                </a:solidFill>
              </a:rPr>
              <a:t>[-log</a:t>
            </a:r>
            <a:r>
              <a:rPr lang="en-US" baseline="-25000" dirty="0">
                <a:solidFill>
                  <a:srgbClr val="FFFF00"/>
                </a:solidFill>
              </a:rPr>
              <a:t>10</a:t>
            </a:r>
            <a:r>
              <a:rPr lang="en-US" dirty="0">
                <a:solidFill>
                  <a:srgbClr val="FFFF00"/>
                </a:solidFill>
              </a:rPr>
              <a:t>(P-values)]</a:t>
            </a:r>
          </a:p>
        </p:txBody>
      </p:sp>
      <p:pic>
        <p:nvPicPr>
          <p:cNvPr id="3" name="Shape 80">
            <a:extLst>
              <a:ext uri="{FF2B5EF4-FFF2-40B4-BE49-F238E27FC236}">
                <a16:creationId xmlns:a16="http://schemas.microsoft.com/office/drawing/2014/main" id="{9DACD2AB-13E8-124C-BEF1-BA0A63B19E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11187"/>
          <a:stretch/>
        </p:blipFill>
        <p:spPr>
          <a:xfrm>
            <a:off x="13476265" y="15147234"/>
            <a:ext cx="10434024" cy="52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0">
            <a:extLst>
              <a:ext uri="{FF2B5EF4-FFF2-40B4-BE49-F238E27FC236}">
                <a16:creationId xmlns:a16="http://schemas.microsoft.com/office/drawing/2014/main" id="{280E661F-C60E-684A-AFD6-A9C76072373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11187"/>
          <a:stretch/>
        </p:blipFill>
        <p:spPr>
          <a:xfrm>
            <a:off x="13628665" y="15299634"/>
            <a:ext cx="10434024" cy="52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0">
            <a:extLst>
              <a:ext uri="{FF2B5EF4-FFF2-40B4-BE49-F238E27FC236}">
                <a16:creationId xmlns:a16="http://schemas.microsoft.com/office/drawing/2014/main" id="{E58BF2D6-9917-CF4A-9DCE-99D392998E0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11187"/>
          <a:stretch/>
        </p:blipFill>
        <p:spPr>
          <a:xfrm>
            <a:off x="13781065" y="15452034"/>
            <a:ext cx="10434024" cy="52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0">
            <a:extLst>
              <a:ext uri="{FF2B5EF4-FFF2-40B4-BE49-F238E27FC236}">
                <a16:creationId xmlns:a16="http://schemas.microsoft.com/office/drawing/2014/main" id="{2A7FCD7C-230A-C447-8BD8-8CD4AF57CD2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11187"/>
          <a:stretch/>
        </p:blipFill>
        <p:spPr>
          <a:xfrm>
            <a:off x="13933465" y="15604434"/>
            <a:ext cx="10434024" cy="52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1A842-FF1A-E840-B826-3F9E2471F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3" y="766397"/>
            <a:ext cx="8104554" cy="40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GWAS results </a:t>
            </a:r>
            <a:r>
              <a:rPr lang="en-US" dirty="0">
                <a:solidFill>
                  <a:srgbClr val="FFFF00"/>
                </a:solidFill>
              </a:rPr>
              <a:t>(most significant SNP)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45253273"/>
              </p:ext>
            </p:extLst>
          </p:nvPr>
        </p:nvGraphicFramePr>
        <p:xfrm>
          <a:off x="143477" y="726690"/>
          <a:ext cx="8812046" cy="4110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8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6755">
                  <a:extLst>
                    <a:ext uri="{9D8B030D-6E8A-4147-A177-3AD203B41FA5}">
                      <a16:colId xmlns:a16="http://schemas.microsoft.com/office/drawing/2014/main" val="2097322251"/>
                    </a:ext>
                  </a:extLst>
                </a:gridCol>
              </a:tblGrid>
              <a:tr h="234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SNP</a:t>
                      </a:r>
                      <a:endParaRPr lang="en-US" sz="14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Chrome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Location</a:t>
                      </a:r>
                      <a:endParaRPr lang="en-US" sz="14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</a:t>
                      </a:r>
                      <a:endParaRPr lang="en-US" sz="14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Function</a:t>
                      </a:r>
                      <a:endParaRPr lang="en-US" sz="14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Nearby QTL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ARS-BFGL-NGS-13826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20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59,299,807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DNAH5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Force-generating dynein protein with ATPase activity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Sodeland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 et al. (2011)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ARS-BFGL-NGS-22157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71,906,695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TMEM177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Promotes assembly of COX2 in the mitochondrion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Sodeland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 et al. (2011)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Hapmap44774-BTA-55887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23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28,307,706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NA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Neuraminidase 1, immune response against viruses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Wojdak-Maksymiec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 et al. (2013)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BTB-01274050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53,161,676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ARHGAP15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GTPase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 activator for the Rho-type </a:t>
                      </a: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GTPases</a:t>
                      </a:r>
                      <a:endParaRPr lang="en-US" sz="1400" dirty="0">
                        <a:effectLst/>
                        <a:latin typeface="+mn-lt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--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Hapmap55409-rs29022997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4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33,236,485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CROT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Regulates the breakdown of very long chain fatty acids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--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ARS-BFGL-NGS-100585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23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30,292,135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NA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Neuraminidase 1, immune response against viruses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Wojdak-Maksymiec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 et al. (2013)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BTA-69288-no-rs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10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52,933,550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CGNL1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Tight cell junction assembly and maintenance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--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Hapmap24324-BTC-062449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6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37,631,640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HERC3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Associated with colorectal and gastric carcinomas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ＭＳ 明朝" charset="-128"/>
                        </a:rPr>
                        <a:t>Sahana</a:t>
                      </a: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 et al. (2013)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ARS-BFGL-NGS-137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23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49,945,187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FAM217A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Not known, localized to testis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--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BTB-01721944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4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44,694,369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n-lt"/>
                          <a:ea typeface="ＭＳ 明朝" charset="-128"/>
                        </a:rPr>
                        <a:t>NAPEPLD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Lipid metabolism in animal tissues</a:t>
                      </a: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ＭＳ 明朝" charset="-128"/>
                        </a:rPr>
                        <a:t>--</a:t>
                      </a:r>
                    </a:p>
                  </a:txBody>
                  <a:tcPr marL="45387" marR="45387" marT="0" marB="0"/>
                </a:tc>
                <a:extLst>
                  <a:ext uri="{0D108BD9-81ED-4DB2-BD59-A6C34878D82A}">
                    <a16:rowId xmlns:a16="http://schemas.microsoft.com/office/drawing/2014/main" val="370039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3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11617</TotalTime>
  <Words>1621</Words>
  <Application>Microsoft Macintosh PowerPoint</Application>
  <PresentationFormat>On-screen Show (16:9)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明朝</vt:lpstr>
      <vt:lpstr>Arial</vt:lpstr>
      <vt:lpstr>Calibri</vt:lpstr>
      <vt:lpstr>Mangal</vt:lpstr>
      <vt:lpstr>Symbol</vt:lpstr>
      <vt:lpstr>Times New Roman</vt:lpstr>
      <vt:lpstr>AIP-2017 Slide Master</vt:lpstr>
      <vt:lpstr>Identification of genomic regions associated with resistance to clinical mastitis in U.S. Holstein cattle (Abstract 58)</vt:lpstr>
      <vt:lpstr>Introduction</vt:lpstr>
      <vt:lpstr>Objectives</vt:lpstr>
      <vt:lpstr>Phenotypic and genomic data</vt:lpstr>
      <vt:lpstr>Genomewide association studies (GWAS)</vt:lpstr>
      <vt:lpstr>SNP annotation</vt:lpstr>
      <vt:lpstr>Enrichment analyses</vt:lpstr>
      <vt:lpstr>Manhattan plot for MAST [-log10(P-values)]</vt:lpstr>
      <vt:lpstr>GWAS results (most significant SNP)</vt:lpstr>
      <vt:lpstr>Confirmation of other genes associated with MAST</vt:lpstr>
      <vt:lpstr>MAST effects were small</vt:lpstr>
      <vt:lpstr>MAST compared with SCS</vt:lpstr>
      <vt:lpstr>Results of GO and MeSH term enrichment analysis</vt:lpstr>
      <vt:lpstr>Conclusions</vt:lpstr>
      <vt:lpstr>Acknowledgments and disclaimers</vt:lpstr>
      <vt:lpstr>Questions?</vt:lpstr>
      <vt:lpstr>References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290</cp:revision>
  <dcterms:created xsi:type="dcterms:W3CDTF">2017-04-14T13:19:57Z</dcterms:created>
  <dcterms:modified xsi:type="dcterms:W3CDTF">2018-06-21T03:57:32Z</dcterms:modified>
</cp:coreProperties>
</file>