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3" r:id="rId6"/>
    <p:sldId id="261" r:id="rId7"/>
    <p:sldId id="262" r:id="rId8"/>
    <p:sldId id="266" r:id="rId9"/>
    <p:sldId id="267" r:id="rId10"/>
    <p:sldId id="268" r:id="rId11"/>
    <p:sldId id="276" r:id="rId12"/>
    <p:sldId id="277" r:id="rId13"/>
    <p:sldId id="271" r:id="rId14"/>
    <p:sldId id="273" r:id="rId15"/>
    <p:sldId id="274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47" y="5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eather\Documents\Research\USDA\results\top50a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532376100046318"/>
          <c:y val="5.3912219305920092E-2"/>
          <c:w val="0.67533379651073022"/>
          <c:h val="0.71590259550889468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circle"/>
            <c:size val="10"/>
            <c:spPr>
              <a:solidFill>
                <a:schemeClr val="tx1"/>
              </a:solidFill>
              <a:ln>
                <a:noFill/>
              </a:ln>
            </c:spPr>
          </c:marker>
          <c:xVal>
            <c:numRef>
              <c:f>Sheet1!$A$1:$A$65</c:f>
              <c:numCache>
                <c:formatCode>General</c:formatCode>
                <c:ptCount val="65"/>
                <c:pt idx="0">
                  <c:v>757</c:v>
                </c:pt>
                <c:pt idx="1">
                  <c:v>729</c:v>
                </c:pt>
                <c:pt idx="2">
                  <c:v>782</c:v>
                </c:pt>
                <c:pt idx="3">
                  <c:v>741</c:v>
                </c:pt>
                <c:pt idx="4">
                  <c:v>734</c:v>
                </c:pt>
                <c:pt idx="5">
                  <c:v>830</c:v>
                </c:pt>
                <c:pt idx="6">
                  <c:v>775</c:v>
                </c:pt>
                <c:pt idx="7">
                  <c:v>758</c:v>
                </c:pt>
                <c:pt idx="8">
                  <c:v>797</c:v>
                </c:pt>
                <c:pt idx="9">
                  <c:v>752</c:v>
                </c:pt>
                <c:pt idx="10">
                  <c:v>734</c:v>
                </c:pt>
                <c:pt idx="11">
                  <c:v>807</c:v>
                </c:pt>
                <c:pt idx="12">
                  <c:v>789</c:v>
                </c:pt>
                <c:pt idx="13">
                  <c:v>829</c:v>
                </c:pt>
                <c:pt idx="14">
                  <c:v>820</c:v>
                </c:pt>
                <c:pt idx="15">
                  <c:v>862</c:v>
                </c:pt>
                <c:pt idx="16">
                  <c:v>935</c:v>
                </c:pt>
                <c:pt idx="17">
                  <c:v>729</c:v>
                </c:pt>
                <c:pt idx="18">
                  <c:v>722</c:v>
                </c:pt>
                <c:pt idx="19">
                  <c:v>772</c:v>
                </c:pt>
                <c:pt idx="20">
                  <c:v>719</c:v>
                </c:pt>
                <c:pt idx="21">
                  <c:v>725</c:v>
                </c:pt>
                <c:pt idx="22">
                  <c:v>725</c:v>
                </c:pt>
                <c:pt idx="23">
                  <c:v>756</c:v>
                </c:pt>
                <c:pt idx="24">
                  <c:v>738</c:v>
                </c:pt>
                <c:pt idx="25">
                  <c:v>726</c:v>
                </c:pt>
                <c:pt idx="26">
                  <c:v>927</c:v>
                </c:pt>
                <c:pt idx="27">
                  <c:v>797</c:v>
                </c:pt>
                <c:pt idx="28">
                  <c:v>719</c:v>
                </c:pt>
                <c:pt idx="29">
                  <c:v>872</c:v>
                </c:pt>
                <c:pt idx="30">
                  <c:v>752</c:v>
                </c:pt>
                <c:pt idx="31">
                  <c:v>746</c:v>
                </c:pt>
                <c:pt idx="32">
                  <c:v>793</c:v>
                </c:pt>
                <c:pt idx="33">
                  <c:v>761</c:v>
                </c:pt>
                <c:pt idx="34">
                  <c:v>941</c:v>
                </c:pt>
                <c:pt idx="35">
                  <c:v>796</c:v>
                </c:pt>
                <c:pt idx="36">
                  <c:v>806</c:v>
                </c:pt>
                <c:pt idx="37">
                  <c:v>775</c:v>
                </c:pt>
                <c:pt idx="38">
                  <c:v>732</c:v>
                </c:pt>
                <c:pt idx="39">
                  <c:v>749</c:v>
                </c:pt>
                <c:pt idx="40">
                  <c:v>883</c:v>
                </c:pt>
                <c:pt idx="41">
                  <c:v>827</c:v>
                </c:pt>
                <c:pt idx="42">
                  <c:v>824</c:v>
                </c:pt>
                <c:pt idx="43">
                  <c:v>729</c:v>
                </c:pt>
                <c:pt idx="44">
                  <c:v>816</c:v>
                </c:pt>
                <c:pt idx="45">
                  <c:v>810</c:v>
                </c:pt>
                <c:pt idx="46">
                  <c:v>920</c:v>
                </c:pt>
                <c:pt idx="47">
                  <c:v>742</c:v>
                </c:pt>
                <c:pt idx="48">
                  <c:v>869</c:v>
                </c:pt>
                <c:pt idx="49">
                  <c:v>858</c:v>
                </c:pt>
                <c:pt idx="50">
                  <c:v>967</c:v>
                </c:pt>
                <c:pt idx="51">
                  <c:v>726</c:v>
                </c:pt>
                <c:pt idx="52">
                  <c:v>848</c:v>
                </c:pt>
                <c:pt idx="53">
                  <c:v>774</c:v>
                </c:pt>
                <c:pt idx="54">
                  <c:v>793</c:v>
                </c:pt>
                <c:pt idx="55">
                  <c:v>905</c:v>
                </c:pt>
                <c:pt idx="56">
                  <c:v>771</c:v>
                </c:pt>
                <c:pt idx="57">
                  <c:v>788</c:v>
                </c:pt>
                <c:pt idx="58">
                  <c:v>719</c:v>
                </c:pt>
                <c:pt idx="59">
                  <c:v>768</c:v>
                </c:pt>
                <c:pt idx="60">
                  <c:v>761</c:v>
                </c:pt>
                <c:pt idx="61">
                  <c:v>772</c:v>
                </c:pt>
                <c:pt idx="62">
                  <c:v>781</c:v>
                </c:pt>
                <c:pt idx="63">
                  <c:v>741</c:v>
                </c:pt>
                <c:pt idx="64">
                  <c:v>747</c:v>
                </c:pt>
              </c:numCache>
            </c:numRef>
          </c:xVal>
          <c:yVal>
            <c:numRef>
              <c:f>Sheet1!$C$1:$C$65</c:f>
              <c:numCache>
                <c:formatCode>General</c:formatCode>
                <c:ptCount val="65"/>
                <c:pt idx="0">
                  <c:v>22.770699999999998</c:v>
                </c:pt>
                <c:pt idx="1">
                  <c:v>29.6784</c:v>
                </c:pt>
                <c:pt idx="2">
                  <c:v>36.842100000000002</c:v>
                </c:pt>
                <c:pt idx="3">
                  <c:v>61.245699999999999</c:v>
                </c:pt>
                <c:pt idx="4">
                  <c:v>32.344299999999997</c:v>
                </c:pt>
                <c:pt idx="5">
                  <c:v>49.945799999999998</c:v>
                </c:pt>
                <c:pt idx="6">
                  <c:v>16.033799999999999</c:v>
                </c:pt>
                <c:pt idx="7">
                  <c:v>1.25786</c:v>
                </c:pt>
                <c:pt idx="8">
                  <c:v>15.517200000000001</c:v>
                </c:pt>
                <c:pt idx="9">
                  <c:v>5.4187199999999995</c:v>
                </c:pt>
                <c:pt idx="10">
                  <c:v>49.473700000000001</c:v>
                </c:pt>
                <c:pt idx="11">
                  <c:v>15.625</c:v>
                </c:pt>
                <c:pt idx="12">
                  <c:v>46.540900000000001</c:v>
                </c:pt>
                <c:pt idx="13">
                  <c:v>30.719000000000001</c:v>
                </c:pt>
                <c:pt idx="14">
                  <c:v>18.644099999999998</c:v>
                </c:pt>
                <c:pt idx="15">
                  <c:v>88.177300000000002</c:v>
                </c:pt>
                <c:pt idx="16">
                  <c:v>34.457799999999999</c:v>
                </c:pt>
                <c:pt idx="17">
                  <c:v>40</c:v>
                </c:pt>
                <c:pt idx="18">
                  <c:v>21.6129</c:v>
                </c:pt>
                <c:pt idx="19">
                  <c:v>35.820900000000002</c:v>
                </c:pt>
                <c:pt idx="20">
                  <c:v>75.757599999999996</c:v>
                </c:pt>
                <c:pt idx="21">
                  <c:v>53.488400000000006</c:v>
                </c:pt>
                <c:pt idx="22">
                  <c:v>80</c:v>
                </c:pt>
                <c:pt idx="23">
                  <c:v>95.377099999999999</c:v>
                </c:pt>
                <c:pt idx="24">
                  <c:v>9.6385500000000004</c:v>
                </c:pt>
                <c:pt idx="25">
                  <c:v>37.6</c:v>
                </c:pt>
                <c:pt idx="26">
                  <c:v>31.331199999999999</c:v>
                </c:pt>
                <c:pt idx="27">
                  <c:v>19.047599999999999</c:v>
                </c:pt>
                <c:pt idx="28">
                  <c:v>26.857099999999999</c:v>
                </c:pt>
                <c:pt idx="29">
                  <c:v>35.260399999999997</c:v>
                </c:pt>
                <c:pt idx="30">
                  <c:v>49.676299999999998</c:v>
                </c:pt>
                <c:pt idx="31">
                  <c:v>7.0351800000000004</c:v>
                </c:pt>
                <c:pt idx="32">
                  <c:v>5.8510600000000004</c:v>
                </c:pt>
                <c:pt idx="33">
                  <c:v>9.843259999999999</c:v>
                </c:pt>
                <c:pt idx="34">
                  <c:v>70.069400000000002</c:v>
                </c:pt>
                <c:pt idx="35">
                  <c:v>23.3645</c:v>
                </c:pt>
                <c:pt idx="36">
                  <c:v>25.764199999999999</c:v>
                </c:pt>
                <c:pt idx="37">
                  <c:v>44.462299999999999</c:v>
                </c:pt>
                <c:pt idx="38">
                  <c:v>31.276900000000001</c:v>
                </c:pt>
                <c:pt idx="39">
                  <c:v>48.5139</c:v>
                </c:pt>
                <c:pt idx="40">
                  <c:v>54.973199999999999</c:v>
                </c:pt>
                <c:pt idx="41">
                  <c:v>15.833299999999999</c:v>
                </c:pt>
                <c:pt idx="42">
                  <c:v>22.178999999999998</c:v>
                </c:pt>
                <c:pt idx="43">
                  <c:v>13.129099999999999</c:v>
                </c:pt>
                <c:pt idx="44">
                  <c:v>28.5366</c:v>
                </c:pt>
                <c:pt idx="45">
                  <c:v>45.506399999999999</c:v>
                </c:pt>
                <c:pt idx="46">
                  <c:v>80.596999999999994</c:v>
                </c:pt>
                <c:pt idx="47">
                  <c:v>8.9108900000000002</c:v>
                </c:pt>
                <c:pt idx="48">
                  <c:v>14.8148</c:v>
                </c:pt>
                <c:pt idx="49">
                  <c:v>86.131399999999999</c:v>
                </c:pt>
                <c:pt idx="50">
                  <c:v>84.487099999999998</c:v>
                </c:pt>
                <c:pt idx="51">
                  <c:v>50</c:v>
                </c:pt>
                <c:pt idx="52">
                  <c:v>5.9259300000000001</c:v>
                </c:pt>
                <c:pt idx="53">
                  <c:v>55.172399999999996</c:v>
                </c:pt>
                <c:pt idx="54">
                  <c:v>19.4373</c:v>
                </c:pt>
                <c:pt idx="55">
                  <c:v>66.337400000000002</c:v>
                </c:pt>
                <c:pt idx="56">
                  <c:v>37.860100000000003</c:v>
                </c:pt>
                <c:pt idx="57">
                  <c:v>6.7567600000000008</c:v>
                </c:pt>
                <c:pt idx="58">
                  <c:v>15.384600000000001</c:v>
                </c:pt>
                <c:pt idx="59">
                  <c:v>20</c:v>
                </c:pt>
                <c:pt idx="60">
                  <c:v>14.141400000000001</c:v>
                </c:pt>
                <c:pt idx="61">
                  <c:v>11.538500000000001</c:v>
                </c:pt>
                <c:pt idx="62">
                  <c:v>80.985900000000001</c:v>
                </c:pt>
                <c:pt idx="63">
                  <c:v>41.228099999999998</c:v>
                </c:pt>
                <c:pt idx="64">
                  <c:v>26.678899999999999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38B-4CB3-A4A7-883F1491DF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1274624"/>
        <c:axId val="151276928"/>
      </c:scatterChart>
      <c:valAx>
        <c:axId val="151274624"/>
        <c:scaling>
          <c:orientation val="minMax"/>
          <c:min val="70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Net Merit, $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51276928"/>
        <c:crosses val="autoZero"/>
        <c:crossBetween val="midCat"/>
      </c:valAx>
      <c:valAx>
        <c:axId val="151276928"/>
        <c:scaling>
          <c:orientation val="minMax"/>
          <c:max val="1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of daughters genotyped</a:t>
                </a:r>
              </a:p>
            </c:rich>
          </c:tx>
          <c:layout>
            <c:manualLayout>
              <c:xMode val="edge"/>
              <c:yMode val="edge"/>
              <c:x val="1.5873015873015872E-2"/>
              <c:y val="5.3912219305920092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51274624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24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4A2F9-0376-46B6-886A-E83C00ED1A35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3B94F-27E9-4AFE-A8E3-CD974B1FA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277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4A2F9-0376-46B6-886A-E83C00ED1A35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3B94F-27E9-4AFE-A8E3-CD974B1FA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85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4A2F9-0376-46B6-886A-E83C00ED1A35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3B94F-27E9-4AFE-A8E3-CD974B1FA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71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4A2F9-0376-46B6-886A-E83C00ED1A35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3B94F-27E9-4AFE-A8E3-CD974B1FA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227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4A2F9-0376-46B6-886A-E83C00ED1A35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3B94F-27E9-4AFE-A8E3-CD974B1FA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087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4A2F9-0376-46B6-886A-E83C00ED1A35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3B94F-27E9-4AFE-A8E3-CD974B1FA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245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4A2F9-0376-46B6-886A-E83C00ED1A35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3B94F-27E9-4AFE-A8E3-CD974B1FA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382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4A2F9-0376-46B6-886A-E83C00ED1A35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3B94F-27E9-4AFE-A8E3-CD974B1FA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53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4A2F9-0376-46B6-886A-E83C00ED1A35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3B94F-27E9-4AFE-A8E3-CD974B1FA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43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4A2F9-0376-46B6-886A-E83C00ED1A35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3B94F-27E9-4AFE-A8E3-CD974B1FA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097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4A2F9-0376-46B6-886A-E83C00ED1A35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3B94F-27E9-4AFE-A8E3-CD974B1FA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738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4A2F9-0376-46B6-886A-E83C00ED1A35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3B94F-27E9-4AFE-A8E3-CD974B1FA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112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Modeling uncertain paternity to address differential pedigree accuracy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7275" y="3124200"/>
            <a:ext cx="7029450" cy="17526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Heather Bradford, </a:t>
            </a:r>
          </a:p>
          <a:p>
            <a:r>
              <a:rPr lang="en-US" dirty="0">
                <a:solidFill>
                  <a:schemeClr val="tx1"/>
                </a:solidFill>
              </a:rPr>
              <a:t>Yutaka Masuda, John Cole, </a:t>
            </a:r>
          </a:p>
          <a:p>
            <a:r>
              <a:rPr lang="en-US" dirty="0">
                <a:solidFill>
                  <a:schemeClr val="tx1"/>
                </a:solidFill>
              </a:rPr>
              <a:t>Ignacy Misztal, Paul </a:t>
            </a:r>
            <a:r>
              <a:rPr lang="en-US" dirty="0" err="1">
                <a:solidFill>
                  <a:schemeClr val="tx1"/>
                </a:solidFill>
              </a:rPr>
              <a:t>VanRaden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10" descr="Image result for usda a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" y="4935203"/>
            <a:ext cx="2686050" cy="1141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 descr="Image result for ori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5029200"/>
            <a:ext cx="39624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96809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Phenotypes from 2000 to 2017</a:t>
            </a:r>
          </a:p>
          <a:p>
            <a:pPr lvl="1"/>
            <a:r>
              <a:rPr lang="en-US" dirty="0"/>
              <a:t>34 million</a:t>
            </a:r>
          </a:p>
          <a:p>
            <a:pPr lvl="1"/>
            <a:r>
              <a:rPr lang="en-US" dirty="0"/>
              <a:t>Milk, fat, and protein</a:t>
            </a:r>
          </a:p>
          <a:p>
            <a:r>
              <a:rPr lang="en-US" dirty="0"/>
              <a:t>3-generation pedigree, 21 million animals</a:t>
            </a:r>
          </a:p>
          <a:p>
            <a:r>
              <a:rPr lang="en-US" dirty="0"/>
              <a:t>674k genotypes for 61k SNP</a:t>
            </a:r>
          </a:p>
          <a:p>
            <a:pPr lvl="1"/>
            <a:r>
              <a:rPr lang="en-US" dirty="0"/>
              <a:t>Bulls</a:t>
            </a:r>
          </a:p>
          <a:p>
            <a:pPr lvl="1"/>
            <a:r>
              <a:rPr lang="en-US" dirty="0" err="1"/>
              <a:t>Phenotyped</a:t>
            </a:r>
            <a:r>
              <a:rPr lang="en-US" dirty="0"/>
              <a:t> cows</a:t>
            </a:r>
          </a:p>
        </p:txBody>
      </p:sp>
      <p:sp>
        <p:nvSpPr>
          <p:cNvPr id="4" name="AutoShape 2" descr="Council on Dairy Cattle Breed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Council on Dairy Cattle Breedi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1" name="Picture 7" descr="Image result for cdcb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8" t="14030" r="9254" b="13511"/>
          <a:stretch/>
        </p:blipFill>
        <p:spPr bwMode="auto">
          <a:xfrm>
            <a:off x="4876800" y="4387645"/>
            <a:ext cx="3480620" cy="1784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5699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8686800" cy="4525963"/>
              </a:xfrm>
            </p:spPr>
            <p:txBody>
              <a:bodyPr/>
              <a:lstStyle/>
              <a:p>
                <a:pPr marL="0" indent="0" algn="ctr">
                  <a:buNone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1">
                                  <a:latin typeface="Cambria Math"/>
                                </a:rPr>
                                <m:t>𝐗</m:t>
                              </m:r>
                              <m:r>
                                <a:rPr lang="en-US" b="1">
                                  <a:latin typeface="Cambria Math"/>
                                </a:rPr>
                                <m:t>′</m:t>
                              </m:r>
                              <m:r>
                                <m:rPr>
                                  <m:brk m:alnAt="7"/>
                                </m:rPr>
                                <a:rPr lang="en-US" b="1">
                                  <a:latin typeface="Cambria Math"/>
                                </a:rPr>
                                <m:t>𝐗</m:t>
                              </m:r>
                            </m:e>
                            <m:e>
                              <m:r>
                                <a:rPr lang="en-US" b="1">
                                  <a:latin typeface="Cambria Math"/>
                                </a:rPr>
                                <m:t>𝐗</m:t>
                              </m:r>
                              <m:r>
                                <a:rPr lang="en-US" b="1">
                                  <a:latin typeface="Cambria Math"/>
                                </a:rPr>
                                <m:t>′</m:t>
                              </m:r>
                              <m:r>
                                <a:rPr lang="en-US" b="1">
                                  <a:latin typeface="Cambria Math"/>
                                </a:rPr>
                                <m:t>𝐙</m:t>
                              </m:r>
                            </m:e>
                          </m:mr>
                          <m:mr>
                            <m:e>
                              <m:r>
                                <a:rPr lang="en-US" b="1">
                                  <a:latin typeface="Cambria Math"/>
                                </a:rPr>
                                <m:t>𝐙</m:t>
                              </m:r>
                              <m:r>
                                <a:rPr lang="en-US" b="1">
                                  <a:latin typeface="Cambria Math"/>
                                </a:rPr>
                                <m:t>′</m:t>
                              </m:r>
                              <m:r>
                                <a:rPr lang="en-US" b="1">
                                  <a:latin typeface="Cambria Math"/>
                                </a:rPr>
                                <m:t>𝐗</m:t>
                              </m:r>
                            </m:e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𝒁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′</m:t>
                              </m:r>
                              <m:r>
                                <a:rPr lang="en-US" b="1">
                                  <a:latin typeface="Cambria Math"/>
                                </a:rPr>
                                <m:t>𝐙</m:t>
                              </m:r>
                              <m:r>
                                <a:rPr lang="en-US" b="1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f>
                                    <m:fPr>
                                      <m:ctrlPr>
                                        <a:rPr lang="en-US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Sup>
                                        <m:sSubSupPr>
                                          <m:ctrlPr>
                                            <a:rPr lang="en-US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b="1">
                                              <a:latin typeface="Cambria Math"/>
                                            </a:rPr>
                                            <m:t>𝛔</m:t>
                                          </m:r>
                                        </m:e>
                                        <m:sub>
                                          <m:r>
                                            <a:rPr lang="en-US" b="1">
                                              <a:latin typeface="Cambria Math"/>
                                            </a:rPr>
                                            <m:t>𝐞</m:t>
                                          </m:r>
                                        </m:sub>
                                        <m:sup>
                                          <m:r>
                                            <a:rPr lang="en-US" b="1">
                                              <a:latin typeface="Cambria Math"/>
                                            </a:rPr>
                                            <m:t>𝟐</m:t>
                                          </m:r>
                                        </m:sup>
                                      </m:sSubSup>
                                    </m:num>
                                    <m:den>
                                      <m:sSubSup>
                                        <m:sSubSupPr>
                                          <m:ctrlPr>
                                            <a:rPr lang="en-US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b="1">
                                              <a:latin typeface="Cambria Math"/>
                                            </a:rPr>
                                            <m:t>𝛔</m:t>
                                          </m:r>
                                        </m:e>
                                        <m:sub>
                                          <m:r>
                                            <a:rPr lang="en-US" b="1">
                                              <a:latin typeface="Cambria Math"/>
                                            </a:rPr>
                                            <m:t>𝐚</m:t>
                                          </m:r>
                                        </m:sub>
                                        <m:sup>
                                          <m:r>
                                            <a:rPr lang="en-US" b="1">
                                              <a:latin typeface="Cambria Math"/>
                                            </a:rPr>
                                            <m:t>𝟐</m:t>
                                          </m:r>
                                        </m:sup>
                                      </m:sSubSup>
                                    </m:den>
                                  </m:f>
                                  <m:r>
                                    <a:rPr lang="en-US" b="1">
                                      <a:latin typeface="Cambria Math"/>
                                    </a:rPr>
                                    <m:t>𝐇</m:t>
                                  </m:r>
                                </m:e>
                                <m:sup>
                                  <m:r>
                                    <a:rPr lang="en-US" b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b="1">
                                      <a:latin typeface="Cambria Math"/>
                                    </a:rPr>
                                    <m:t>𝟏</m:t>
                                  </m:r>
                                </m:sup>
                              </m:sSup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acc>
                                <m:accPr>
                                  <m:chr m:val="̂"/>
                                  <m:ctrlP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>
                                      <a:latin typeface="Cambria Math"/>
                                      <a:ea typeface="Cambria Math"/>
                                    </a:rPr>
                                    <m:t>𝜷</m:t>
                                  </m:r>
                                </m:e>
                              </m:acc>
                            </m:e>
                          </m:mr>
                          <m:mr>
                            <m:e>
                              <m:acc>
                                <m:accPr>
                                  <m:chr m:val="̂"/>
                                  <m:ctrlP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>
                                      <a:latin typeface="Cambria Math"/>
                                    </a:rPr>
                                    <m:t>𝒖</m:t>
                                  </m:r>
                                </m:e>
                              </m:acc>
                            </m:e>
                          </m:mr>
                        </m:m>
                      </m:e>
                    </m:d>
                  </m:oMath>
                </a14:m>
                <a:r>
                  <a:rPr lang="en-US" b="1" dirty="0">
                    <a:latin typeface="Cambria Math"/>
                  </a:rPr>
                  <a:t>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1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1" dirty="0">
                                  <a:latin typeface="Cambria Math"/>
                                </a:rPr>
                                <m:t>𝐗</m:t>
                              </m:r>
                              <m:r>
                                <a:rPr lang="en-US" b="1" dirty="0">
                                  <a:latin typeface="Cambria Math"/>
                                </a:rPr>
                                <m:t>′</m:t>
                              </m:r>
                              <m:r>
                                <m:rPr>
                                  <m:brk m:alnAt="7"/>
                                </m:rPr>
                                <a:rPr lang="en-US" b="1" dirty="0">
                                  <a:latin typeface="Cambria Math"/>
                                </a:rPr>
                                <m:t>𝐲</m:t>
                              </m:r>
                            </m:e>
                          </m:mr>
                          <m:mr>
                            <m:e>
                              <m:r>
                                <a:rPr lang="en-US" b="1" dirty="0">
                                  <a:latin typeface="Cambria Math"/>
                                </a:rPr>
                                <m:t>𝐙</m:t>
                              </m:r>
                              <m:r>
                                <a:rPr lang="en-US" b="1" dirty="0">
                                  <a:latin typeface="Cambria Math"/>
                                </a:rPr>
                                <m:t>′</m:t>
                              </m:r>
                              <m:r>
                                <a:rPr lang="en-US" b="1" dirty="0">
                                  <a:latin typeface="Cambria Math"/>
                                </a:rPr>
                                <m:t>𝐲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b="1" dirty="0">
                  <a:latin typeface="Cambria Math"/>
                </a:endParaRPr>
              </a:p>
              <a:p>
                <a:endParaRPr lang="en-US" sz="1800" b="1" i="1" dirty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>
                              <a:latin typeface="Cambria Math" panose="02040503050406030204" pitchFamily="18" charset="0"/>
                            </a:rPr>
                            <m:t>𝐇</m:t>
                          </m:r>
                        </m:e>
                        <m:sup>
                          <m:r>
                            <a:rPr lang="en-US" sz="280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280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>
                              <a:latin typeface="Cambria Math" panose="02040503050406030204" pitchFamily="18" charset="0"/>
                            </a:rPr>
                            <m:t>𝐀</m:t>
                          </m:r>
                        </m:e>
                        <m:sup>
                          <m:r>
                            <a:rPr lang="en-US" sz="280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280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800" b="1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2800" b="1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b="1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28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800" b="1" i="0" smtClean="0">
                                        <a:latin typeface="Cambria Math"/>
                                      </a:rPr>
                                      <m:t>𝐆</m:t>
                                    </m:r>
                                  </m:e>
                                  <m:sup>
                                    <m:r>
                                      <a:rPr lang="en-US" sz="2800" b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800" b="1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p>
                                </m:sSup>
                                <m:r>
                                  <a:rPr lang="en-US" sz="2800" b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Sup>
                                  <m:sSubSupPr>
                                    <m:ctrlPr>
                                      <a:rPr lang="en-US" sz="28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800" b="1">
                                        <a:latin typeface="Cambria Math" panose="02040503050406030204" pitchFamily="18" charset="0"/>
                                      </a:rPr>
                                      <m:t>𝐀</m:t>
                                    </m:r>
                                  </m:e>
                                  <m:sub>
                                    <m:r>
                                      <a:rPr lang="en-US" sz="2800" b="1">
                                        <a:latin typeface="Cambria Math" panose="02040503050406030204" pitchFamily="18" charset="0"/>
                                      </a:rPr>
                                      <m:t>𝟐𝟐</m:t>
                                    </m:r>
                                  </m:sub>
                                  <m:sup>
                                    <m:r>
                                      <a:rPr lang="en-US" sz="2800" b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800" b="1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p>
                                </m:sSub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8686800" cy="452596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>
            <a:off x="3690784" y="4114800"/>
            <a:ext cx="0" cy="533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6398342" y="4177481"/>
            <a:ext cx="0" cy="533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590800" y="47244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Modified for uncertain pedigree</a:t>
            </a:r>
          </a:p>
        </p:txBody>
      </p:sp>
      <p:sp>
        <p:nvSpPr>
          <p:cNvPr id="4" name="Rectangle 3"/>
          <p:cNvSpPr/>
          <p:nvPr/>
        </p:nvSpPr>
        <p:spPr>
          <a:xfrm>
            <a:off x="3352800" y="3429000"/>
            <a:ext cx="685800" cy="457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60358" y="3581400"/>
            <a:ext cx="685800" cy="533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5560561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Uncertain Pedigree Statistics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1037908"/>
              </p:ext>
            </p:extLst>
          </p:nvPr>
        </p:nvGraphicFramePr>
        <p:xfrm>
          <a:off x="512858" y="1600200"/>
          <a:ext cx="8118285" cy="2590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7631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94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5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Pedigree relationship(s)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All (%)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Genotyped (%)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Sire uncertain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0.01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0.2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Dam uncertain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1.5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46.6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Sire and dam uncertain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96.7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1.4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Neither uncertain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1.8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51.7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38400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Rank Correlations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6558745"/>
              </p:ext>
            </p:extLst>
          </p:nvPr>
        </p:nvGraphicFramePr>
        <p:xfrm>
          <a:off x="1297337" y="1600200"/>
          <a:ext cx="6549327" cy="20726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11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66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1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7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26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Milk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Protein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AI bulls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0.98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0.99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0.97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Top 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0.97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0.98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0.96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Genomic bulls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2,215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0.99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0.99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0.99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9236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PTA Differences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9131566"/>
              </p:ext>
            </p:extLst>
          </p:nvPr>
        </p:nvGraphicFramePr>
        <p:xfrm>
          <a:off x="1245717" y="1600200"/>
          <a:ext cx="6652567" cy="4663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40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6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10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14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63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Trait (kg)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Mean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Max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SD</a:t>
                      </a:r>
                      <a:r>
                        <a:rPr lang="en-US" sz="2800" baseline="0" dirty="0"/>
                        <a:t> increase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All animals, n=20,917,044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Milk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-273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0.5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Fat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Protein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-11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0.03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AI bulls, n=581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Milk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-149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-66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Fat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0.10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Protein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0.10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362200" y="10668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Traditional – uncertain pedigree </a:t>
            </a:r>
          </a:p>
        </p:txBody>
      </p:sp>
    </p:spTree>
    <p:extLst>
      <p:ext uri="{BB962C8B-B14F-4D97-AF65-F5344CB8AC3E}">
        <p14:creationId xmlns:p14="http://schemas.microsoft.com/office/powerpoint/2010/main" val="39340197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Pedigree Discovery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4495801" cy="4525963"/>
          </a:xfrm>
        </p:spPr>
        <p:txBody>
          <a:bodyPr/>
          <a:lstStyle/>
          <a:p>
            <a:r>
              <a:rPr lang="en-US" dirty="0"/>
              <a:t>2 million Holstein genotypes</a:t>
            </a:r>
          </a:p>
          <a:p>
            <a:pPr lvl="1"/>
            <a:r>
              <a:rPr lang="en-US" dirty="0"/>
              <a:t>205,200 virtual dams</a:t>
            </a:r>
          </a:p>
          <a:p>
            <a:pPr lvl="1"/>
            <a:r>
              <a:rPr lang="en-US" dirty="0"/>
              <a:t>194,429 virtual </a:t>
            </a:r>
            <a:r>
              <a:rPr lang="en-US" dirty="0" err="1"/>
              <a:t>granddams</a:t>
            </a:r>
            <a:endParaRPr lang="en-US" dirty="0"/>
          </a:p>
          <a:p>
            <a:r>
              <a:rPr lang="en-US" dirty="0"/>
              <a:t>78% of cases with no maternal information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4849066" y="1828800"/>
            <a:ext cx="4675934" cy="3331842"/>
            <a:chOff x="5001466" y="1828800"/>
            <a:chExt cx="4675934" cy="3331842"/>
          </a:xfrm>
        </p:grpSpPr>
        <p:sp>
          <p:nvSpPr>
            <p:cNvPr id="5" name="TextBox 4"/>
            <p:cNvSpPr txBox="1"/>
            <p:nvPr/>
          </p:nvSpPr>
          <p:spPr>
            <a:xfrm>
              <a:off x="5001466" y="3075960"/>
              <a:ext cx="17803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Animal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818934" y="2001319"/>
              <a:ext cx="35606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GS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306266" y="2295382"/>
              <a:ext cx="17803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Sire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818934" y="2620489"/>
              <a:ext cx="35606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GD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858000" y="1828800"/>
              <a:ext cx="17803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GGS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858000" y="2124884"/>
              <a:ext cx="17803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GGD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858000" y="2494504"/>
              <a:ext cx="17803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GGS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858000" y="2786049"/>
              <a:ext cx="17803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GGD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99336" y="3524631"/>
              <a:ext cx="35606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Discovered GS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330501" y="3987567"/>
              <a:ext cx="267049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Virtual Dam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899336" y="4698977"/>
              <a:ext cx="19250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Virtual GD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934201" y="3200400"/>
              <a:ext cx="17803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GGS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934201" y="3800935"/>
              <a:ext cx="17803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GGD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934201" y="4343401"/>
              <a:ext cx="274319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Discovered GGS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032219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Pedigree errors reduce PTA dispersion</a:t>
            </a:r>
          </a:p>
          <a:p>
            <a:r>
              <a:rPr lang="en-US" dirty="0"/>
              <a:t>Differences in pedigree accuracy have minimal impact on bull rankings</a:t>
            </a:r>
          </a:p>
          <a:p>
            <a:r>
              <a:rPr lang="en-US" dirty="0"/>
              <a:t>Research needed to add discovered paternal lineage for maternal pedigree</a:t>
            </a:r>
          </a:p>
        </p:txBody>
      </p:sp>
    </p:spTree>
    <p:extLst>
      <p:ext uri="{BB962C8B-B14F-4D97-AF65-F5344CB8AC3E}">
        <p14:creationId xmlns:p14="http://schemas.microsoft.com/office/powerpoint/2010/main" val="1224870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Selective Daughter Genotyping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771205353"/>
              </p:ext>
            </p:extLst>
          </p:nvPr>
        </p:nvGraphicFramePr>
        <p:xfrm>
          <a:off x="1333500" y="1600200"/>
          <a:ext cx="64770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7079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Pedigree Accuracy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Parent confirmed</a:t>
            </a:r>
          </a:p>
          <a:p>
            <a:pPr lvl="1"/>
            <a:r>
              <a:rPr lang="en-US" dirty="0"/>
              <a:t>82% sire</a:t>
            </a:r>
          </a:p>
          <a:p>
            <a:pPr lvl="1"/>
            <a:r>
              <a:rPr lang="en-US" dirty="0"/>
              <a:t>33% dam</a:t>
            </a:r>
          </a:p>
          <a:p>
            <a:r>
              <a:rPr lang="en-US" dirty="0"/>
              <a:t>Parent conflict</a:t>
            </a:r>
          </a:p>
          <a:p>
            <a:pPr lvl="1"/>
            <a:r>
              <a:rPr lang="en-US" dirty="0"/>
              <a:t>8% sire</a:t>
            </a:r>
          </a:p>
          <a:p>
            <a:pPr lvl="1"/>
            <a:r>
              <a:rPr lang="en-US" dirty="0"/>
              <a:t>1% dam</a:t>
            </a:r>
          </a:p>
          <a:p>
            <a:r>
              <a:rPr lang="en-US" dirty="0"/>
              <a:t>Parent not genotyped</a:t>
            </a:r>
          </a:p>
          <a:p>
            <a:pPr lvl="1"/>
            <a:r>
              <a:rPr lang="en-US" dirty="0"/>
              <a:t>2% sire</a:t>
            </a:r>
          </a:p>
          <a:p>
            <a:pPr lvl="1"/>
            <a:r>
              <a:rPr lang="en-US" dirty="0"/>
              <a:t>48% dam</a:t>
            </a:r>
          </a:p>
          <a:p>
            <a:r>
              <a:rPr lang="en-US" dirty="0"/>
              <a:t>No pedigree</a:t>
            </a:r>
          </a:p>
          <a:p>
            <a:pPr lvl="1"/>
            <a:r>
              <a:rPr lang="en-US" dirty="0"/>
              <a:t>8% sire</a:t>
            </a:r>
          </a:p>
          <a:p>
            <a:pPr lvl="1"/>
            <a:r>
              <a:rPr lang="en-US" dirty="0"/>
              <a:t>18% dam</a:t>
            </a:r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2.2 million genotypes</a:t>
            </a:r>
          </a:p>
          <a:p>
            <a:pPr lvl="1"/>
            <a:r>
              <a:rPr lang="en-US" dirty="0"/>
              <a:t>97% sire validated</a:t>
            </a:r>
          </a:p>
          <a:p>
            <a:pPr lvl="1"/>
            <a:r>
              <a:rPr lang="en-US" dirty="0"/>
              <a:t>39% dam validated</a:t>
            </a:r>
          </a:p>
          <a:p>
            <a:endParaRPr lang="en-US" dirty="0"/>
          </a:p>
          <a:p>
            <a:r>
              <a:rPr lang="en-US" dirty="0"/>
              <a:t>Pedigree discovery accuracy</a:t>
            </a:r>
          </a:p>
          <a:p>
            <a:pPr lvl="1"/>
            <a:r>
              <a:rPr lang="en-US" dirty="0"/>
              <a:t>100% sire</a:t>
            </a:r>
          </a:p>
          <a:p>
            <a:pPr lvl="1"/>
            <a:r>
              <a:rPr lang="en-US" dirty="0"/>
              <a:t>97% MGS</a:t>
            </a:r>
          </a:p>
          <a:p>
            <a:pPr lvl="1"/>
            <a:r>
              <a:rPr lang="en-US" dirty="0"/>
              <a:t>92% MGGS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6248400"/>
            <a:ext cx="876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VanRaden</a:t>
            </a:r>
            <a:r>
              <a:rPr lang="en-US" dirty="0"/>
              <a:t> et al., 2013; </a:t>
            </a:r>
            <a:r>
              <a:rPr lang="en-US" dirty="0" err="1"/>
              <a:t>Wiggans</a:t>
            </a:r>
            <a:r>
              <a:rPr lang="en-US" dirty="0"/>
              <a:t> et al., 2018</a:t>
            </a:r>
          </a:p>
        </p:txBody>
      </p:sp>
    </p:spTree>
    <p:extLst>
      <p:ext uri="{BB962C8B-B14F-4D97-AF65-F5344CB8AC3E}">
        <p14:creationId xmlns:p14="http://schemas.microsoft.com/office/powerpoint/2010/main" val="18869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8" name="Picture 16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1916" y="3329212"/>
            <a:ext cx="1692252" cy="1208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Original Idea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Certain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Multiple Sires</a:t>
            </a:r>
          </a:p>
        </p:txBody>
      </p:sp>
      <p:pic>
        <p:nvPicPr>
          <p:cNvPr id="3074" name="Picture 2" descr="C:\Program Files (x86)\Microsoft Office\MEDIA\CAGCAT10\j0149627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748" y="2993506"/>
            <a:ext cx="1266730" cy="900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Program Files (x86)\Microsoft Office\MEDIA\CAGCAT10\j0149627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812550"/>
            <a:ext cx="1219200" cy="866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Program Files (x86)\Microsoft Office\MEDIA\CAGCAT10\j0149627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5029200"/>
            <a:ext cx="1724758" cy="1225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C:\Program Files (x86)\Microsoft Office\MEDIA\CAGCAT10\j0149627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876800"/>
            <a:ext cx="1724758" cy="1225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Arrow Connector 8"/>
          <p:cNvCxnSpPr/>
          <p:nvPr/>
        </p:nvCxnSpPr>
        <p:spPr>
          <a:xfrm>
            <a:off x="1447800" y="3893571"/>
            <a:ext cx="381000" cy="6784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715000" y="4045971"/>
            <a:ext cx="381000" cy="6784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38200" y="4114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0.5</a:t>
            </a:r>
          </a:p>
        </p:txBody>
      </p:sp>
      <p:sp>
        <p:nvSpPr>
          <p:cNvPr id="12" name="AutoShape 6" descr="Image result for dairy bull clip 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8" descr="Image result for dairy bull clip ar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10" descr="Image result for dairy bull clip ar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85" name="Picture 13" descr="Image result for dairy bull clip a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590800"/>
            <a:ext cx="1353267" cy="1185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13" descr="Image result for dairy bull clip a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285597"/>
            <a:ext cx="1353267" cy="1185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2" name="Straight Arrow Connector 21"/>
          <p:cNvCxnSpPr/>
          <p:nvPr/>
        </p:nvCxnSpPr>
        <p:spPr>
          <a:xfrm flipH="1">
            <a:off x="2895600" y="3893571"/>
            <a:ext cx="381000" cy="6784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7283107" y="4198371"/>
            <a:ext cx="381000" cy="6784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6705600" y="3678843"/>
            <a:ext cx="190500" cy="96935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220113" y="4223568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0.5</a:t>
            </a:r>
          </a:p>
        </p:txBody>
      </p:sp>
      <p:sp>
        <p:nvSpPr>
          <p:cNvPr id="24" name="AutoShape 15" descr="Image result for dairy bull clip ar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343633" y="4148771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0.5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858000" y="3810451"/>
            <a:ext cx="7940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0.25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543800" y="4493567"/>
            <a:ext cx="786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0.25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28600" y="6248400"/>
            <a:ext cx="876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Henderson, 1988</a:t>
            </a:r>
          </a:p>
        </p:txBody>
      </p:sp>
    </p:spTree>
    <p:extLst>
      <p:ext uri="{BB962C8B-B14F-4D97-AF65-F5344CB8AC3E}">
        <p14:creationId xmlns:p14="http://schemas.microsoft.com/office/powerpoint/2010/main" val="291428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6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Uncertain Pedigree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=0.5</m:t>
                    </m:r>
                    <m:nary>
                      <m:naryPr>
                        <m:chr m:val="∑"/>
                        <m:limLoc m:val="subSup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b="0" i="1" smtClean="0">
                            <a:latin typeface="Cambria Math"/>
                          </a:rPr>
                          <m:t>𝑗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# </m:t>
                        </m:r>
                        <m:r>
                          <a:rPr lang="en-US" b="0" i="1" smtClean="0">
                            <a:latin typeface="Cambria Math"/>
                          </a:rPr>
                          <m:t>𝑠𝑖𝑟𝑒𝑠</m:t>
                        </m:r>
                      </m:sup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𝑖𝑗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𝑢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e>
                    </m:nary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0.5</m:t>
                    </m:r>
                    <m:nary>
                      <m:naryPr>
                        <m:chr m:val="∑"/>
                        <m:limLoc m:val="subSup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b="0" i="1" smtClean="0">
                            <a:latin typeface="Cambria Math"/>
                          </a:rPr>
                          <m:t>𝑘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# </m:t>
                        </m:r>
                        <m:r>
                          <a:rPr lang="en-US" b="0" i="1" smtClean="0">
                            <a:latin typeface="Cambria Math"/>
                          </a:rPr>
                          <m:t>𝑑𝑎𝑚𝑠</m:t>
                        </m:r>
                      </m:sup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𝑢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nary>
                  </m:oMath>
                </a14:m>
                <a:endParaRPr lang="en-US" dirty="0"/>
              </a:p>
              <a:p>
                <a:r>
                  <a:rPr lang="en-US" dirty="0"/>
                  <a:t>Need probabilities for sire(s) and dam(s)</a:t>
                </a:r>
              </a:p>
              <a:p>
                <a:pPr marL="742950" lvl="2" indent="-342900"/>
                <a:r>
                  <a:rPr lang="en-US" dirty="0" err="1"/>
                  <a:t>p</a:t>
                </a:r>
                <a:r>
                  <a:rPr lang="en-US" baseline="-25000" dirty="0" err="1"/>
                  <a:t>ij</a:t>
                </a:r>
                <a:r>
                  <a:rPr lang="en-US" dirty="0"/>
                  <a:t> is probability that j is the sire of </a:t>
                </a:r>
                <a:r>
                  <a:rPr lang="en-US" dirty="0" err="1"/>
                  <a:t>i</a:t>
                </a:r>
                <a:endParaRPr lang="en-US" dirty="0"/>
              </a:p>
              <a:p>
                <a:pPr marL="742950" lvl="2" indent="-342900"/>
                <a:endParaRPr lang="en-US" sz="1600" dirty="0"/>
              </a:p>
              <a:p>
                <a:pPr marL="0" indent="-400050"/>
                <a:r>
                  <a:rPr lang="en-US" dirty="0"/>
                  <a:t>Mendelian sampling variance</a:t>
                </a:r>
              </a:p>
              <a:p>
                <a:pPr marL="0" indent="0">
                  <a:buNone/>
                </a:pPr>
                <a:r>
                  <a:rPr lang="en-US" sz="2400" dirty="0"/>
                  <a:t>(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/>
                      </a:rPr>
                      <m:t>1</m:t>
                    </m:r>
                    <m:r>
                      <a:rPr lang="en-US" sz="2400" b="0" i="1" smtClean="0">
                        <a:latin typeface="Cambria Math"/>
                      </a:rPr>
                      <m:t>−</m:t>
                    </m:r>
                    <m:r>
                      <a:rPr lang="en-US" sz="2400" i="1">
                        <a:latin typeface="Cambria Math"/>
                      </a:rPr>
                      <m:t>0.</m:t>
                    </m:r>
                    <m:r>
                      <a:rPr lang="en-US" sz="2400" b="0" i="1" smtClean="0">
                        <a:latin typeface="Cambria Math"/>
                      </a:rPr>
                      <m:t>2</m:t>
                    </m:r>
                    <m:r>
                      <a:rPr lang="en-US" sz="2400" i="1">
                        <a:latin typeface="Cambria Math"/>
                      </a:rPr>
                      <m:t>5</m:t>
                    </m:r>
                    <m:nary>
                      <m:naryPr>
                        <m:chr m:val="∑"/>
                        <m:limLoc m:val="subSup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2400" i="1">
                            <a:latin typeface="Cambria Math"/>
                          </a:rPr>
                          <m:t>𝑗</m:t>
                        </m:r>
                      </m:sub>
                      <m:sup>
                        <m:r>
                          <a:rPr lang="en-US" sz="2400" i="1">
                            <a:latin typeface="Cambria Math"/>
                          </a:rPr>
                          <m:t># </m:t>
                        </m:r>
                        <m:r>
                          <a:rPr lang="en-US" sz="2400" i="1">
                            <a:latin typeface="Cambria Math"/>
                          </a:rPr>
                          <m:t>𝑠</m:t>
                        </m:r>
                      </m:sup>
                      <m:e>
                        <m:nary>
                          <m:naryPr>
                            <m:chr m:val="∑"/>
                            <m:limLoc m:val="subSup"/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brk m:alnAt="25"/>
                                  </m:rPr>
                                  <a:rPr lang="en-US" sz="2400" b="0" i="1" smtClean="0">
                                    <a:latin typeface="Cambria Math"/>
                                  </a:rPr>
                                  <m:t>𝑗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′</m:t>
                                </m:r>
                              </m:sup>
                            </m:sSup>
                          </m:sub>
                          <m:sup>
                            <m:r>
                              <a:rPr lang="en-US" sz="2400" b="0" i="1" smtClean="0">
                                <a:latin typeface="Cambria Math"/>
                              </a:rPr>
                              <m:t># 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𝑠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/>
                                  </a:rPr>
                                  <m:t>𝑖𝑗</m:t>
                                </m:r>
                              </m:sub>
                            </m:sSub>
                          </m:e>
                        </m:nary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𝑖</m:t>
                            </m:r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𝑗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′</m:t>
                                </m:r>
                              </m:sup>
                            </m:sSup>
                          </m:sub>
                        </m:sSub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𝑗</m:t>
                            </m:r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𝑗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′</m:t>
                                </m:r>
                              </m:sup>
                            </m:sSup>
                          </m:sub>
                        </m:sSub>
                      </m:e>
                    </m:nary>
                    <m:r>
                      <a:rPr lang="en-US" sz="2400" b="0" i="1" smtClean="0">
                        <a:latin typeface="Cambria Math"/>
                      </a:rPr>
                      <m:t>−</m:t>
                    </m:r>
                    <m:r>
                      <a:rPr lang="en-US" sz="2400" i="1">
                        <a:latin typeface="Cambria Math"/>
                      </a:rPr>
                      <m:t>0.</m:t>
                    </m:r>
                    <m:r>
                      <a:rPr lang="en-US" sz="2400" b="0" i="1" smtClean="0">
                        <a:latin typeface="Cambria Math"/>
                      </a:rPr>
                      <m:t>2</m:t>
                    </m:r>
                    <m:r>
                      <a:rPr lang="en-US" sz="2400" i="1">
                        <a:latin typeface="Cambria Math"/>
                      </a:rPr>
                      <m:t>5</m:t>
                    </m:r>
                    <m:nary>
                      <m:naryPr>
                        <m:chr m:val="∑"/>
                        <m:limLoc m:val="subSup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2400" i="1">
                            <a:latin typeface="Cambria Math"/>
                          </a:rPr>
                          <m:t>𝑘</m:t>
                        </m:r>
                      </m:sub>
                      <m:sup>
                        <m:r>
                          <a:rPr lang="en-US" sz="2400" i="1">
                            <a:latin typeface="Cambria Math"/>
                          </a:rPr>
                          <m:t># </m:t>
                        </m:r>
                        <m:r>
                          <a:rPr lang="en-US" sz="2400" i="1">
                            <a:latin typeface="Cambria Math"/>
                          </a:rPr>
                          <m:t>𝑑</m:t>
                        </m:r>
                      </m:sup>
                      <m:e>
                        <m:nary>
                          <m:naryPr>
                            <m:chr m:val="∑"/>
                            <m:limLoc m:val="subSup"/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brk m:alnAt="25"/>
                                  </m:rPr>
                                  <a:rPr lang="en-US" sz="2400" b="0" i="1" smtClean="0">
                                    <a:latin typeface="Cambria Math"/>
                                  </a:rPr>
                                  <m:t>𝑘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′</m:t>
                                </m:r>
                              </m:sup>
                            </m:sSup>
                          </m:sub>
                          <m:sup>
                            <m:r>
                              <a:rPr lang="en-US" sz="2400" b="0" i="1" smtClean="0">
                                <a:latin typeface="Cambria Math"/>
                              </a:rPr>
                              <m:t># 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𝑑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/>
                                  </a:rPr>
                                  <m:t>𝑖𝑘</m:t>
                                </m:r>
                              </m:sub>
                            </m:sSub>
                          </m:e>
                        </m:nary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𝑖</m:t>
                            </m:r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𝑘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′</m:t>
                                </m:r>
                              </m:sup>
                            </m:sSup>
                          </m:sub>
                        </m:sSub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𝑘</m:t>
                            </m:r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𝑘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′</m:t>
                                </m:r>
                              </m:sup>
                            </m:sSup>
                          </m:sub>
                        </m:sSub>
                        <m:r>
                          <a:rPr lang="en-US" sz="2400" b="0" i="1" smtClean="0">
                            <a:latin typeface="Cambria Math"/>
                          </a:rPr>
                          <m:t> )</m:t>
                        </m:r>
                        <m:sSubSup>
                          <m:sSub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𝜎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𝑎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e>
                    </m:nary>
                  </m:oMath>
                </a14:m>
                <a:endParaRPr lang="en-US" sz="2400" b="0" dirty="0"/>
              </a:p>
              <a:p>
                <a:pPr marL="0" indent="0">
                  <a:buNone/>
                </a:pPr>
                <a:endParaRPr lang="en-US" sz="1600" dirty="0"/>
              </a:p>
              <a:p>
                <a:pPr marL="0" indent="-400050"/>
                <a:r>
                  <a:rPr lang="en-US" dirty="0"/>
                  <a:t>Modified rules for </a:t>
                </a:r>
                <a:r>
                  <a:rPr lang="en-US" b="1" dirty="0"/>
                  <a:t>A</a:t>
                </a:r>
                <a:r>
                  <a:rPr lang="en-US" b="1" baseline="30000" dirty="0"/>
                  <a:t>-1</a:t>
                </a:r>
                <a:r>
                  <a:rPr lang="en-US" dirty="0"/>
                  <a:t> (</a:t>
                </a:r>
                <a:r>
                  <a:rPr lang="en-US" dirty="0" err="1"/>
                  <a:t>Famula</a:t>
                </a:r>
                <a:r>
                  <a:rPr lang="en-US" dirty="0"/>
                  <a:t>, 1992; Perez-</a:t>
                </a:r>
                <a:r>
                  <a:rPr lang="en-US" dirty="0" err="1"/>
                  <a:t>Enciso</a:t>
                </a:r>
                <a:r>
                  <a:rPr lang="en-US" dirty="0"/>
                  <a:t> and Fernando, 1992)</a:t>
                </a:r>
              </a:p>
              <a:p>
                <a:pPr marL="0" indent="-400050"/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b="-39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3056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Accurate pedigree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Animal and parent both genotyped</a:t>
            </a:r>
          </a:p>
          <a:p>
            <a:r>
              <a:rPr lang="en-US" dirty="0"/>
              <a:t>AI sires and parents</a:t>
            </a:r>
          </a:p>
          <a:p>
            <a:r>
              <a:rPr lang="en-US" dirty="0"/>
              <a:t>All probabilities = 1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Uncertain pedigree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Animal or sire not genotyped</a:t>
            </a:r>
          </a:p>
          <a:p>
            <a:pPr lvl="1"/>
            <a:r>
              <a:rPr lang="en-US" dirty="0"/>
              <a:t>Probability of sire = 0.90</a:t>
            </a:r>
          </a:p>
          <a:p>
            <a:pPr lvl="1"/>
            <a:r>
              <a:rPr lang="en-US" dirty="0"/>
              <a:t>Probability of sire UPG = 0.10</a:t>
            </a:r>
          </a:p>
          <a:p>
            <a:r>
              <a:rPr lang="en-US" dirty="0"/>
              <a:t>Animal or dam not genotyped</a:t>
            </a:r>
          </a:p>
          <a:p>
            <a:pPr lvl="1"/>
            <a:r>
              <a:rPr lang="en-US" dirty="0"/>
              <a:t>Probability of dam = 0.95</a:t>
            </a:r>
          </a:p>
          <a:p>
            <a:pPr lvl="1"/>
            <a:r>
              <a:rPr lang="en-US" dirty="0"/>
              <a:t>Probability of dam UPG = 0.05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958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Uncertain Pedigree</a:t>
            </a:r>
          </a:p>
        </p:txBody>
      </p:sp>
      <p:pic>
        <p:nvPicPr>
          <p:cNvPr id="9" name="Picture 2" descr="C:\Program Files (x86)\Microsoft Office\MEDIA\CAGCAT10\j0149627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1580" y="2384309"/>
            <a:ext cx="1266730" cy="900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C:\Program Files (x86)\Microsoft Office\MEDIA\CAGCAT10\j0149627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632" y="4267603"/>
            <a:ext cx="1724758" cy="1225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Arrow Connector 10"/>
          <p:cNvCxnSpPr/>
          <p:nvPr/>
        </p:nvCxnSpPr>
        <p:spPr>
          <a:xfrm>
            <a:off x="3819832" y="3436774"/>
            <a:ext cx="381000" cy="6784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3" descr="Image result for dairy bull clip 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432" y="1676400"/>
            <a:ext cx="1353267" cy="1185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Arrow Connector 12"/>
          <p:cNvCxnSpPr/>
          <p:nvPr/>
        </p:nvCxnSpPr>
        <p:spPr>
          <a:xfrm flipH="1">
            <a:off x="5387939" y="3775988"/>
            <a:ext cx="555661" cy="49161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4810432" y="3069646"/>
            <a:ext cx="190500" cy="96935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075855" y="3505200"/>
            <a:ext cx="886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0.475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62832" y="3201254"/>
            <a:ext cx="7940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0.45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660922" y="4036770"/>
            <a:ext cx="786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0.05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743199" y="4021795"/>
            <a:ext cx="609601" cy="41541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007011" y="4191000"/>
            <a:ext cx="964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0.025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18420" y="3500735"/>
            <a:ext cx="1777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Dam group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955752" y="3424535"/>
            <a:ext cx="1777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Sire group</a:t>
            </a:r>
          </a:p>
        </p:txBody>
      </p:sp>
    </p:spTree>
    <p:extLst>
      <p:ext uri="{BB962C8B-B14F-4D97-AF65-F5344CB8AC3E}">
        <p14:creationId xmlns:p14="http://schemas.microsoft.com/office/powerpoint/2010/main" val="549233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</a:t>
            </a:r>
            <a:r>
              <a:rPr lang="en-US" b="1" baseline="30000" dirty="0"/>
              <a:t>-1 </a:t>
            </a:r>
            <a:r>
              <a:rPr lang="en-US" dirty="0"/>
              <a:t>with Uncertain Pedigree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3851284"/>
              </p:ext>
            </p:extLst>
          </p:nvPr>
        </p:nvGraphicFramePr>
        <p:xfrm>
          <a:off x="457200" y="2057400"/>
          <a:ext cx="7840346" cy="25908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60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60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/>
                        <a:t>-0.5 p</a:t>
                      </a:r>
                      <a:r>
                        <a:rPr lang="en-US" sz="2800" b="0" baseline="-25000" dirty="0"/>
                        <a:t>i1</a:t>
                      </a:r>
                      <a:endParaRPr 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/>
                        <a:t>-0.5 p</a:t>
                      </a:r>
                      <a:r>
                        <a:rPr lang="en-US" sz="2800" b="0" baseline="-25000" dirty="0"/>
                        <a:t>i2</a:t>
                      </a:r>
                      <a:endParaRPr 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/>
                        <a:t>-0.5 p</a:t>
                      </a:r>
                      <a:r>
                        <a:rPr lang="en-US" sz="2800" b="0" baseline="-25000" dirty="0"/>
                        <a:t>i3</a:t>
                      </a:r>
                      <a:endParaRPr 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/>
                        <a:t>-0.5 p</a:t>
                      </a:r>
                      <a:r>
                        <a:rPr lang="en-US" sz="2800" b="0" baseline="-25000" dirty="0"/>
                        <a:t>i4</a:t>
                      </a:r>
                      <a:endParaRPr lang="en-US" sz="2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0.25 p</a:t>
                      </a:r>
                      <a:r>
                        <a:rPr lang="en-US" sz="2800" baseline="-25000" dirty="0"/>
                        <a:t>i1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dirty="0" err="1"/>
                        <a:t>p</a:t>
                      </a:r>
                      <a:r>
                        <a:rPr lang="en-US" sz="2800" baseline="-25000" dirty="0" err="1"/>
                        <a:t>i1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0.25 p</a:t>
                      </a:r>
                      <a:r>
                        <a:rPr lang="en-US" sz="2800" baseline="-25000" dirty="0"/>
                        <a:t>i1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dirty="0"/>
                        <a:t>p</a:t>
                      </a:r>
                      <a:r>
                        <a:rPr lang="en-US" sz="2800" baseline="-25000" dirty="0"/>
                        <a:t>i2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0.25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dirty="0"/>
                        <a:t>p</a:t>
                      </a:r>
                      <a:r>
                        <a:rPr lang="en-US" sz="2800" baseline="-25000" dirty="0"/>
                        <a:t>i1 </a:t>
                      </a:r>
                      <a:r>
                        <a:rPr lang="en-US" sz="2800" dirty="0"/>
                        <a:t>p</a:t>
                      </a:r>
                      <a:r>
                        <a:rPr lang="en-US" sz="2800" baseline="-25000" dirty="0"/>
                        <a:t>i3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0.25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dirty="0"/>
                        <a:t>p</a:t>
                      </a:r>
                      <a:r>
                        <a:rPr lang="en-US" sz="2800" baseline="-25000" dirty="0"/>
                        <a:t>i1 </a:t>
                      </a:r>
                      <a:r>
                        <a:rPr lang="en-US" sz="2800" dirty="0"/>
                        <a:t>p</a:t>
                      </a:r>
                      <a:r>
                        <a:rPr lang="en-US" sz="2800" baseline="-25000" dirty="0"/>
                        <a:t>i4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0.25 p</a:t>
                      </a:r>
                      <a:r>
                        <a:rPr lang="en-US" sz="2800" baseline="-25000" dirty="0"/>
                        <a:t>i2 </a:t>
                      </a:r>
                      <a:r>
                        <a:rPr lang="en-US" sz="2800" dirty="0" err="1"/>
                        <a:t>p</a:t>
                      </a:r>
                      <a:r>
                        <a:rPr lang="en-US" sz="2800" baseline="-25000" dirty="0" err="1"/>
                        <a:t>i2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0.25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dirty="0"/>
                        <a:t>p</a:t>
                      </a:r>
                      <a:r>
                        <a:rPr lang="en-US" sz="2800" baseline="-25000" dirty="0"/>
                        <a:t>i2 </a:t>
                      </a:r>
                      <a:r>
                        <a:rPr lang="en-US" sz="2800" dirty="0"/>
                        <a:t>p</a:t>
                      </a:r>
                      <a:r>
                        <a:rPr lang="en-US" sz="2800" baseline="-25000" dirty="0"/>
                        <a:t>i3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0.25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dirty="0"/>
                        <a:t>p</a:t>
                      </a:r>
                      <a:r>
                        <a:rPr lang="en-US" sz="2800" baseline="-25000" dirty="0"/>
                        <a:t>i2 </a:t>
                      </a:r>
                      <a:r>
                        <a:rPr lang="en-US" sz="2800" dirty="0"/>
                        <a:t>p</a:t>
                      </a:r>
                      <a:r>
                        <a:rPr lang="en-US" sz="2800" baseline="-25000" dirty="0"/>
                        <a:t>i4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0.25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dirty="0"/>
                        <a:t>p</a:t>
                      </a:r>
                      <a:r>
                        <a:rPr lang="en-US" sz="2800" baseline="-25000" dirty="0"/>
                        <a:t>i3 </a:t>
                      </a:r>
                      <a:r>
                        <a:rPr lang="en-US" sz="2800" dirty="0" err="1"/>
                        <a:t>p</a:t>
                      </a:r>
                      <a:r>
                        <a:rPr lang="en-US" sz="2800" baseline="-25000" dirty="0" err="1"/>
                        <a:t>i3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0.25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dirty="0"/>
                        <a:t>p</a:t>
                      </a:r>
                      <a:r>
                        <a:rPr lang="en-US" sz="2800" baseline="-25000" dirty="0"/>
                        <a:t>i3 </a:t>
                      </a:r>
                      <a:r>
                        <a:rPr lang="en-US" sz="2800" dirty="0"/>
                        <a:t>p</a:t>
                      </a:r>
                      <a:r>
                        <a:rPr lang="en-US" sz="2800" baseline="-25000" dirty="0"/>
                        <a:t>i4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0.25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dirty="0"/>
                        <a:t>p</a:t>
                      </a:r>
                      <a:r>
                        <a:rPr lang="en-US" sz="2800" baseline="-25000" dirty="0"/>
                        <a:t>i4 </a:t>
                      </a:r>
                      <a:r>
                        <a:rPr lang="en-US" sz="2800" dirty="0" err="1"/>
                        <a:t>p</a:t>
                      </a:r>
                      <a:r>
                        <a:rPr lang="en-US" sz="2800" baseline="-25000" dirty="0" err="1"/>
                        <a:t>i4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16002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Animal      Sire 1  	  Sire UPG 2  	   Dam 3          Dam UPG 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6240" y="52578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All multiplied by the inverse of Mendelian sampling</a:t>
            </a:r>
          </a:p>
        </p:txBody>
      </p:sp>
    </p:spTree>
    <p:extLst>
      <p:ext uri="{BB962C8B-B14F-4D97-AF65-F5344CB8AC3E}">
        <p14:creationId xmlns:p14="http://schemas.microsoft.com/office/powerpoint/2010/main" val="713631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</a:t>
            </a:r>
            <a:r>
              <a:rPr lang="en-US" b="1" baseline="30000" dirty="0"/>
              <a:t>-1 </a:t>
            </a:r>
            <a:r>
              <a:rPr lang="en-US" dirty="0"/>
              <a:t>with Uncertain Pedigree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7457688"/>
              </p:ext>
            </p:extLst>
          </p:nvPr>
        </p:nvGraphicFramePr>
        <p:xfrm>
          <a:off x="457200" y="2057400"/>
          <a:ext cx="7840346" cy="25908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60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60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/>
                        <a:t>-0.45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/>
                        <a:t>-0.05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/>
                        <a:t>-0.475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/>
                        <a:t>-0.025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0.2025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0.0225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0.21375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0.01125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0.0025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0.02375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0.00125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0.225625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0.011875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0.000625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16002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Animal      Sire 1  	  Sire UPG 2  	   Dam 3          Dam UPG 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6240" y="52578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All multiplied by the inverse of Mendelian sampling</a:t>
            </a:r>
          </a:p>
        </p:txBody>
      </p:sp>
    </p:spTree>
    <p:extLst>
      <p:ext uri="{BB962C8B-B14F-4D97-AF65-F5344CB8AC3E}">
        <p14:creationId xmlns:p14="http://schemas.microsoft.com/office/powerpoint/2010/main" val="2606030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1147</TotalTime>
  <Words>554</Words>
  <Application>Microsoft Office PowerPoint</Application>
  <PresentationFormat>On-screen Show (4:3)</PresentationFormat>
  <Paragraphs>214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Cambria Math</vt:lpstr>
      <vt:lpstr>Times New Roman</vt:lpstr>
      <vt:lpstr>Office Theme</vt:lpstr>
      <vt:lpstr>Modeling uncertain paternity to address differential pedigree accuracy</vt:lpstr>
      <vt:lpstr>Selective Daughter Genotyping</vt:lpstr>
      <vt:lpstr>Pedigree Accuracy</vt:lpstr>
      <vt:lpstr>Original Idea</vt:lpstr>
      <vt:lpstr>Modeling Uncertain Pedigree</vt:lpstr>
      <vt:lpstr>Assumptions</vt:lpstr>
      <vt:lpstr>Uncertain Pedigree</vt:lpstr>
      <vt:lpstr>A-1 with Uncertain Pedigree</vt:lpstr>
      <vt:lpstr>A-1 with Uncertain Pedigree</vt:lpstr>
      <vt:lpstr>Data</vt:lpstr>
      <vt:lpstr>Model</vt:lpstr>
      <vt:lpstr>Uncertain Pedigree Statistics</vt:lpstr>
      <vt:lpstr>Rank Correlations</vt:lpstr>
      <vt:lpstr>PTA Differences</vt:lpstr>
      <vt:lpstr>Pedigree Discovery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Modeling uncertain paternity to address differential pedigree accuracy</dc:title>
  <dc:creator>Heather</dc:creator>
  <cp:lastModifiedBy>Paul Vanraden</cp:lastModifiedBy>
  <cp:revision>30</cp:revision>
  <dcterms:created xsi:type="dcterms:W3CDTF">2018-06-06T17:50:37Z</dcterms:created>
  <dcterms:modified xsi:type="dcterms:W3CDTF">2018-06-28T17:14:28Z</dcterms:modified>
</cp:coreProperties>
</file>