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379" r:id="rId3"/>
    <p:sldId id="380" r:id="rId4"/>
    <p:sldId id="258" r:id="rId5"/>
    <p:sldId id="377" r:id="rId6"/>
    <p:sldId id="381" r:id="rId7"/>
    <p:sldId id="382" r:id="rId8"/>
    <p:sldId id="383" r:id="rId9"/>
    <p:sldId id="386" r:id="rId10"/>
    <p:sldId id="391" r:id="rId11"/>
    <p:sldId id="392" r:id="rId12"/>
    <p:sldId id="385" r:id="rId13"/>
    <p:sldId id="389" r:id="rId14"/>
    <p:sldId id="390" r:id="rId15"/>
    <p:sldId id="265" r:id="rId16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94"/>
    <p:restoredTop sz="80406" autoAdjust="0"/>
  </p:normalViewPr>
  <p:slideViewPr>
    <p:cSldViewPr snapToGrid="0" snapToObjects="1">
      <p:cViewPr varScale="1">
        <p:scale>
          <a:sx n="71" d="100"/>
          <a:sy n="71" d="100"/>
        </p:scale>
        <p:origin x="902" y="34"/>
      </p:cViewPr>
      <p:guideLst>
        <p:guide orient="horz" pos="2160"/>
        <p:guide pos="386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2A435C92-9E84-47DE-AC48-0BEC131FEB49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A5AD8E8B-DB50-47E6-909B-0FF52C095C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5922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1"/>
            <a:ext cx="3169920" cy="481727"/>
          </a:xfrm>
          <a:prstGeom prst="rect">
            <a:avLst/>
          </a:prstGeom>
        </p:spPr>
        <p:txBody>
          <a:bodyPr vert="horz" lIns="96639" tIns="48320" rIns="96639" bIns="48320" rtlCol="0"/>
          <a:lstStyle>
            <a:lvl1pPr algn="r">
              <a:defRPr sz="1200"/>
            </a:lvl1pPr>
          </a:lstStyle>
          <a:p>
            <a:fld id="{A4058401-48C1-E149-8D89-E70239AAF94A}" type="datetimeFigureOut">
              <a:rPr lang="en-US" smtClean="0"/>
              <a:t>6/28/2018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77875" y="1200150"/>
            <a:ext cx="5759450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39" tIns="48320" rIns="96639" bIns="483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620579"/>
            <a:ext cx="5852160" cy="3780474"/>
          </a:xfrm>
          <a:prstGeom prst="rect">
            <a:avLst/>
          </a:prstGeom>
        </p:spPr>
        <p:txBody>
          <a:bodyPr vert="horz" lIns="96639" tIns="48320" rIns="96639" bIns="483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6"/>
            <a:ext cx="3169920" cy="481726"/>
          </a:xfrm>
          <a:prstGeom prst="rect">
            <a:avLst/>
          </a:prstGeom>
        </p:spPr>
        <p:txBody>
          <a:bodyPr vert="horz" lIns="96639" tIns="48320" rIns="96639" bIns="48320" rtlCol="0" anchor="b"/>
          <a:lstStyle>
            <a:lvl1pPr algn="r">
              <a:defRPr sz="1200"/>
            </a:lvl1pPr>
          </a:lstStyle>
          <a:p>
            <a:fld id="{A5B74AFD-6ACF-FD41-A8E9-D4F81208D2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995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4AFD-6ACF-FD41-A8E9-D4F81208D2D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487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7F560-CEBE-4AF2-9677-D3D0FD9337C1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4126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57F560-CEBE-4AF2-9677-D3D0FD9337C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8793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4AFD-6ACF-FD41-A8E9-D4F81208D2D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23736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4AFD-6ACF-FD41-A8E9-D4F81208D2D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3791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4AFD-6ACF-FD41-A8E9-D4F81208D2D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84372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4AFD-6ACF-FD41-A8E9-D4F81208D2D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61602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B74AFD-6ACF-FD41-A8E9-D4F81208D2D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7653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1EC58-295B-4828-9E5C-3FB00DB943E3}" type="datetime1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271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6A31FD-3C92-449F-B7BD-9C4AC895FD82}" type="datetime1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87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387A2C-2B2C-4110-8C5A-41348029C57D}" type="datetime1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50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D265A-3006-4AD5-9240-F4F4173AAE91}" type="datetime1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80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1EE58-B3F9-4C4E-A74A-E6B32A64BD1E}" type="datetime1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023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A173-23C4-4CBF-971C-51DA482D93F9}" type="datetime1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0817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D7F23E-D371-441F-B394-9AA77C22B130}" type="datetime1">
              <a:rPr lang="en-US" smtClean="0"/>
              <a:t>6/28/2018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86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24FE23-A355-4670-AD08-6C0A7FC2D7AC}" type="datetime1">
              <a:rPr lang="en-US" smtClean="0"/>
              <a:t>6/28/2018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756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36A8B-8B7B-4D32-8B02-4E18D0BB5A0C}" type="datetime1">
              <a:rPr lang="en-US" smtClean="0"/>
              <a:t>6/28/2018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696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065FE8-05BD-4EE0-BF28-A5E6FA69C4C9}" type="datetime1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1115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06805-D473-4059-8AFB-DD7CF07F505D}" type="datetime1">
              <a:rPr lang="en-US" smtClean="0"/>
              <a:t>6/28/2018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686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EC8B6F-20C6-4E63-9790-DAEABBA11A09}" type="datetime1">
              <a:rPr lang="en-US" smtClean="0"/>
              <a:t>6/28/2018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a-DK"/>
              <a:t>ADSA 2017 June 25-28; Masuda et al.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10CF6-2F47-CB4A-926F-AE4EE268AD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5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2949" y="1122363"/>
            <a:ext cx="10992897" cy="2387600"/>
          </a:xfrm>
        </p:spPr>
        <p:txBody>
          <a:bodyPr>
            <a:noAutofit/>
          </a:bodyPr>
          <a:lstStyle/>
          <a:p>
            <a:r>
              <a:rPr lang="en-US" altLang="ja-JP" sz="5400" dirty="0"/>
              <a:t>Genomic predictability of</a:t>
            </a:r>
            <a:br>
              <a:rPr lang="en-US" altLang="ja-JP" sz="5400" dirty="0"/>
            </a:br>
            <a:r>
              <a:rPr lang="en-US" altLang="ja-JP" sz="5400" dirty="0"/>
              <a:t>single-step GBLUP</a:t>
            </a:r>
            <a:br>
              <a:rPr lang="en-US" altLang="ja-JP" sz="5400" dirty="0"/>
            </a:br>
            <a:r>
              <a:rPr lang="en-US" altLang="ja-JP" sz="5400" dirty="0"/>
              <a:t>for production traits in US Holstein</a:t>
            </a:r>
            <a:endParaRPr lang="en-US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535715"/>
          </a:xfrm>
        </p:spPr>
        <p:txBody>
          <a:bodyPr>
            <a:normAutofit/>
          </a:bodyPr>
          <a:lstStyle/>
          <a:p>
            <a:r>
              <a:rPr lang="en-US" dirty="0"/>
              <a:t>Y. Masuda</a:t>
            </a:r>
            <a:r>
              <a:rPr lang="en-US" baseline="30000" dirty="0"/>
              <a:t>1</a:t>
            </a:r>
            <a:r>
              <a:rPr lang="en-US" dirty="0"/>
              <a:t>, P. M. VanRaden</a:t>
            </a:r>
            <a:r>
              <a:rPr lang="en-US" altLang="ja-JP" baseline="30000" dirty="0"/>
              <a:t>2</a:t>
            </a:r>
            <a:r>
              <a:rPr lang="en-US" dirty="0"/>
              <a:t>, H. L. Bradford</a:t>
            </a:r>
            <a:r>
              <a:rPr lang="en-US" altLang="ja-JP" baseline="30000" dirty="0"/>
              <a:t>2</a:t>
            </a:r>
            <a:r>
              <a:rPr lang="en-US" dirty="0"/>
              <a:t>, A. Legarra</a:t>
            </a:r>
            <a:r>
              <a:rPr lang="en-US" altLang="ja-JP" baseline="30000" dirty="0"/>
              <a:t>3</a:t>
            </a:r>
            <a:r>
              <a:rPr lang="en-US" dirty="0"/>
              <a:t>, I. Misztal</a:t>
            </a:r>
            <a:r>
              <a:rPr lang="en-US" altLang="ja-JP" baseline="30000" dirty="0"/>
              <a:t>1</a:t>
            </a:r>
            <a:r>
              <a:rPr lang="en-US" dirty="0"/>
              <a:t>, and T. J. Lawlor</a:t>
            </a:r>
            <a:r>
              <a:rPr lang="en-US" altLang="ja-JP" baseline="30000" dirty="0"/>
              <a:t>4</a:t>
            </a:r>
            <a:endParaRPr lang="en-US" dirty="0"/>
          </a:p>
          <a:p>
            <a:r>
              <a:rPr lang="en-US" dirty="0"/>
              <a:t>1 University of Georgia, USA; 2 AGIL, USDA, USA;</a:t>
            </a:r>
            <a:br>
              <a:rPr lang="en-US" dirty="0"/>
            </a:br>
            <a:r>
              <a:rPr lang="en-US" dirty="0"/>
              <a:t>3 INRA, France; 4 Holstein Association USA, Inc., USA</a:t>
            </a:r>
            <a:br>
              <a:rPr lang="en-US" dirty="0"/>
            </a:br>
            <a:br>
              <a:rPr lang="en-US" dirty="0"/>
            </a:br>
            <a:r>
              <a:rPr lang="en-US" dirty="0"/>
              <a:t>ADSA 2018, June 24-27, Knoxville, TN </a:t>
            </a:r>
          </a:p>
        </p:txBody>
      </p:sp>
    </p:spTree>
    <p:extLst>
      <p:ext uri="{BB962C8B-B14F-4D97-AF65-F5344CB8AC3E}">
        <p14:creationId xmlns:p14="http://schemas.microsoft.com/office/powerpoint/2010/main" val="1262809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Missing parents in </a:t>
            </a:r>
            <a:r>
              <a:rPr lang="en-US" dirty="0" err="1"/>
              <a:t>ssGBLUP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Genomic UPG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 smtClean="0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𝟐𝟐</m:t>
                                  </m:r>
                                </m:sub>
                                <m:sup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800" dirty="0"/>
              </a:p>
              <a:p>
                <a:r>
                  <a:rPr lang="en-US" dirty="0"/>
                  <a:t>Genomic UPG without Q’GQ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𝟐𝟐</m:t>
                                  </m:r>
                                </m:sub>
                                <m:sup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800" dirty="0"/>
              </a:p>
              <a:p>
                <a:r>
                  <a:rPr lang="en-US" dirty="0"/>
                  <a:t>Pedigree UPG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18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b="1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𝟐𝟐</m:t>
                                  </m:r>
                                </m:sub>
                                <m:sup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644188" y="3573967"/>
            <a:ext cx="2779295" cy="10948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27270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With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  <m:sup>
                        <m:r>
                          <a:rPr lang="en-US" i="1">
                            <a:solidFill>
                              <a:srgbClr val="C0000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dirty="0"/>
                  <a:t>Genomic UPG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 smtClean="0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sz="18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 i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1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𝟐𝟐</m:t>
                                  </m:r>
                                </m:sub>
                                <m:sup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sz="18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sz="18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 i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 i="0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800" dirty="0"/>
              </a:p>
              <a:p>
                <a:r>
                  <a:rPr lang="en-US" dirty="0"/>
                  <a:t>Genomic UPG without Q’GQ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𝟐𝟐</m:t>
                                  </m:r>
                                </m:sub>
                                <m:sup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  <m:r>
                      <a:rPr lang="en-US" sz="1800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sz="18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</m:e>
                            <m:e>
                              <m:sSubSup>
                                <m:sSub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bSup>
                              <m:sSubSup>
                                <m:sSubSupPr>
                                  <m:ctrlPr>
                                    <a:rPr lang="en-US" sz="1800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b>
                                <m:sup>
                                  <m:r>
                                    <a:rPr lang="en-US" sz="1800" i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bSup>
                              <m:sSub>
                                <m:sSub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𝐐</m:t>
                                  </m:r>
                                </m:e>
                                <m:sub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mr>
                        </m:m>
                      </m:e>
                    </m:d>
                  </m:oMath>
                </a14:m>
                <a:endParaRPr lang="en-US" sz="1800" dirty="0"/>
              </a:p>
              <a:p>
                <a:r>
                  <a:rPr lang="en-US" dirty="0"/>
                  <a:t>Pedigree UPG</a:t>
                </a:r>
              </a:p>
              <a:p>
                <a:pPr lvl="1"/>
                <a14:m>
                  <m:oMath xmlns:m="http://schemas.openxmlformats.org/officeDocument/2006/math"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800" b="1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p>
                        <m:r>
                          <a:rPr lang="en-US" sz="1800" i="1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800" i="1">
                        <a:latin typeface="Cambria Math" panose="02040503050406030204" pitchFamily="18" charset="0"/>
                      </a:rPr>
                      <m:t>+</m:t>
                    </m:r>
                    <m:d>
                      <m:dPr>
                        <m:begChr m:val="["/>
                        <m:endChr m:val="]"/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sSup>
                                <m:sSupPr>
                                  <m:ctrlP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800" b="1">
                                      <a:latin typeface="Cambria Math" panose="02040503050406030204" pitchFamily="18" charset="0"/>
                                    </a:rPr>
                                    <m:t>𝐆</m:t>
                                  </m:r>
                                </m:e>
                                <m:sup>
                                  <m:r>
                                    <a:rPr lang="en-US" sz="18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18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Sup>
                                <m:sSubSupPr>
                                  <m:ctrlPr>
                                    <a:rPr lang="en-US" sz="1800" b="1" i="1" smtClean="0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𝐀</m:t>
                                  </m:r>
                                </m:e>
                                <m:sub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𝟐𝟐</m:t>
                                  </m:r>
                                </m:sub>
                                <m:sup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800" b="1">
                                      <a:solidFill>
                                        <a:srgbClr val="C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bSup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>
                              <m:r>
                                <a:rPr lang="en-US" sz="1800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2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4644188" y="3573967"/>
            <a:ext cx="2779295" cy="109487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88A2CB-2262-4047-A40D-6BDDA3D7DEC4}"/>
              </a:ext>
            </a:extLst>
          </p:cNvPr>
          <p:cNvSpPr/>
          <p:nvPr/>
        </p:nvSpPr>
        <p:spPr>
          <a:xfrm>
            <a:off x="2658978" y="2229228"/>
            <a:ext cx="1985210" cy="91541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DB2E5F0-87E3-44EE-812A-B7517756EB6A}"/>
              </a:ext>
            </a:extLst>
          </p:cNvPr>
          <p:cNvSpPr/>
          <p:nvPr/>
        </p:nvSpPr>
        <p:spPr>
          <a:xfrm>
            <a:off x="7651007" y="2229228"/>
            <a:ext cx="2563510" cy="100462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F1ABD13-F43A-4B39-B891-D875C24ECCAD}"/>
              </a:ext>
            </a:extLst>
          </p:cNvPr>
          <p:cNvSpPr/>
          <p:nvPr/>
        </p:nvSpPr>
        <p:spPr>
          <a:xfrm>
            <a:off x="2658978" y="3573967"/>
            <a:ext cx="1985210" cy="91541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C0A6DAC4-C630-419F-954C-072F8B09F07F}"/>
              </a:ext>
            </a:extLst>
          </p:cNvPr>
          <p:cNvSpPr/>
          <p:nvPr/>
        </p:nvSpPr>
        <p:spPr>
          <a:xfrm>
            <a:off x="7651007" y="3573967"/>
            <a:ext cx="2563510" cy="100462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A9C7279-6232-465A-A1C6-94984F05CE3F}"/>
              </a:ext>
            </a:extLst>
          </p:cNvPr>
          <p:cNvSpPr/>
          <p:nvPr/>
        </p:nvSpPr>
        <p:spPr>
          <a:xfrm>
            <a:off x="2658978" y="4918706"/>
            <a:ext cx="1985210" cy="915416"/>
          </a:xfrm>
          <a:prstGeom prst="rect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94664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Simulation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Structure</a:t>
            </a:r>
          </a:p>
          <a:p>
            <a:pPr lvl="1"/>
            <a:r>
              <a:rPr lang="en-US" dirty="0"/>
              <a:t>h</a:t>
            </a:r>
            <a:r>
              <a:rPr lang="en-US" baseline="30000" dirty="0"/>
              <a:t>2</a:t>
            </a:r>
            <a:r>
              <a:rPr lang="en-US" dirty="0"/>
              <a:t> = 0.3</a:t>
            </a:r>
          </a:p>
          <a:p>
            <a:pPr lvl="1"/>
            <a:r>
              <a:rPr lang="en-US" dirty="0"/>
              <a:t>Sex-limited trait (n = 90,000)</a:t>
            </a:r>
          </a:p>
          <a:p>
            <a:pPr lvl="1"/>
            <a:r>
              <a:rPr lang="en-US" dirty="0"/>
              <a:t>EBV selection</a:t>
            </a:r>
          </a:p>
          <a:p>
            <a:pPr lvl="1"/>
            <a:r>
              <a:rPr lang="en-US" dirty="0"/>
              <a:t>10 generations (n = 164,500)</a:t>
            </a:r>
          </a:p>
          <a:p>
            <a:pPr lvl="1"/>
            <a:r>
              <a:rPr lang="en-US" dirty="0"/>
              <a:t>Ne: 200 theoretical; 25 realized</a:t>
            </a:r>
          </a:p>
          <a:p>
            <a:pPr lvl="1"/>
            <a:r>
              <a:rPr lang="en-US" dirty="0"/>
              <a:t>Mean F in last generation: 0.11</a:t>
            </a:r>
          </a:p>
          <a:p>
            <a:r>
              <a:rPr lang="en-US" dirty="0"/>
              <a:t>Genotypes</a:t>
            </a:r>
          </a:p>
          <a:p>
            <a:pPr lvl="1"/>
            <a:r>
              <a:rPr lang="en-US" dirty="0"/>
              <a:t>18,674 total</a:t>
            </a:r>
          </a:p>
          <a:p>
            <a:pPr lvl="1"/>
            <a:r>
              <a:rPr lang="en-US" dirty="0"/>
              <a:t>5108 in gen. 10 for validation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Assignment of UPGs</a:t>
            </a:r>
          </a:p>
          <a:p>
            <a:pPr lvl="1"/>
            <a:r>
              <a:rPr lang="en-US" dirty="0"/>
              <a:t>UPG1 for generation 0-4</a:t>
            </a:r>
          </a:p>
          <a:p>
            <a:pPr lvl="1"/>
            <a:r>
              <a:rPr lang="en-US" dirty="0"/>
              <a:t>UPG2 for generation 5-7</a:t>
            </a:r>
          </a:p>
          <a:p>
            <a:pPr lvl="1"/>
            <a:r>
              <a:rPr lang="en-US" dirty="0"/>
              <a:t>UPG3 for generation 8-10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7383150"/>
              </p:ext>
            </p:extLst>
          </p:nvPr>
        </p:nvGraphicFramePr>
        <p:xfrm>
          <a:off x="6172200" y="3660140"/>
          <a:ext cx="5582652" cy="265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75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76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7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r>
                        <a:rPr lang="en-US" sz="2400" dirty="0"/>
                        <a:t>Category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Non genotyped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Genotyped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Top bulls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Top</a:t>
                      </a:r>
                      <a:r>
                        <a:rPr lang="en-US" sz="2400" baseline="0" dirty="0"/>
                        <a:t> cows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5% (dam)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Bottom bulls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30% (dam)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10% (dam)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Bottom</a:t>
                      </a:r>
                      <a:r>
                        <a:rPr lang="en-US" sz="2400" baseline="0" dirty="0"/>
                        <a:t> cows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30% (dam)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10% (dam)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2403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from simulation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2881495"/>
                  </p:ext>
                </p:extLst>
              </p:nvPr>
            </p:nvGraphicFramePr>
            <p:xfrm>
              <a:off x="2121569" y="1594539"/>
              <a:ext cx="8025062" cy="261835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93599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3896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8737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3550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2721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0">
                    <a:tc>
                      <a:txBody>
                        <a:bodyPr/>
                        <a:lstStyle/>
                        <a:p>
                          <a:endParaRPr lang="en-US" sz="28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Standard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smtClean="0"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sz="2800" smtClean="0">
                                      <a:latin typeface="Cambria Math" panose="02040503050406030204" pitchFamily="18" charset="0"/>
                                    </a:rPr>
                                    <m:t>𝟐𝟐</m:t>
                                  </m:r>
                                </m:sub>
                                <m:sup>
                                  <m:r>
                                    <a:rPr lang="en-US" sz="2800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2800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sup>
                              </m:sSubSup>
                            </m:oMath>
                          </a14:m>
                          <a:endParaRPr lang="en-US" sz="28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/>
                            <a:t>Modified </a:t>
                          </a:r>
                          <a14:m>
                            <m:oMath xmlns:m="http://schemas.openxmlformats.org/officeDocument/2006/math">
                              <m:sSubSup>
                                <m:sSubSupPr>
                                  <m:ctrlPr>
                                    <a:rPr lang="en-US" sz="280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sz="2800" smtClean="0">
                                      <a:latin typeface="Cambria Math" panose="02040503050406030204" pitchFamily="18" charset="0"/>
                                    </a:rPr>
                                    <m:t>𝑨</m:t>
                                  </m:r>
                                </m:e>
                                <m:sub>
                                  <m:r>
                                    <a:rPr lang="en-US" sz="2800" smtClean="0">
                                      <a:latin typeface="Cambria Math" panose="02040503050406030204" pitchFamily="18" charset="0"/>
                                    </a:rPr>
                                    <m:t>𝟐𝟐</m:t>
                                  </m:r>
                                </m:sub>
                                <m:sup>
                                  <m:r>
                                    <a:rPr lang="en-US" sz="2800" smtClean="0"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bSup>
                            </m:oMath>
                          </a14:m>
                          <a:endParaRPr lang="en-US" sz="28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0"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b="1" dirty="0">
                              <a:solidFill>
                                <a:schemeClr val="bg1"/>
                              </a:solidFill>
                            </a:rPr>
                            <a:t>R2</a:t>
                          </a: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b="1" dirty="0">
                              <a:solidFill>
                                <a:schemeClr val="bg1"/>
                              </a:solidFill>
                            </a:rPr>
                            <a:t>b1</a:t>
                          </a: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b="1" dirty="0">
                              <a:solidFill>
                                <a:schemeClr val="bg1"/>
                              </a:solidFill>
                            </a:rPr>
                            <a:t>R2</a:t>
                          </a: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b="1" dirty="0">
                              <a:solidFill>
                                <a:schemeClr val="bg1"/>
                              </a:solidFill>
                            </a:rPr>
                            <a:t>b1</a:t>
                          </a: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Pedigree UPG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Exact UPG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7084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   without Q’GQ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552881495"/>
                  </p:ext>
                </p:extLst>
              </p:nvPr>
            </p:nvGraphicFramePr>
            <p:xfrm>
              <a:off x="2121569" y="1594539"/>
              <a:ext cx="8025062" cy="2618359"/>
            </p:xfrm>
            <a:graphic>
              <a:graphicData uri="http://schemas.openxmlformats.org/drawingml/2006/table">
                <a:tbl>
                  <a:tblPr firstRow="1" bandRow="1">
                    <a:tableStyleId>{073A0DAA-6AF3-43AB-8588-CEC1D06C72B9}</a:tableStyleId>
                  </a:tblPr>
                  <a:tblGrid>
                    <a:gridCol w="2935998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238961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1287379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335505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227219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545719">
                    <a:tc>
                      <a:txBody>
                        <a:bodyPr/>
                        <a:lstStyle/>
                        <a:p>
                          <a:endParaRPr lang="en-US" sz="28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116908" t="-10000" r="-102657" b="-41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>
                          <a:blip r:embed="rId2"/>
                          <a:stretch>
                            <a:fillRect l="-213302" t="-10000" r="-950" b="-410000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 sz="2400" dirty="0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endParaRPr lang="en-US" sz="2800" dirty="0"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b="1" dirty="0">
                              <a:solidFill>
                                <a:schemeClr val="bg1"/>
                              </a:solidFill>
                            </a:rPr>
                            <a:t>R2</a:t>
                          </a: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b="1" dirty="0">
                              <a:solidFill>
                                <a:schemeClr val="bg1"/>
                              </a:solidFill>
                            </a:rPr>
                            <a:t>b1</a:t>
                          </a: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b="1" dirty="0">
                              <a:solidFill>
                                <a:schemeClr val="bg1"/>
                              </a:solidFill>
                            </a:rPr>
                            <a:t>R2</a:t>
                          </a: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b="1" dirty="0">
                              <a:solidFill>
                                <a:schemeClr val="bg1"/>
                              </a:solidFill>
                            </a:rPr>
                            <a:t>b1</a:t>
                          </a:r>
                        </a:p>
                      </a:txBody>
                      <a:tcPr>
                        <a:solidFill>
                          <a:schemeClr val="tx1"/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Pedigree UPG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1.06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Exact UPG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0.53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0.86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0.61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1.01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518160">
                    <a:tc>
                      <a:txBody>
                        <a:bodyPr/>
                        <a:lstStyle/>
                        <a:p>
                          <a:r>
                            <a:rPr lang="en-US" sz="2800" dirty="0"/>
                            <a:t>   without Q’GQ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0.62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1.05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0.63</a:t>
                          </a: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2800" dirty="0"/>
                            <a:t>1.04</a:t>
                          </a: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</a:tbl>
              </a:graphicData>
            </a:graphic>
          </p:graphicFrame>
        </mc:Fallback>
      </mc:AlternateContent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645896"/>
              </p:ext>
            </p:extLst>
          </p:nvPr>
        </p:nvGraphicFramePr>
        <p:xfrm>
          <a:off x="2121569" y="4405992"/>
          <a:ext cx="5462338" cy="103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93599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896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873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R2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b1</a:t>
                      </a:r>
                      <a:endParaRPr lang="en-US" sz="28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 err="1"/>
                        <a:t>Metafounders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1.08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9397810B-525B-4690-9972-DC0369EE1B01}"/>
              </a:ext>
            </a:extLst>
          </p:cNvPr>
          <p:cNvSpPr txBox="1"/>
          <p:nvPr/>
        </p:nvSpPr>
        <p:spPr>
          <a:xfrm>
            <a:off x="4005146" y="5862199"/>
            <a:ext cx="73486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/>
              <a:t>* Genotyped young animals without records </a:t>
            </a:r>
          </a:p>
        </p:txBody>
      </p:sp>
    </p:spTree>
    <p:extLst>
      <p:ext uri="{BB962C8B-B14F-4D97-AF65-F5344CB8AC3E}">
        <p14:creationId xmlns:p14="http://schemas.microsoft.com/office/powerpoint/2010/main" val="24178874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Missing pedigree may reduce the accuracy of genomic prediction in single-step GBLUP.</a:t>
                </a:r>
              </a:p>
              <a:p>
                <a:pPr lvl="1"/>
                <a:r>
                  <a:rPr lang="en-US" dirty="0"/>
                  <a:t>Specific data structure with many missing parents</a:t>
                </a:r>
              </a:p>
              <a:p>
                <a:pPr lvl="1"/>
                <a:r>
                  <a:rPr lang="en-US" dirty="0"/>
                  <a:t>Double-counting in UPG effects</a:t>
                </a:r>
              </a:p>
              <a:p>
                <a:r>
                  <a:rPr lang="en-US" dirty="0"/>
                  <a:t>We have several options to discount the possible double-counting.</a:t>
                </a:r>
              </a:p>
              <a:p>
                <a:pPr lvl="1"/>
                <a:r>
                  <a:rPr lang="en-US" dirty="0"/>
                  <a:t>Removal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US" dirty="0"/>
                  <a:t> contribution</a:t>
                </a:r>
              </a:p>
              <a:p>
                <a:pPr lvl="1"/>
                <a:r>
                  <a:rPr lang="en-US" dirty="0"/>
                  <a:t>Use of Modified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endParaRPr lang="en-US" dirty="0"/>
              </a:p>
              <a:p>
                <a:pPr lvl="1"/>
                <a:r>
                  <a:rPr lang="en-US" dirty="0" err="1"/>
                  <a:t>Metafounders</a:t>
                </a: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4942960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USDA NIFA (2015-67015-22936) and Holstein Association USA for financial support.</a:t>
            </a:r>
          </a:p>
          <a:p>
            <a:r>
              <a:rPr lang="en-US" dirty="0"/>
              <a:t>Council of Dairy Cattle Breeding for phenotype, genotype, and pedigree data.</a:t>
            </a:r>
          </a:p>
          <a:p>
            <a:r>
              <a:rPr lang="en-US" dirty="0"/>
              <a:t>John Cole and Melvin </a:t>
            </a:r>
            <a:r>
              <a:rPr lang="en-US" dirty="0" err="1"/>
              <a:t>Tooker</a:t>
            </a:r>
            <a:r>
              <a:rPr lang="en-US" dirty="0"/>
              <a:t> (USDA-AGIL) for preparing the initial data sets and a computing environment.</a:t>
            </a:r>
          </a:p>
        </p:txBody>
      </p:sp>
    </p:spTree>
    <p:extLst>
      <p:ext uri="{BB962C8B-B14F-4D97-AF65-F5344CB8AC3E}">
        <p14:creationId xmlns:p14="http://schemas.microsoft.com/office/powerpoint/2010/main" val="185334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BDD2E-1493-4000-A75F-0C740BB469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Background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7FB1CB1-289D-4A50-A0D7-2A99B807C26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Genomic prediction with single-step GBLUP (</a:t>
                </a:r>
                <a:r>
                  <a:rPr lang="en-US" dirty="0" err="1"/>
                  <a:t>ssGBLUP</a:t>
                </a:r>
                <a:r>
                  <a:rPr lang="en-US" dirty="0"/>
                  <a:t>)</a:t>
                </a:r>
              </a:p>
              <a:p>
                <a:pPr lvl="1"/>
                <a:r>
                  <a:rPr lang="en-US" dirty="0"/>
                  <a:t>Genotyped + non-genotyped animals</a:t>
                </a:r>
              </a:p>
              <a:p>
                <a:pPr lvl="1"/>
                <a:r>
                  <a:rPr lang="en-US" dirty="0"/>
                  <a:t>Accountability for pre-selection</a:t>
                </a:r>
              </a:p>
              <a:p>
                <a:pPr lvl="1"/>
                <a:r>
                  <a:rPr lang="en-US" dirty="0"/>
                  <a:t>APY: dimensionality reduction in marker genotypes</a:t>
                </a:r>
              </a:p>
              <a:p>
                <a:r>
                  <a:rPr lang="en-US" dirty="0"/>
                  <a:t>Compatibility among relationship matrices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>
                              <a:latin typeface="Cambria Math" charset="0"/>
                            </a:rPr>
                            <m:t>𝐇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1">
                              <a:latin typeface="Cambria Math" charset="0"/>
                            </a:rPr>
                            <m:t>𝐀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  <m:r>
                        <a:rPr lang="en-US" i="1">
                          <a:latin typeface="Cambria Math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2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b="1" i="0" smtClean="0">
                                        <a:latin typeface="Cambria Math" panose="02040503050406030204" pitchFamily="18" charset="0"/>
                                      </a:rPr>
                                      <m:t>𝐆</m:t>
                                    </m:r>
                                  </m:e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  <m:r>
                                      <a:rPr lang="en-US" b="1" i="0" smtClean="0">
                                        <a:latin typeface="Cambria Math" panose="02040503050406030204" pitchFamily="18" charset="0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22</m:t>
                                    </m:r>
                                  </m:sub>
                                  <m:sup>
                                    <m:r>
                                      <a:rPr lang="en-US" b="0" i="1" smtClean="0">
                                        <a:latin typeface="Cambria Math" panose="02040503050406030204" pitchFamily="18" charset="0"/>
                                      </a:rPr>
                                      <m:t>−1</m:t>
                                    </m:r>
                                  </m:sup>
                                </m:sSubSup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Reasonable in complete pedigree</a:t>
                </a:r>
              </a:p>
              <a:p>
                <a:pPr lvl="1"/>
                <a:r>
                  <a:rPr lang="en-US" dirty="0"/>
                  <a:t>Missing pedigree: adjustment of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en-US" dirty="0"/>
                  <a:t> by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How to use unknown parent groups (UPG)?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E7FB1CB1-289D-4A50-A0D7-2A99B807C26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8792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60736E-4195-4E06-99E3-DD4A23F49E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86ADC3-727C-497A-BF03-053E43669D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validate genomic predictions for young bulls by different UPG configurations in US Holstein</a:t>
            </a:r>
          </a:p>
          <a:p>
            <a:r>
              <a:rPr lang="en-US" dirty="0"/>
              <a:t>To discuss possible models to handle UPG in </a:t>
            </a:r>
            <a:r>
              <a:rPr lang="en-US" dirty="0" err="1"/>
              <a:t>ssGBLUP</a:t>
            </a:r>
            <a:r>
              <a:rPr lang="en-US" dirty="0"/>
              <a:t>: a simulation study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601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Full data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6788727"/>
              </p:ext>
            </p:extLst>
          </p:nvPr>
        </p:nvGraphicFramePr>
        <p:xfrm>
          <a:off x="968992" y="1690688"/>
          <a:ext cx="9771796" cy="448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89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35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29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Description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Number of records/animals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/>
                        <a:t>Phenotype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Milk, fat, and protein yield (305-d basis) for US Holstein</a:t>
                      </a:r>
                      <a:r>
                        <a:rPr lang="en-US" sz="2400" baseline="0" dirty="0"/>
                        <a:t> cows recorded between Jan. 1990 and Apr. 2015</a:t>
                      </a:r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37,259,427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Cows with phenotype(s)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15,891,366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7200">
                <a:tc>
                  <a:txBody>
                    <a:bodyPr/>
                    <a:lstStyle/>
                    <a:p>
                      <a:r>
                        <a:rPr lang="en-US" sz="2400" dirty="0"/>
                        <a:t>Pedigree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Animals born in Apr. 2015</a:t>
                      </a:r>
                      <a:r>
                        <a:rPr lang="en-US" sz="2400" baseline="0" dirty="0"/>
                        <a:t> or earlier</a:t>
                      </a:r>
                      <a:br>
                        <a:rPr lang="en-US" sz="2400" baseline="0" dirty="0"/>
                      </a:br>
                      <a:r>
                        <a:rPr lang="en-US" sz="2400" baseline="0" dirty="0"/>
                        <a:t>(3-gen. back from </a:t>
                      </a:r>
                      <a:r>
                        <a:rPr lang="en-US" sz="2400" baseline="0" dirty="0" err="1"/>
                        <a:t>phenotyped</a:t>
                      </a:r>
                      <a:r>
                        <a:rPr lang="en-US" sz="2400" baseline="0" dirty="0"/>
                        <a:t> cows)</a:t>
                      </a:r>
                      <a:br>
                        <a:rPr lang="en-US" sz="2400" baseline="0" dirty="0"/>
                      </a:br>
                      <a:r>
                        <a:rPr lang="en-US" sz="2400" b="1" baseline="0" dirty="0"/>
                        <a:t>185 UPGs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22,963,255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01666">
                <a:tc>
                  <a:txBody>
                    <a:bodyPr/>
                    <a:lstStyle/>
                    <a:p>
                      <a:r>
                        <a:rPr lang="en-US" sz="2400" dirty="0"/>
                        <a:t>Genotype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Animals born in</a:t>
                      </a:r>
                      <a:r>
                        <a:rPr lang="en-US" sz="2400" baseline="0" dirty="0"/>
                        <a:t> Apr</a:t>
                      </a:r>
                      <a:r>
                        <a:rPr lang="en-US" sz="2400" dirty="0"/>
                        <a:t>. 2015 or earlier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(60,671 markers)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/>
                        <a:t>764,029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605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/>
              <a:t>Validation study</a:t>
            </a:r>
            <a:endParaRPr kumimoji="1" lang="ja-JP" alt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1180099" y="2300843"/>
            <a:ext cx="132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Phenotype</a:t>
            </a:r>
          </a:p>
        </p:txBody>
      </p:sp>
      <p:cxnSp>
        <p:nvCxnSpPr>
          <p:cNvPr id="68" name="Straight Arrow Connector 67"/>
          <p:cNvCxnSpPr/>
          <p:nvPr/>
        </p:nvCxnSpPr>
        <p:spPr>
          <a:xfrm>
            <a:off x="2507859" y="2484168"/>
            <a:ext cx="278641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Connector 68"/>
          <p:cNvCxnSpPr/>
          <p:nvPr/>
        </p:nvCxnSpPr>
        <p:spPr>
          <a:xfrm>
            <a:off x="5294278" y="2272207"/>
            <a:ext cx="0" cy="899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5011759" y="1626826"/>
            <a:ext cx="846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2015</a:t>
            </a:r>
            <a:br>
              <a:rPr lang="en-US" dirty="0"/>
            </a:br>
            <a:r>
              <a:rPr lang="en-US" dirty="0"/>
              <a:t>Apr.</a:t>
            </a:r>
          </a:p>
        </p:txBody>
      </p:sp>
      <p:cxnSp>
        <p:nvCxnSpPr>
          <p:cNvPr id="71" name="Straight Connector 70"/>
          <p:cNvCxnSpPr/>
          <p:nvPr/>
        </p:nvCxnSpPr>
        <p:spPr>
          <a:xfrm>
            <a:off x="4660530" y="2272207"/>
            <a:ext cx="3829" cy="899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TextBox 71"/>
          <p:cNvSpPr txBox="1"/>
          <p:nvPr/>
        </p:nvSpPr>
        <p:spPr>
          <a:xfrm>
            <a:off x="4374797" y="1626828"/>
            <a:ext cx="846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2011</a:t>
            </a:r>
            <a:br>
              <a:rPr lang="en-US" dirty="0"/>
            </a:br>
            <a:r>
              <a:rPr lang="en-US" dirty="0"/>
              <a:t>Dec.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>
            <a:off x="2507858" y="2938986"/>
            <a:ext cx="2786419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xtBox 73"/>
          <p:cNvSpPr txBox="1"/>
          <p:nvPr/>
        </p:nvSpPr>
        <p:spPr>
          <a:xfrm>
            <a:off x="1180098" y="2753900"/>
            <a:ext cx="132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Pedigree</a:t>
            </a:r>
          </a:p>
        </p:txBody>
      </p:sp>
      <p:cxnSp>
        <p:nvCxnSpPr>
          <p:cNvPr id="77" name="Straight Connector 76"/>
          <p:cNvCxnSpPr/>
          <p:nvPr/>
        </p:nvCxnSpPr>
        <p:spPr>
          <a:xfrm>
            <a:off x="3714589" y="2272207"/>
            <a:ext cx="3829" cy="899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402396" y="1902875"/>
            <a:ext cx="846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</a:t>
            </a:r>
          </a:p>
        </p:txBody>
      </p:sp>
      <p:cxnSp>
        <p:nvCxnSpPr>
          <p:cNvPr id="79" name="Straight Connector 78"/>
          <p:cNvCxnSpPr/>
          <p:nvPr/>
        </p:nvCxnSpPr>
        <p:spPr>
          <a:xfrm>
            <a:off x="2970806" y="2272207"/>
            <a:ext cx="3829" cy="899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TextBox 79"/>
          <p:cNvSpPr txBox="1"/>
          <p:nvPr/>
        </p:nvSpPr>
        <p:spPr>
          <a:xfrm>
            <a:off x="2658614" y="1902875"/>
            <a:ext cx="846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1990</a:t>
            </a:r>
          </a:p>
        </p:txBody>
      </p:sp>
      <p:sp>
        <p:nvSpPr>
          <p:cNvPr id="81" name="TextBox 80"/>
          <p:cNvSpPr txBox="1"/>
          <p:nvPr/>
        </p:nvSpPr>
        <p:spPr>
          <a:xfrm>
            <a:off x="1116973" y="1902875"/>
            <a:ext cx="13277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Full</a:t>
            </a:r>
          </a:p>
        </p:txBody>
      </p:sp>
      <p:sp>
        <p:nvSpPr>
          <p:cNvPr id="132" name="TextBox 131"/>
          <p:cNvSpPr txBox="1"/>
          <p:nvPr/>
        </p:nvSpPr>
        <p:spPr>
          <a:xfrm>
            <a:off x="8381286" y="1812896"/>
            <a:ext cx="338297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Validation Bulls: Genotyped young bulls</a:t>
            </a:r>
            <a:br>
              <a:rPr lang="en-US" sz="2400" dirty="0"/>
            </a:br>
            <a:r>
              <a:rPr lang="en-US" sz="2400" dirty="0"/>
              <a:t>with no tested daughters in 2011 but with at least 50 tested daughters in 2015 (N=3,797)</a:t>
            </a:r>
          </a:p>
        </p:txBody>
      </p:sp>
      <p:sp>
        <p:nvSpPr>
          <p:cNvPr id="133" name="Rectangle 132"/>
          <p:cNvSpPr/>
          <p:nvPr/>
        </p:nvSpPr>
        <p:spPr>
          <a:xfrm>
            <a:off x="8203570" y="1626826"/>
            <a:ext cx="3646625" cy="2731105"/>
          </a:xfrm>
          <a:prstGeom prst="rect">
            <a:avLst/>
          </a:prstGeom>
          <a:solidFill>
            <a:schemeClr val="accent5">
              <a:alpha val="1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4227031" y="2269613"/>
            <a:ext cx="424603" cy="886797"/>
          </a:xfrm>
          <a:prstGeom prst="rect">
            <a:avLst/>
          </a:prstGeom>
          <a:solidFill>
            <a:schemeClr val="accent5">
              <a:alpha val="29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865414" y="2112846"/>
            <a:ext cx="22952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Daughter</a:t>
            </a:r>
            <a:br>
              <a:rPr lang="en-US" sz="2400" dirty="0"/>
            </a:br>
            <a:r>
              <a:rPr lang="en-US" sz="2400" dirty="0"/>
              <a:t>Yield Deviation</a:t>
            </a:r>
            <a:br>
              <a:rPr lang="en-US" sz="2400" dirty="0"/>
            </a:br>
            <a:r>
              <a:rPr lang="en-US" sz="2400" dirty="0"/>
              <a:t>(DYD2015)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180098" y="3921948"/>
            <a:ext cx="132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Phenotype</a:t>
            </a:r>
          </a:p>
        </p:txBody>
      </p:sp>
      <p:cxnSp>
        <p:nvCxnSpPr>
          <p:cNvPr id="46" name="Straight Arrow Connector 45"/>
          <p:cNvCxnSpPr/>
          <p:nvPr/>
        </p:nvCxnSpPr>
        <p:spPr>
          <a:xfrm>
            <a:off x="2507858" y="4105273"/>
            <a:ext cx="2152671" cy="1341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5294277" y="3893312"/>
            <a:ext cx="0" cy="899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>
            <a:off x="4660529" y="3893312"/>
            <a:ext cx="3829" cy="899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endCxn id="60" idx="3"/>
          </p:cNvCxnSpPr>
          <p:nvPr/>
        </p:nvCxnSpPr>
        <p:spPr>
          <a:xfrm flipV="1">
            <a:off x="2507858" y="4336713"/>
            <a:ext cx="2152673" cy="21334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1180098" y="4172961"/>
            <a:ext cx="132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Genotype</a:t>
            </a: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2507858" y="4632417"/>
            <a:ext cx="2152671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180098" y="4423974"/>
            <a:ext cx="1327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Pedigree</a:t>
            </a:r>
          </a:p>
        </p:txBody>
      </p:sp>
      <p:cxnSp>
        <p:nvCxnSpPr>
          <p:cNvPr id="55" name="Straight Connector 54"/>
          <p:cNvCxnSpPr/>
          <p:nvPr/>
        </p:nvCxnSpPr>
        <p:spPr>
          <a:xfrm>
            <a:off x="3714588" y="3893312"/>
            <a:ext cx="3829" cy="899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>
            <a:off x="2970805" y="3893312"/>
            <a:ext cx="3829" cy="899994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2658612" y="3523980"/>
            <a:ext cx="846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1990</a:t>
            </a:r>
          </a:p>
        </p:txBody>
      </p:sp>
      <p:sp>
        <p:nvSpPr>
          <p:cNvPr id="59" name="TextBox 58"/>
          <p:cNvSpPr txBox="1"/>
          <p:nvPr/>
        </p:nvSpPr>
        <p:spPr>
          <a:xfrm>
            <a:off x="140057" y="3523980"/>
            <a:ext cx="22967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b="1" dirty="0"/>
              <a:t>Trunc2011</a:t>
            </a:r>
          </a:p>
        </p:txBody>
      </p:sp>
      <p:sp>
        <p:nvSpPr>
          <p:cNvPr id="60" name="Rectangle 59"/>
          <p:cNvSpPr/>
          <p:nvPr/>
        </p:nvSpPr>
        <p:spPr>
          <a:xfrm>
            <a:off x="4235928" y="3893314"/>
            <a:ext cx="424603" cy="886797"/>
          </a:xfrm>
          <a:prstGeom prst="rect">
            <a:avLst/>
          </a:prstGeom>
          <a:solidFill>
            <a:schemeClr val="accent5">
              <a:alpha val="29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TextBox 60"/>
          <p:cNvSpPr txBox="1"/>
          <p:nvPr/>
        </p:nvSpPr>
        <p:spPr>
          <a:xfrm>
            <a:off x="5859342" y="3655934"/>
            <a:ext cx="2336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For GPTA using </a:t>
            </a:r>
            <a:r>
              <a:rPr lang="en-US" sz="2400" dirty="0" err="1"/>
              <a:t>ssGBLUP</a:t>
            </a:r>
            <a:br>
              <a:rPr lang="en-US" sz="2400" dirty="0"/>
            </a:br>
            <a:r>
              <a:rPr lang="en-US" sz="2400" dirty="0"/>
              <a:t>(GPTA2011)</a:t>
            </a:r>
          </a:p>
        </p:txBody>
      </p:sp>
      <p:sp>
        <p:nvSpPr>
          <p:cNvPr id="98" name="TextBox 97"/>
          <p:cNvSpPr txBox="1"/>
          <p:nvPr/>
        </p:nvSpPr>
        <p:spPr>
          <a:xfrm>
            <a:off x="5005754" y="3300917"/>
            <a:ext cx="846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2015</a:t>
            </a:r>
            <a:br>
              <a:rPr lang="en-US" dirty="0"/>
            </a:br>
            <a:r>
              <a:rPr lang="en-US" dirty="0"/>
              <a:t>Apr.</a:t>
            </a:r>
          </a:p>
        </p:txBody>
      </p:sp>
      <p:sp>
        <p:nvSpPr>
          <p:cNvPr id="99" name="TextBox 98"/>
          <p:cNvSpPr txBox="1"/>
          <p:nvPr/>
        </p:nvSpPr>
        <p:spPr>
          <a:xfrm>
            <a:off x="4368792" y="3300919"/>
            <a:ext cx="846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2011</a:t>
            </a:r>
            <a:br>
              <a:rPr lang="en-US" dirty="0"/>
            </a:br>
            <a:r>
              <a:rPr lang="en-US" dirty="0"/>
              <a:t>Dec.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701203" y="4923387"/>
                <a:ext cx="7113181" cy="17543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br>
                  <a:rPr lang="en-US" altLang="ja-JP" dirty="0"/>
                </a:br>
                <a:r>
                  <a:rPr lang="en-US" altLang="ja-JP" sz="2400" dirty="0"/>
                  <a:t>	</a:t>
                </a:r>
                <a14:m>
                  <m:oMath xmlns:m="http://schemas.openxmlformats.org/officeDocument/2006/math">
                    <m:r>
                      <a:rPr lang="en-US" altLang="ja-JP" sz="24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ja-JP" sz="2400" b="0" i="1" smtClean="0">
                        <a:latin typeface="Cambria Math" panose="02040503050406030204" pitchFamily="18" charset="0"/>
                      </a:rPr>
                      <m:t>𝑌</m:t>
                    </m:r>
                    <m:r>
                      <a:rPr lang="en-US" altLang="ja-JP" sz="2400" i="1">
                        <a:latin typeface="Cambria Math" panose="02040503050406030204" pitchFamily="18" charset="0"/>
                      </a:rPr>
                      <m:t>𝐷</m:t>
                    </m:r>
                    <m:r>
                      <a:rPr lang="en-US" altLang="ja-JP" sz="2400" i="1">
                        <a:latin typeface="Cambria Math" panose="02040503050406030204" pitchFamily="18" charset="0"/>
                      </a:rPr>
                      <m:t>2015=</m:t>
                    </m:r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ja-JP" sz="2400" i="1">
                        <a:latin typeface="Cambria Math" panose="02040503050406030204" pitchFamily="18" charset="0"/>
                      </a:rPr>
                      <m:t>×</m:t>
                    </m:r>
                    <m:r>
                      <a:rPr lang="en-US" altLang="ja-JP" sz="2400" i="1">
                        <a:latin typeface="Cambria Math" panose="02040503050406030204" pitchFamily="18" charset="0"/>
                      </a:rPr>
                      <m:t>𝐺𝑃𝑇𝐴</m:t>
                    </m:r>
                    <m:r>
                      <a:rPr lang="en-US" altLang="ja-JP" sz="2400" i="1">
                        <a:latin typeface="Cambria Math" panose="02040503050406030204" pitchFamily="18" charset="0"/>
                      </a:rPr>
                      <m:t>2011+</m:t>
                    </m:r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endParaRPr lang="en-US" altLang="ja-JP" sz="2400" dirty="0"/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altLang="ja-JP" sz="2400" dirty="0"/>
                  <a:t>R</a:t>
                </a:r>
                <a:r>
                  <a:rPr lang="en-US" altLang="ja-JP" sz="2400" baseline="30000" dirty="0"/>
                  <a:t>2</a:t>
                </a:r>
                <a:r>
                  <a:rPr lang="en-US" altLang="ja-JP" sz="2400" dirty="0"/>
                  <a:t> : validation reliability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altLang="ja-JP" sz="2400" dirty="0"/>
                  <a:t>Slope 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4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b>
                        <m:r>
                          <a:rPr lang="en-US" altLang="ja-JP" sz="24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altLang="ja-JP" sz="2400" dirty="0"/>
                  <a:t>): Inflation of prediction</a:t>
                </a:r>
              </a:p>
              <a:p>
                <a:endParaRPr kumimoji="1" lang="ja-JP" alt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1203" y="4923387"/>
                <a:ext cx="7113181" cy="1754326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TextBox 55"/>
          <p:cNvSpPr txBox="1"/>
          <p:nvPr/>
        </p:nvSpPr>
        <p:spPr>
          <a:xfrm>
            <a:off x="3402395" y="3523980"/>
            <a:ext cx="8461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2000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19123" y="2269613"/>
            <a:ext cx="496109" cy="2034495"/>
            <a:chOff x="2494358" y="2269614"/>
            <a:chExt cx="1176074" cy="2034495"/>
          </a:xfrm>
        </p:grpSpPr>
        <p:sp>
          <p:nvSpPr>
            <p:cNvPr id="5" name="Rectangle 4"/>
            <p:cNvSpPr/>
            <p:nvPr/>
          </p:nvSpPr>
          <p:spPr>
            <a:xfrm>
              <a:off x="2494358" y="2269614"/>
              <a:ext cx="1176073" cy="47080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524110" y="3883275"/>
              <a:ext cx="1146322" cy="4208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56171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131827-5264-4A9D-80BA-E04D589596F5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Different UPG in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𝐇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A131827-5264-4A9D-80BA-E04D589596F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3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84AA6A-CFA6-40EC-BC6E-5EE4869652F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Weight 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𝜔</m:t>
                    </m:r>
                  </m:oMath>
                </a14:m>
                <a:r>
                  <a:rPr lang="en-US" dirty="0"/>
                  <a:t>) on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en-US" dirty="0"/>
                  <a:t>: </a:t>
                </a:r>
                <a:r>
                  <a:rPr lang="en-US" b="1" dirty="0"/>
                  <a:t>0.9</a:t>
                </a:r>
                <a:r>
                  <a:rPr lang="en-US" dirty="0"/>
                  <a:t> or </a:t>
                </a:r>
                <a:r>
                  <a:rPr lang="en-US" b="1" dirty="0"/>
                  <a:t>1.0</a:t>
                </a:r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UPG: </a:t>
                </a:r>
                <a:r>
                  <a:rPr lang="en-US" b="1" dirty="0">
                    <a:solidFill>
                      <a:schemeClr val="accent1"/>
                    </a:solidFill>
                  </a:rPr>
                  <a:t>pedigree + genomic UPG</a:t>
                </a:r>
                <a:r>
                  <a:rPr lang="en-US" dirty="0"/>
                  <a:t>,</a:t>
                </a:r>
                <a:r>
                  <a:rPr lang="en-US" b="1" dirty="0"/>
                  <a:t> </a:t>
                </a:r>
                <a:r>
                  <a:rPr lang="en-US" b="1" dirty="0">
                    <a:solidFill>
                      <a:schemeClr val="accent2"/>
                    </a:solidFill>
                  </a:rPr>
                  <a:t>pedigree UPG only</a:t>
                </a:r>
                <a:r>
                  <a:rPr lang="en-US" dirty="0"/>
                  <a:t>, </a:t>
                </a:r>
                <a:r>
                  <a:rPr lang="en-US" b="1" dirty="0"/>
                  <a:t>or no UPG</a:t>
                </a:r>
                <a:br>
                  <a:rPr lang="en-US" b="1" dirty="0"/>
                </a:br>
                <a:r>
                  <a:rPr lang="en-US" b="1" dirty="0"/>
                  <a:t>                  </a:t>
                </a:r>
                <a:r>
                  <a:rPr lang="en-US" b="1" dirty="0">
                    <a:solidFill>
                      <a:schemeClr val="accent1"/>
                    </a:solidFill>
                  </a:rPr>
                  <a:t>(genomic UPG)               </a:t>
                </a:r>
                <a:r>
                  <a:rPr lang="en-US" b="1" dirty="0"/>
                  <a:t> </a:t>
                </a:r>
                <a:r>
                  <a:rPr lang="en-US" b="1" dirty="0">
                    <a:solidFill>
                      <a:schemeClr val="accent2"/>
                    </a:solidFill>
                  </a:rPr>
                  <a:t>(pedigree UPG)</a:t>
                </a:r>
                <a:endParaRPr lang="en-US" b="1" dirty="0">
                  <a:solidFill>
                    <a:schemeClr val="accent1"/>
                  </a:solidFill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>
                              <a:latin typeface="Cambria Math" charset="0"/>
                            </a:rPr>
                            <m:t>𝐇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∗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>
                              <a:latin typeface="Cambria Math" charset="0"/>
                            </a:rPr>
                            <m:t>𝐀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∗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𝐆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bSup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>
                                            <a:latin typeface="Cambria Math" charset="0"/>
                                          </a:rPr>
                                          <m:t>𝐆</m:t>
                                        </m:r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</m:t>
                                    </m:r>
                                    <m: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  <m:t>𝜔</m:t>
                                    </m:r>
                                    <m:sSubSup>
                                      <m:sSub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000" b="1">
                                            <a:latin typeface="Cambria Math" charset="0"/>
                                          </a:rPr>
                                          <m:t>𝐀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charset="0"/>
                                          </a:rPr>
                                          <m:t>22</m:t>
                                        </m:r>
                                      </m:sub>
                                      <m:sup>
                                        <m:r>
                                          <a:rPr lang="en-US" sz="2000" i="1">
                                            <a:latin typeface="Cambria Math" charset="0"/>
                                          </a:rPr>
                                          <m:t>−1</m:t>
                                        </m:r>
                                      </m:sup>
                                    </m:sSubSup>
                                  </m:e>
                                </m:d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en-US" sz="2000" i="1">
                                    <a:latin typeface="Cambria Math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𝐆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bSup>
                                <m:r>
                                  <a:rPr lang="en-US" sz="2000" i="1">
                                    <a:latin typeface="Cambria Math" charset="0"/>
                                  </a:rPr>
                                  <m:t>)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en-US" sz="2000" i="1">
                                    <a:latin typeface="Cambria Math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𝐆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𝜔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bSup>
                                <m:r>
                                  <a:rPr lang="en-US" sz="2000" i="1">
                                    <a:latin typeface="Cambria Math" charset="0"/>
                                  </a:rPr>
                                  <m:t>)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784AA6A-CFA6-40EC-BC6E-5EE4869652F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4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Left Bracket 9">
            <a:extLst>
              <a:ext uri="{FF2B5EF4-FFF2-40B4-BE49-F238E27FC236}">
                <a16:creationId xmlns:a16="http://schemas.microsoft.com/office/drawing/2014/main" id="{9FFED151-D873-482F-B3D0-7B0415DF0BA3}"/>
              </a:ext>
            </a:extLst>
          </p:cNvPr>
          <p:cNvSpPr/>
          <p:nvPr/>
        </p:nvSpPr>
        <p:spPr>
          <a:xfrm rot="16200000">
            <a:off x="3619049" y="3001314"/>
            <a:ext cx="231495" cy="3040222"/>
          </a:xfrm>
          <a:prstGeom prst="leftBracket">
            <a:avLst/>
          </a:prstGeom>
          <a:ln w="381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Bracket 10">
            <a:extLst>
              <a:ext uri="{FF2B5EF4-FFF2-40B4-BE49-F238E27FC236}">
                <a16:creationId xmlns:a16="http://schemas.microsoft.com/office/drawing/2014/main" id="{1EEE557D-7E06-45C6-BBB2-64F91D1DA5BB}"/>
              </a:ext>
            </a:extLst>
          </p:cNvPr>
          <p:cNvSpPr/>
          <p:nvPr/>
        </p:nvSpPr>
        <p:spPr>
          <a:xfrm rot="16200000">
            <a:off x="6240714" y="678613"/>
            <a:ext cx="231496" cy="8283553"/>
          </a:xfrm>
          <a:prstGeom prst="leftBracket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3253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DYD2015 vs GPTA2011 (Protein)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7728038"/>
              </p:ext>
            </p:extLst>
          </p:nvPr>
        </p:nvGraphicFramePr>
        <p:xfrm>
          <a:off x="838200" y="2713261"/>
          <a:ext cx="10515600" cy="3535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64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5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195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11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37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07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Data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UPG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800" dirty="0"/>
                        <a:t>ω</a:t>
                      </a:r>
                      <a:r>
                        <a:rPr lang="en-US" sz="2800" dirty="0"/>
                        <a:t>=0.9</a:t>
                      </a:r>
                      <a:br>
                        <a:rPr lang="en-US" sz="2800" dirty="0"/>
                      </a:br>
                      <a:r>
                        <a:rPr lang="en-US" sz="2800" dirty="0"/>
                        <a:t>R2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b1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l-GR" sz="2800" dirty="0"/>
                        <a:t>ω</a:t>
                      </a:r>
                      <a:r>
                        <a:rPr lang="en-US" sz="2800" dirty="0"/>
                        <a:t>=1.0</a:t>
                      </a:r>
                      <a:br>
                        <a:rPr lang="en-US" sz="2800" dirty="0"/>
                      </a:br>
                      <a:r>
                        <a:rPr lang="en-US" sz="2800" dirty="0"/>
                        <a:t>R2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b1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 rowSpan="5">
                  <a:txBody>
                    <a:bodyPr/>
                    <a:lstStyle/>
                    <a:p>
                      <a:r>
                        <a:rPr lang="en-US" sz="2800" dirty="0"/>
                        <a:t>GPTA2011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Genomic UPG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0.74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different </a:t>
                      </a:r>
                      <a:r>
                        <a:rPr lang="en-US" sz="2800" dirty="0" err="1"/>
                        <a:t>inb</a:t>
                      </a:r>
                      <a:r>
                        <a:rPr lang="en-US" sz="2800" dirty="0"/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0.39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0.75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0.51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00393352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     different UPG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0.32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0.50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182251498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Pedigree UPG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2531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/>
                        <a:t>No UPGs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0.50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0.78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87816792"/>
                  </a:ext>
                </a:extLst>
              </a:tr>
            </a:tbl>
          </a:graphicData>
        </a:graphic>
      </p:graphicFrame>
      <p:graphicFrame>
        <p:nvGraphicFramePr>
          <p:cNvPr id="5" name="Content Placeholder 3">
            <a:extLst>
              <a:ext uri="{FF2B5EF4-FFF2-40B4-BE49-F238E27FC236}">
                <a16:creationId xmlns:a16="http://schemas.microsoft.com/office/drawing/2014/main" id="{D3976427-2C34-4F8F-AFB4-AF05EBC03B7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0360950"/>
              </p:ext>
            </p:extLst>
          </p:nvPr>
        </p:nvGraphicFramePr>
        <p:xfrm>
          <a:off x="838200" y="1645379"/>
          <a:ext cx="10515600" cy="10363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30647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7566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079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116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0376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233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Data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R2</a:t>
                      </a: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b1</a:t>
                      </a: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800" dirty="0"/>
                        <a:t>Official GPTA 2011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800" dirty="0"/>
                        <a:t>0.81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395221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0051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F2DB2-5622-4350-A332-A75BC7E66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Low accuracy with exact UPG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277ADB-38DB-4D1F-880A-79B51FE66229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938754" cy="4667250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GPTA for young genotypes</a:t>
                </a:r>
              </a:p>
              <a:p>
                <a:pPr lvl="1" defTabSz="723900"/>
                <a:r>
                  <a:rPr lang="en-US" dirty="0" err="1"/>
                  <a:t>PedigreeUPG</a:t>
                </a:r>
                <a:r>
                  <a:rPr lang="en-US" b="0" dirty="0"/>
                  <a:t>: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𝐺𝑃𝑇𝐴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𝑃𝐴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𝐷𝐺𝑉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𝑃𝐼</m:t>
                    </m:r>
                  </m:oMath>
                </a14:m>
                <a:r>
                  <a:rPr lang="en-US" dirty="0"/>
                  <a:t>			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𝐷𝐺𝑉</m:t>
                    </m:r>
                  </m:oMath>
                </a14:m>
                <a:endParaRPr lang="en-US" dirty="0"/>
              </a:p>
              <a:p>
                <a:pPr lvl="1" defTabSz="722313"/>
                <a:r>
                  <a:rPr lang="en-US" dirty="0"/>
                  <a:t>Genomic UPG: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𝐺𝑃𝑇𝐴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𝑃𝐴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𝐷𝐺𝑉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3</m:t>
                        </m:r>
                      </m:sub>
                    </m:sSub>
                    <m:r>
                      <a:rPr lang="en-US" i="1">
                        <a:latin typeface="Cambria Math" panose="02040503050406030204" pitchFamily="18" charset="0"/>
                      </a:rPr>
                      <m:t>𝑃𝐼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</a:rPr>
                      <m:t>𝑈𝑃𝐺</m:t>
                    </m:r>
                  </m:oMath>
                </a14:m>
                <a:r>
                  <a:rPr lang="en-US" dirty="0"/>
                  <a:t>	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≈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𝐷𝐺𝑉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𝑈𝑃𝐺</m:t>
                    </m:r>
                  </m:oMath>
                </a14:m>
                <a:endParaRPr lang="en-US" dirty="0"/>
              </a:p>
              <a:p>
                <a:pPr marL="0" indent="0" defTabSz="722313">
                  <a:buNone/>
                </a:pPr>
                <a:endParaRPr lang="en-US" dirty="0"/>
              </a:p>
              <a:p>
                <a:pPr defTabSz="722313"/>
                <a:r>
                  <a:rPr lang="en-US" dirty="0"/>
                  <a:t>Possible solutions</a:t>
                </a:r>
              </a:p>
              <a:p>
                <a:pPr lvl="1" defTabSz="722313"/>
                <a:r>
                  <a:rPr lang="en-US" dirty="0"/>
                  <a:t>Discounting UPG effects</a:t>
                </a:r>
              </a:p>
              <a:p>
                <a:pPr lvl="1" defTabSz="722313"/>
                <a:r>
                  <a:rPr lang="en-US" dirty="0"/>
                  <a:t>Removing double counting between</a:t>
                </a:r>
                <a:br>
                  <a:rPr lang="en-US" dirty="0"/>
                </a:br>
                <a:r>
                  <a:rPr lang="en-US" dirty="0"/>
                  <a:t>DGV and UPG</a:t>
                </a:r>
              </a:p>
              <a:p>
                <a:pPr lvl="1" defTabSz="722313"/>
                <a:r>
                  <a:rPr lang="en-US" dirty="0"/>
                  <a:t>Scaling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</a:rPr>
                      <m:t>𝐀</m:t>
                    </m:r>
                  </m:oMath>
                </a14:m>
                <a:r>
                  <a:rPr lang="en-US" dirty="0"/>
                  <a:t> to </a:t>
                </a:r>
                <a14:m>
                  <m:oMath xmlns:m="http://schemas.openxmlformats.org/officeDocument/2006/math">
                    <m:r>
                      <a:rPr lang="en-US" b="1">
                        <a:latin typeface="Cambria Math" panose="02040503050406030204" pitchFamily="18" charset="0"/>
                      </a:rPr>
                      <m:t>𝐆</m:t>
                    </m:r>
                    <m:r>
                      <a:rPr lang="en-US" b="1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(“</a:t>
                </a:r>
                <a:r>
                  <a:rPr lang="en-US" dirty="0" err="1"/>
                  <a:t>metafounders</a:t>
                </a:r>
                <a:r>
                  <a:rPr lang="en-US" dirty="0"/>
                  <a:t>”)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277ADB-38DB-4D1F-880A-79B51FE66229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938754" cy="4667250"/>
              </a:xfrm>
              <a:blipFill>
                <a:blip r:embed="rId3"/>
                <a:stretch>
                  <a:fillRect l="-1003" t="-20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id="{86C77DA6-1FEF-4965-9FCF-6F28AF1D365C}"/>
              </a:ext>
            </a:extLst>
          </p:cNvPr>
          <p:cNvGrpSpPr/>
          <p:nvPr/>
        </p:nvGrpSpPr>
        <p:grpSpPr>
          <a:xfrm>
            <a:off x="5779851" y="3119337"/>
            <a:ext cx="6650476" cy="667591"/>
            <a:chOff x="5779851" y="3119337"/>
            <a:chExt cx="6650476" cy="667591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F031B759-E2FF-4DE9-979A-10B7D0C20940}"/>
                </a:ext>
              </a:extLst>
            </p:cNvPr>
            <p:cNvGrpSpPr/>
            <p:nvPr/>
          </p:nvGrpSpPr>
          <p:grpSpPr>
            <a:xfrm>
              <a:off x="5779851" y="3119337"/>
              <a:ext cx="3706238" cy="390592"/>
              <a:chOff x="5126477" y="3119337"/>
              <a:chExt cx="3706238" cy="390592"/>
            </a:xfrm>
          </p:grpSpPr>
          <p:cxnSp>
            <p:nvCxnSpPr>
              <p:cNvPr id="5" name="Straight Connector 4">
                <a:extLst>
                  <a:ext uri="{FF2B5EF4-FFF2-40B4-BE49-F238E27FC236}">
                    <a16:creationId xmlns:a16="http://schemas.microsoft.com/office/drawing/2014/main" id="{3E28B02B-9204-4BD9-A88A-B7D61D3A89BB}"/>
                  </a:ext>
                </a:extLst>
              </p:cNvPr>
              <p:cNvCxnSpPr/>
              <p:nvPr/>
            </p:nvCxnSpPr>
            <p:spPr>
              <a:xfrm>
                <a:off x="5282119" y="3122579"/>
                <a:ext cx="1011677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91A02B8-05F4-41A6-94F9-542C664FDC4D}"/>
                  </a:ext>
                </a:extLst>
              </p:cNvPr>
              <p:cNvSpPr txBox="1"/>
              <p:nvPr/>
            </p:nvSpPr>
            <p:spPr>
              <a:xfrm>
                <a:off x="5126477" y="3140597"/>
                <a:ext cx="370623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chemeClr val="accent2"/>
                    </a:solidFill>
                  </a:rPr>
                  <a:t>Larger weights with many genotypes</a:t>
                </a:r>
              </a:p>
            </p:txBody>
          </p:sp>
          <p:cxnSp>
            <p:nvCxnSpPr>
              <p:cNvPr id="7" name="Straight Connector 6">
                <a:extLst>
                  <a:ext uri="{FF2B5EF4-FFF2-40B4-BE49-F238E27FC236}">
                    <a16:creationId xmlns:a16="http://schemas.microsoft.com/office/drawing/2014/main" id="{1A276D3F-B05E-49F6-B49E-CDA76015430E}"/>
                  </a:ext>
                </a:extLst>
              </p:cNvPr>
              <p:cNvCxnSpPr/>
              <p:nvPr/>
            </p:nvCxnSpPr>
            <p:spPr>
              <a:xfrm>
                <a:off x="7632970" y="3119337"/>
                <a:ext cx="1011677" cy="0"/>
              </a:xfrm>
              <a:prstGeom prst="line">
                <a:avLst/>
              </a:prstGeom>
              <a:ln w="38100">
                <a:solidFill>
                  <a:schemeClr val="accent2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E857AED9-3023-46C2-B302-BAD4BD2ED029}"/>
                </a:ext>
              </a:extLst>
            </p:cNvPr>
            <p:cNvGrpSpPr/>
            <p:nvPr/>
          </p:nvGrpSpPr>
          <p:grpSpPr>
            <a:xfrm>
              <a:off x="10231877" y="3119337"/>
              <a:ext cx="2198450" cy="667591"/>
              <a:chOff x="9578503" y="3119337"/>
              <a:chExt cx="2198450" cy="667591"/>
            </a:xfrm>
          </p:grpSpPr>
          <p:cxnSp>
            <p:nvCxnSpPr>
              <p:cNvPr id="9" name="Straight Connector 8">
                <a:extLst>
                  <a:ext uri="{FF2B5EF4-FFF2-40B4-BE49-F238E27FC236}">
                    <a16:creationId xmlns:a16="http://schemas.microsoft.com/office/drawing/2014/main" id="{819163FB-1B51-4C13-861F-96F9D224372A}"/>
                  </a:ext>
                </a:extLst>
              </p:cNvPr>
              <p:cNvCxnSpPr/>
              <p:nvPr/>
            </p:nvCxnSpPr>
            <p:spPr>
              <a:xfrm>
                <a:off x="9925455" y="3119337"/>
                <a:ext cx="1011677" cy="0"/>
              </a:xfrm>
              <a:prstGeom prst="line">
                <a:avLst/>
              </a:prstGeom>
              <a:ln w="38100">
                <a:solidFill>
                  <a:schemeClr val="accent1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FE2218D-72E9-487A-9163-2C264C8F5ABA}"/>
                  </a:ext>
                </a:extLst>
              </p:cNvPr>
              <p:cNvSpPr txBox="1"/>
              <p:nvPr/>
            </p:nvSpPr>
            <p:spPr>
              <a:xfrm>
                <a:off x="9578503" y="3140597"/>
                <a:ext cx="219845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b="1" dirty="0">
                    <a:solidFill>
                      <a:schemeClr val="accent1"/>
                    </a:solidFill>
                  </a:rPr>
                  <a:t>Too large for</a:t>
                </a:r>
                <a:br>
                  <a:rPr lang="en-US" b="1" dirty="0">
                    <a:solidFill>
                      <a:schemeClr val="accent1"/>
                    </a:solidFill>
                  </a:rPr>
                </a:br>
                <a:r>
                  <a:rPr lang="en-US" b="1" dirty="0">
                    <a:solidFill>
                      <a:schemeClr val="accent1"/>
                    </a:solidFill>
                  </a:rPr>
                  <a:t>young animals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B48A8B3-E78F-4DCF-B7DD-76CD3AF679B7}"/>
                  </a:ext>
                </a:extLst>
              </p:cNvPr>
              <p:cNvSpPr/>
              <p:nvPr/>
            </p:nvSpPr>
            <p:spPr>
              <a:xfrm>
                <a:off x="5893527" y="5101900"/>
                <a:ext cx="6210114" cy="107054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>
                              <a:latin typeface="Cambria Math" charset="0"/>
                            </a:rPr>
                            <m:t>𝐇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∗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=</m:t>
                      </m:r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1">
                              <a:latin typeface="Cambria Math" charset="0"/>
                            </a:rPr>
                            <m:t>𝐀</m:t>
                          </m:r>
                        </m:e>
                        <m:sup>
                          <m:r>
                            <a:rPr lang="en-US" sz="2000" i="1">
                              <a:latin typeface="Cambria Math" charset="0"/>
                            </a:rPr>
                            <m:t>∗</m:t>
                          </m:r>
                        </m:sup>
                      </m:sSup>
                      <m:r>
                        <a:rPr lang="en-US" sz="2000" i="1">
                          <a:latin typeface="Cambria Math" charset="0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mcs>
                                <m:mc>
                                  <m:mcPr>
                                    <m:count m:val="3"/>
                                    <m:mcJc m:val="center"/>
                                  </m:mcPr>
                                </m:mc>
                              </m:mcs>
                              <m:ctrlPr>
                                <a:rPr lang="en-US" sz="2000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m:rPr>
                                    <m:brk m:alnAt="7"/>
                                  </m:rP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  <m:e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𝐆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bSup>
                              </m:e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d>
                                  <m:d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sSup>
                                      <m:s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pPr>
                                      <m:e>
                                        <m:r>
                                          <a:rPr lang="en-US" sz="2000" b="1">
                                            <a:latin typeface="Cambria Math" charset="0"/>
                                          </a:rPr>
                                          <m:t>𝐆</m:t>
                                        </m:r>
                                      </m:e>
                                      <m:sup>
                                        <m:r>
                                          <a:rPr lang="en-US" sz="2000" i="1">
                                            <a:latin typeface="Cambria Math" charset="0"/>
                                          </a:rPr>
                                          <m:t>−1</m:t>
                                        </m:r>
                                      </m:sup>
                                    </m:s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</m:t>
                                    </m:r>
                                    <m:sSubSup>
                                      <m:sSubSupPr>
                                        <m:ctrlPr>
                                          <a:rPr lang="en-US" sz="20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sSubSupPr>
                                      <m:e>
                                        <m:r>
                                          <a:rPr lang="en-US" sz="2000" b="1">
                                            <a:latin typeface="Cambria Math" charset="0"/>
                                          </a:rPr>
                                          <m:t>𝐀</m:t>
                                        </m:r>
                                      </m:e>
                                      <m:sub>
                                        <m:r>
                                          <a:rPr lang="en-US" sz="2000" i="1">
                                            <a:latin typeface="Cambria Math" charset="0"/>
                                          </a:rPr>
                                          <m:t>22</m:t>
                                        </m:r>
                                      </m:sub>
                                      <m:sup>
                                        <m:r>
                                          <a:rPr lang="en-US" sz="2000" i="1">
                                            <a:latin typeface="Cambria Math" charset="0"/>
                                          </a:rPr>
                                          <m:t>−1</m:t>
                                        </m:r>
                                      </m:sup>
                                    </m:sSubSup>
                                  </m:e>
                                </m:d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  <m:mr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0</m:t>
                                </m:r>
                              </m:e>
                              <m:e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en-US" sz="2000" i="1">
                                    <a:latin typeface="Cambria Math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𝐆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bSup>
                                <m:r>
                                  <a:rPr lang="en-US" sz="2000" i="1">
                                    <a:latin typeface="Cambria Math" charset="0"/>
                                  </a:rPr>
                                  <m:t>)</m:t>
                                </m:r>
                              </m:e>
                              <m:e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′</m:t>
                                    </m:r>
                                  </m:sup>
                                </m:sSubSup>
                                <m:r>
                                  <a:rPr lang="en-US" sz="2000" i="1">
                                    <a:latin typeface="Cambria Math" charset="0"/>
                                  </a:rPr>
                                  <m:t>(</m:t>
                                </m:r>
                                <m:sSup>
                                  <m:s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𝐆</m:t>
                                    </m:r>
                                  </m:e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p>
                                <m:r>
                                  <a:rPr lang="en-US" sz="2000" i="1">
                                    <a:latin typeface="Cambria Math" charset="0"/>
                                  </a:rPr>
                                  <m:t>−</m:t>
                                </m:r>
                                <m:sSubSup>
                                  <m:sSubSup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Sup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𝐀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22</m:t>
                                    </m:r>
                                  </m:sub>
                                  <m:sup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−1</m:t>
                                    </m:r>
                                  </m:sup>
                                </m:sSubSup>
                                <m:r>
                                  <a:rPr lang="en-US" sz="2000" i="1">
                                    <a:latin typeface="Cambria Math" charset="0"/>
                                  </a:rPr>
                                  <m:t>)</m:t>
                                </m:r>
                                <m:sSub>
                                  <m:sSubPr>
                                    <m:ctrlPr>
                                      <a:rPr lang="en-US" sz="20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2000" b="1">
                                        <a:latin typeface="Cambria Math" charset="0"/>
                                      </a:rPr>
                                      <m:t>𝐐</m:t>
                                    </m:r>
                                  </m:e>
                                  <m:sub>
                                    <m:r>
                                      <a:rPr lang="en-US" sz="2000" i="1">
                                        <a:latin typeface="Cambria Math" charset="0"/>
                                      </a:rPr>
                                      <m:t>2</m:t>
                                    </m:r>
                                  </m:sub>
                                </m:sSub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AB48A8B3-E78F-4DCF-B7DD-76CD3AF679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3527" y="5101900"/>
                <a:ext cx="6210114" cy="10705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320838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US" dirty="0"/>
                  <a:t>Modified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1" i="0" smtClean="0">
                            <a:latin typeface="Cambria Math" panose="02040503050406030204" pitchFamily="18" charset="0"/>
                          </a:rPr>
                          <m:t>𝐀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</m:oMath>
                </a14:m>
                <a:r>
                  <a:rPr lang="en-US" dirty="0"/>
                  <a:t> with UPG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 rotWithShape="0">
                <a:blip r:embed="rId2"/>
                <a:stretch>
                  <a:fillRect l="-2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lnSpcReduction="10000"/>
              </a:bodyPr>
              <a:lstStyle/>
              <a:p>
                <a:r>
                  <a:rPr lang="en-US" dirty="0"/>
                  <a:t>Indirect inversion</a:t>
                </a:r>
              </a:p>
              <a:p>
                <a:pPr marL="457200" lvl="1" indent="0">
                  <a:buNone/>
                </a:pPr>
                <a:r>
                  <a:rPr lang="en-US" dirty="0"/>
                  <a:t>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bSup>
                    <m: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21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11</m:t>
                                </m:r>
                              </m:sup>
                            </m:sSup>
                          </m:e>
                        </m:d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12</m:t>
                        </m:r>
                      </m:sup>
                    </m:sSup>
                  </m:oMath>
                </a14:m>
                <a:r>
                  <a:rPr lang="en-US" dirty="0"/>
                  <a:t>   </a:t>
                </a:r>
                <a:br>
                  <a:rPr lang="en-US" dirty="0"/>
                </a:br>
                <a:br>
                  <a:rPr lang="en-US" dirty="0"/>
                </a:br>
                <a:r>
                  <a:rPr lang="en-US" dirty="0"/>
                  <a:t>		</a:t>
                </a:r>
                <a:r>
                  <a:rPr lang="en-US" sz="2000" dirty="0"/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r>
                      <a:rPr lang="en-US" sz="2000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sz="20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b="0" i="1" smtClean="0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  <a:p>
                <a:r>
                  <a:rPr lang="en-US" dirty="0"/>
                  <a:t>With UPG</a:t>
                </a:r>
              </a:p>
              <a:p>
                <a:pPr marL="457200" lvl="1" indent="0">
                  <a:buNone/>
                </a:pPr>
                <a:r>
                  <a:rPr lang="en-US" b="0" dirty="0"/>
                  <a:t>		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22</m:t>
                        </m:r>
                      </m:sub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bSup>
                    <m:r>
                      <m:rPr>
                        <m:aln/>
                      </m:rPr>
                      <a:rPr lang="en-US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22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−</m:t>
                    </m:r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p>
                              </m:s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𝐼</m:t>
                              </m:r>
                            </m:e>
                          </m:mr>
                        </m:m>
                      </m:e>
                    </m:d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/>
                  <a:t> </a:t>
                </a:r>
                <a:br>
                  <a:rPr lang="en-US" dirty="0"/>
                </a:br>
                <a:br>
                  <a:rPr lang="en-US" dirty="0"/>
                </a:br>
                <a:br>
                  <a:rPr lang="en-US" dirty="0"/>
                </a:br>
                <a:r>
                  <a:rPr lang="en-US" dirty="0"/>
                  <a:t>		</a:t>
                </a:r>
                <a:r>
                  <a:rPr lang="en-US" sz="2000" dirty="0"/>
                  <a:t>where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0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A</m:t>
                        </m:r>
                      </m:e>
                      <m:sup>
                        <m:r>
                          <a:rPr lang="en-US" sz="2000" b="0" i="0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2000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13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23</m:t>
                                  </m:r>
                                </m:sup>
                              </m:sSup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31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32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33</m:t>
                                  </m:r>
                                </m:sup>
                              </m:sSup>
                            </m:e>
                          </m:mr>
                        </m:m>
                      </m:e>
                    </m:d>
                    <m:r>
                      <a:rPr lang="en-US" sz="2000" b="0" i="0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begChr m:val="["/>
                        <m:endChr m:val="]"/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12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11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mr>
                          <m:mr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21</m:t>
                                  </m:r>
                                </m:sup>
                              </m:sSup>
                            </m:e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22</m:t>
                                  </m:r>
                                </m:sup>
                              </m:sSup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2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21</m:t>
                                            </m:r>
                                          </m:sup>
                                        </m:sSup>
                                      </m:e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22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mr>
                          <m:m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11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21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m>
                                    <m:mPr>
                                      <m:mcs>
                                        <m:mc>
                                          <m:mcPr>
                                            <m:count m:val="1"/>
                                            <m:mcJc m:val="center"/>
                                          </m:mcPr>
                                        </m:mc>
                                      </m:mcs>
                                      <m:ctrlPr>
                                        <a:rPr lang="en-US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mP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12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  <m:mr>
                                      <m:e>
                                        <m:sSup>
                                          <m:sSupPr>
                                            <m:ctrlP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𝐴</m:t>
                                            </m:r>
                                          </m:e>
                                          <m:sup>
                                            <m:r>
                                              <a:rPr lang="en-US" sz="2000" i="1">
                                                <a:latin typeface="Cambria Math" panose="02040503050406030204" pitchFamily="18" charset="0"/>
                                              </a:rPr>
                                              <m:t>22</m:t>
                                            </m:r>
                                          </m:sup>
                                        </m:sSup>
                                      </m:e>
                                    </m:mr>
                                  </m:m>
                                </m:e>
                              </m:d>
                            </m:e>
                            <m:e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  <m:sSup>
                                <m:sSupPr>
                                  <m:ctrlP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US" sz="2000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0">
                <a:blip r:embed="rId3"/>
                <a:stretch>
                  <a:fillRect l="-1043" t="-308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877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639</Words>
  <Application>Microsoft Office PowerPoint</Application>
  <PresentationFormat>Widescreen</PresentationFormat>
  <Paragraphs>200</Paragraphs>
  <Slides>15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Yu Gothic</vt:lpstr>
      <vt:lpstr>Yu Gothic Light</vt:lpstr>
      <vt:lpstr>Arial</vt:lpstr>
      <vt:lpstr>Calibri</vt:lpstr>
      <vt:lpstr>Calibri Light</vt:lpstr>
      <vt:lpstr>Cambria Math</vt:lpstr>
      <vt:lpstr>Office Theme</vt:lpstr>
      <vt:lpstr>Genomic predictability of single-step GBLUP for production traits in US Holstein</vt:lpstr>
      <vt:lpstr>Background</vt:lpstr>
      <vt:lpstr>Objectives</vt:lpstr>
      <vt:lpstr>Full data</vt:lpstr>
      <vt:lpstr>Validation study</vt:lpstr>
      <vt:lpstr>Different UPG in H^(-1)</vt:lpstr>
      <vt:lpstr>DYD2015 vs GPTA2011 (Protein)</vt:lpstr>
      <vt:lpstr>Low accuracy with exact UPG</vt:lpstr>
      <vt:lpstr>Modified A_22^(-1) with UPG</vt:lpstr>
      <vt:lpstr>Missing parents in ssGBLUP</vt:lpstr>
      <vt:lpstr>With A_22^∗</vt:lpstr>
      <vt:lpstr>Simulation study</vt:lpstr>
      <vt:lpstr>Results from simulation</vt:lpstr>
      <vt:lpstr>Summary</vt:lpstr>
      <vt:lpstr>Acknowledgement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2018-01-29T14:42:03Z</dcterms:created>
  <dcterms:modified xsi:type="dcterms:W3CDTF">2018-06-28T17:16:00Z</dcterms:modified>
</cp:coreProperties>
</file>