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60" r:id="rId2"/>
    <p:sldId id="289" r:id="rId3"/>
    <p:sldId id="287" r:id="rId4"/>
    <p:sldId id="290" r:id="rId5"/>
    <p:sldId id="286" r:id="rId6"/>
    <p:sldId id="281" r:id="rId7"/>
    <p:sldId id="291" r:id="rId8"/>
    <p:sldId id="283" r:id="rId9"/>
    <p:sldId id="282" r:id="rId10"/>
    <p:sldId id="284" r:id="rId11"/>
    <p:sldId id="292" r:id="rId12"/>
    <p:sldId id="279" r:id="rId13"/>
    <p:sldId id="28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270"/>
    <a:srgbClr val="00523C"/>
    <a:srgbClr val="254061"/>
    <a:srgbClr val="8EB4E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75" d="100"/>
          <a:sy n="75" d="100"/>
        </p:scale>
        <p:origin x="77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51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28720-454B-481B-8312-8A1B4269CA0F}" type="datetimeFigureOut">
              <a:rPr lang="en-US" smtClean="0"/>
              <a:pPr/>
              <a:t>6/18/2018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EB8D-23C2-439D-8D6B-DBCC814DEB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0EB8D-23C2-439D-8D6B-DBCC814DEB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11216640" cy="5120640"/>
          </a:xfrm>
        </p:spPr>
        <p:txBody>
          <a:bodyPr/>
          <a:lstStyle>
            <a:lvl1pPr marL="274320" indent="-274320">
              <a:defRPr sz="2700"/>
            </a:lvl1pPr>
            <a:lvl2pPr marL="685800">
              <a:defRPr sz="2700"/>
            </a:lvl2pPr>
            <a:lvl3pPr marL="960120" indent="-274320"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200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89000"/>
            <a:ext cx="10363200" cy="639763"/>
          </a:xfrm>
        </p:spPr>
        <p:txBody>
          <a:bodyPr/>
          <a:lstStyle>
            <a:lvl1pPr algn="l">
              <a:lnSpc>
                <a:spcPts val="6133"/>
              </a:lnSpc>
              <a:defRPr sz="5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566160"/>
            <a:ext cx="10363200" cy="274320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188720"/>
            <a:ext cx="5364480" cy="5120640"/>
          </a:xfrm>
        </p:spPr>
        <p:txBody>
          <a:bodyPr/>
          <a:lstStyle>
            <a:lvl1pPr>
              <a:defRPr sz="2700"/>
            </a:lvl1pPr>
            <a:lvl2pPr>
              <a:defRPr sz="27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8_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11509248" y="6409773"/>
            <a:ext cx="682752" cy="4736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39560"/>
            <a:ext cx="11545824" cy="24384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85344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121920"/>
            <a:ext cx="11216640" cy="6397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188720"/>
            <a:ext cx="11216640" cy="51206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880" y="6639560"/>
            <a:ext cx="7924800" cy="24384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American Dairy Science Association annual meeting, Knoxville, TN, June 25-27, 2018 (</a:t>
            </a:r>
            <a:fld id="{15B3028D-9398-4C32-B664-7BB0AE0371BF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1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78240" y="6670746"/>
            <a:ext cx="2682240" cy="16927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1100" b="1" dirty="0">
                <a:solidFill>
                  <a:schemeClr val="bg1"/>
                </a:solidFill>
              </a:rPr>
              <a:t>AGIL – 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121917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Symbol" pitchFamily="18" charset="2"/>
        <a:buChar char="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004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Arial" pitchFamily="34" charset="0"/>
        <a:buChar char="–"/>
        <a:tabLst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defTabSz="1219170" rtl="0" eaLnBrk="1" latinLnBrk="0" hangingPunct="1">
        <a:lnSpc>
          <a:spcPts val="2800"/>
        </a:lnSpc>
        <a:spcBef>
          <a:spcPts val="0"/>
        </a:spcBef>
        <a:spcAft>
          <a:spcPts val="2400"/>
        </a:spcAft>
        <a:buFont typeface="Calibri" pitchFamily="34" charset="0"/>
        <a:buChar char="•"/>
        <a:defRPr sz="27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724946"/>
            <a:ext cx="10363200" cy="1835759"/>
          </a:xfrm>
        </p:spPr>
        <p:txBody>
          <a:bodyPr>
            <a:spAutoFit/>
          </a:bodyPr>
          <a:lstStyle/>
          <a:p>
            <a:pPr marL="0" lvl="1">
              <a:lnSpc>
                <a:spcPct val="87000"/>
              </a:lnSpc>
            </a:pPr>
            <a:r>
              <a:rPr lang="en-US" sz="4000" b="1" dirty="0" err="1">
                <a:solidFill>
                  <a:schemeClr val="bg1"/>
                </a:solidFill>
                <a:latin typeface="+mj-lt"/>
              </a:rPr>
              <a:t>Multitrait</a:t>
            </a:r>
            <a:r>
              <a:rPr lang="en-US" sz="4000" b="1" dirty="0">
                <a:solidFill>
                  <a:schemeClr val="bg1"/>
                </a:solidFill>
                <a:latin typeface="+mj-lt"/>
              </a:rPr>
              <a:t> modeling of first vs. later parities for US yield, somatic cell score, and fertility traits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r>
              <a:rPr lang="en-US" sz="1700" b="1" dirty="0">
                <a:solidFill>
                  <a:schemeClr val="bg1"/>
                </a:solidFill>
                <a:latin typeface="+mj-lt"/>
              </a:rPr>
              <a:t> </a:t>
            </a:r>
            <a:br>
              <a:rPr lang="en-US" sz="4000" b="1" dirty="0">
                <a:solidFill>
                  <a:schemeClr val="bg1"/>
                </a:solidFill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200"/>
              </a:lnSpc>
            </a:pPr>
            <a:r>
              <a:rPr lang="en-US" sz="3500" dirty="0"/>
              <a:t>Paul </a:t>
            </a:r>
            <a:r>
              <a:rPr lang="en-US" sz="3500" dirty="0" err="1"/>
              <a:t>VanRaden</a:t>
            </a:r>
            <a:r>
              <a:rPr lang="en-US" sz="3500" dirty="0"/>
              <a:t> and Mel Tooker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USDA Animal Genomics and Improvement Lab, 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Beltsville, MD 20705</a:t>
            </a:r>
          </a:p>
          <a:p>
            <a:pPr>
              <a:lnSpc>
                <a:spcPts val="4200"/>
              </a:lnSpc>
            </a:pPr>
            <a:r>
              <a:rPr lang="en-US" sz="3500" dirty="0"/>
              <a:t>Email: </a:t>
            </a:r>
            <a:r>
              <a:rPr lang="en-US" sz="3500" dirty="0">
                <a:solidFill>
                  <a:srgbClr val="244270"/>
                </a:solidFill>
              </a:rPr>
              <a:t>paul.vanraden@ars.usda.gov</a:t>
            </a:r>
          </a:p>
          <a:p>
            <a:pPr>
              <a:lnSpc>
                <a:spcPts val="4200"/>
              </a:lnSpc>
              <a:spcAft>
                <a:spcPts val="600"/>
              </a:spcAft>
            </a:pPr>
            <a:r>
              <a:rPr lang="en-US" sz="3500" dirty="0"/>
              <a:t>Web site:</a:t>
            </a:r>
            <a:r>
              <a:rPr lang="en-US" sz="3500" dirty="0">
                <a:solidFill>
                  <a:srgbClr val="244270"/>
                </a:solidFill>
              </a:rPr>
              <a:t> https://aipl.arsusda.gov/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D7D912-5BD2-4BAF-BA98-9444BDBD7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732" y="3168482"/>
            <a:ext cx="2164268" cy="12193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4990-02FE-4E5F-B21C-38DFDD47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Truncation study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ED262-64FF-437F-97AD-4A90741C8F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With the latest 5 </a:t>
            </a:r>
            <a:r>
              <a:rPr lang="en-US" dirty="0" err="1"/>
              <a:t>yr</a:t>
            </a:r>
            <a:r>
              <a:rPr lang="en-US" dirty="0"/>
              <a:t> of data removed, correlations of truncated and current evaluations were compared for the most recently proven US bulls. </a:t>
            </a:r>
          </a:p>
          <a:p>
            <a:r>
              <a:rPr lang="en-US" dirty="0"/>
              <a:t>Correlations for yield traits did not improve for any breed. </a:t>
            </a:r>
          </a:p>
          <a:p>
            <a:r>
              <a:rPr lang="en-US" dirty="0"/>
              <a:t>Correlations for SCS were higher for the new model than for the traditional model:</a:t>
            </a:r>
          </a:p>
          <a:p>
            <a:pPr lvl="1"/>
            <a:r>
              <a:rPr lang="en-US" dirty="0"/>
              <a:t>For 2,016 Holsteins (</a:t>
            </a:r>
            <a:r>
              <a:rPr lang="en-US" dirty="0">
                <a:solidFill>
                  <a:srgbClr val="0070C0"/>
                </a:solidFill>
              </a:rPr>
              <a:t>0.875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0.867</a:t>
            </a:r>
            <a:r>
              <a:rPr lang="en-US" dirty="0"/>
              <a:t>) and 25 Brown Swiss (</a:t>
            </a:r>
            <a:r>
              <a:rPr lang="en-US" dirty="0">
                <a:solidFill>
                  <a:srgbClr val="0070C0"/>
                </a:solidFill>
              </a:rPr>
              <a:t>0.800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0.760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But not for 256 Jerseys (</a:t>
            </a:r>
            <a:r>
              <a:rPr lang="en-US" dirty="0">
                <a:solidFill>
                  <a:srgbClr val="0070C0"/>
                </a:solidFill>
              </a:rPr>
              <a:t>0.822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0.826</a:t>
            </a:r>
            <a:r>
              <a:rPr lang="en-US" dirty="0"/>
              <a:t>). </a:t>
            </a:r>
          </a:p>
          <a:p>
            <a:r>
              <a:rPr lang="en-US" dirty="0"/>
              <a:t>In a separate test, modeling maturity effects using random regressions on parity gave predictions very similar to modeling first vs. later records. </a:t>
            </a:r>
          </a:p>
        </p:txBody>
      </p:sp>
    </p:spTree>
    <p:extLst>
      <p:ext uri="{BB962C8B-B14F-4D97-AF65-F5344CB8AC3E}">
        <p14:creationId xmlns:p14="http://schemas.microsoft.com/office/powerpoint/2010/main" val="357044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94BF-F841-43A1-8377-377B7A08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Corr</a:t>
            </a:r>
            <a:r>
              <a:rPr lang="en-US" dirty="0"/>
              <a:t> (Truncated Parent Average, Final PTA)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E95241-96D1-49D5-8509-E6F8A66CA9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705502"/>
              </p:ext>
            </p:extLst>
          </p:nvPr>
        </p:nvGraphicFramePr>
        <p:xfrm>
          <a:off x="487363" y="1189038"/>
          <a:ext cx="1121727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4230">
                  <a:extLst>
                    <a:ext uri="{9D8B030D-6E8A-4147-A177-3AD203B41FA5}">
                      <a16:colId xmlns:a16="http://schemas.microsoft.com/office/drawing/2014/main" val="165046769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139226034"/>
                    </a:ext>
                  </a:extLst>
                </a:gridCol>
                <a:gridCol w="1878676">
                  <a:extLst>
                    <a:ext uri="{9D8B030D-6E8A-4147-A177-3AD203B41FA5}">
                      <a16:colId xmlns:a16="http://schemas.microsoft.com/office/drawing/2014/main" val="747641034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1711483695"/>
                    </a:ext>
                  </a:extLst>
                </a:gridCol>
                <a:gridCol w="1912245">
                  <a:extLst>
                    <a:ext uri="{9D8B030D-6E8A-4147-A177-3AD203B41FA5}">
                      <a16:colId xmlns:a16="http://schemas.microsoft.com/office/drawing/2014/main" val="3410288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Old model (ST)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New model (MT parities)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919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69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0.616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906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0.575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0.557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99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Protein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0.638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0.639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668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Somatic Cell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523C"/>
                          </a:solidFill>
                        </a:rPr>
                        <a:t>0.485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6223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95A0DE-9DA1-46E8-97C5-EBEB18B46EB1}"/>
              </a:ext>
            </a:extLst>
          </p:cNvPr>
          <p:cNvSpPr txBox="1"/>
          <p:nvPr/>
        </p:nvSpPr>
        <p:spPr>
          <a:xfrm>
            <a:off x="575715" y="4904510"/>
            <a:ext cx="108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44270"/>
                </a:solidFill>
              </a:rPr>
              <a:t>Correlations for 4,289 Holstein bulls with only PA in 2012 but daughter PTAs in 2017</a:t>
            </a:r>
          </a:p>
        </p:txBody>
      </p:sp>
    </p:spTree>
    <p:extLst>
      <p:ext uri="{BB962C8B-B14F-4D97-AF65-F5344CB8AC3E}">
        <p14:creationId xmlns:p14="http://schemas.microsoft.com/office/powerpoint/2010/main" val="211923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188720"/>
            <a:ext cx="9662160" cy="5120640"/>
          </a:xfrm>
        </p:spPr>
        <p:txBody>
          <a:bodyPr/>
          <a:lstStyle/>
          <a:p>
            <a:pPr>
              <a:lnSpc>
                <a:spcPts val="2900"/>
              </a:lnSpc>
            </a:pPr>
            <a:r>
              <a:rPr lang="en-US" dirty="0"/>
              <a:t>Modeling lactations as correlated traits or with maturity regression was expected to reduce biases as bulls transition from: </a:t>
            </a:r>
          </a:p>
          <a:p>
            <a:pPr lvl="1">
              <a:lnSpc>
                <a:spcPts val="2900"/>
              </a:lnSpc>
            </a:pPr>
            <a:r>
              <a:rPr lang="en-US" dirty="0"/>
              <a:t>genomic predictions to observed first lactation daughters, </a:t>
            </a:r>
          </a:p>
          <a:p>
            <a:pPr lvl="1">
              <a:lnSpc>
                <a:spcPts val="2900"/>
              </a:lnSpc>
            </a:pPr>
            <a:r>
              <a:rPr lang="en-US" dirty="0"/>
              <a:t>then from first to later lactation daughters</a:t>
            </a:r>
          </a:p>
          <a:p>
            <a:pPr>
              <a:lnSpc>
                <a:spcPts val="2900"/>
              </a:lnSpc>
            </a:pPr>
            <a:r>
              <a:rPr lang="en-US" dirty="0"/>
              <a:t>Slightly improved the stability for SCS evaluations</a:t>
            </a:r>
          </a:p>
          <a:p>
            <a:pPr>
              <a:lnSpc>
                <a:spcPts val="2900"/>
              </a:lnSpc>
            </a:pPr>
            <a:r>
              <a:rPr lang="en-US" dirty="0"/>
              <a:t>Did not improve correlations of truncated with future evaluations for other traits</a:t>
            </a:r>
          </a:p>
          <a:p>
            <a:pPr>
              <a:lnSpc>
                <a:spcPts val="2900"/>
              </a:lnSpc>
            </a:pPr>
            <a:r>
              <a:rPr lang="en-US" dirty="0"/>
              <a:t>Doubles processors and file sizes, less with maturity regression</a:t>
            </a:r>
          </a:p>
          <a:p>
            <a:pPr>
              <a:lnSpc>
                <a:spcPts val="2900"/>
              </a:lnSpc>
            </a:pPr>
            <a:r>
              <a:rPr lang="en-US" dirty="0"/>
              <a:t>Could be implemented, but benefits are small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012037-02BA-487B-8CD6-28F272DC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539" y="0"/>
            <a:ext cx="2176461" cy="13107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Acknowledgments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600"/>
              </a:spcAft>
            </a:pPr>
            <a:r>
              <a:rPr lang="en-US" dirty="0"/>
              <a:t>Council on Dairy Cattle Breeding </a:t>
            </a:r>
            <a:r>
              <a:rPr lang="en-US" dirty="0">
                <a:solidFill>
                  <a:srgbClr val="00523C"/>
                </a:solidFill>
              </a:rPr>
              <a:t>(CDCB) </a:t>
            </a:r>
            <a:r>
              <a:rPr lang="en-US" dirty="0"/>
              <a:t>and its industry suppliers provided the data</a:t>
            </a:r>
          </a:p>
          <a:p>
            <a:pPr>
              <a:spcAft>
                <a:spcPts val="3600"/>
              </a:spcAft>
            </a:pPr>
            <a:r>
              <a:rPr lang="en-US" dirty="0"/>
              <a:t>USDA-ARS project 1265-31000-101-00, “Improving Genetic Predictions in Dairy Animals Using Phenotypic and Genomic Information” </a:t>
            </a:r>
            <a:r>
              <a:rPr lang="en-US" dirty="0">
                <a:solidFill>
                  <a:srgbClr val="00523C"/>
                </a:solidFill>
              </a:rPr>
              <a:t>(AGIL funding)</a:t>
            </a:r>
          </a:p>
          <a:p>
            <a:pPr>
              <a:lnSpc>
                <a:spcPts val="2900"/>
              </a:lnSpc>
              <a:spcAft>
                <a:spcPts val="3600"/>
              </a:spcAft>
            </a:pPr>
            <a:r>
              <a:rPr lang="en-US" dirty="0"/>
              <a:t>Mel Tooker provided 16 years of high quality research, retired in April 2018</a:t>
            </a:r>
          </a:p>
          <a:p>
            <a:pPr>
              <a:lnSpc>
                <a:spcPts val="2900"/>
              </a:lnSpc>
              <a:spcAft>
                <a:spcPts val="3600"/>
              </a:spcAf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F90227-1228-4A7B-B79A-76150A8F8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863" y="4103914"/>
            <a:ext cx="4517077" cy="25382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2034-6FD3-4BE0-958D-DCB1B4987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0004E-3C50-4D18-92B0-F1D72D4BA7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Treatment of lactations as different, correlated traits</a:t>
            </a:r>
          </a:p>
          <a:p>
            <a:r>
              <a:rPr lang="en-US" dirty="0"/>
              <a:t>Parity models and numbers of parities in different countries</a:t>
            </a:r>
          </a:p>
          <a:p>
            <a:r>
              <a:rPr lang="en-US" dirty="0"/>
              <a:t>Previous tests of correlated lactation models using U.S. data</a:t>
            </a:r>
          </a:p>
          <a:p>
            <a:r>
              <a:rPr lang="en-US" dirty="0"/>
              <a:t>Official repeatability model compared to correlated lactation model</a:t>
            </a:r>
          </a:p>
          <a:p>
            <a:pPr lvl="1"/>
            <a:r>
              <a:rPr lang="en-US" dirty="0"/>
              <a:t>Yield, SCS, and fertility (daughter pregnancy and cow conception rates)</a:t>
            </a:r>
          </a:p>
          <a:p>
            <a:pPr lvl="1"/>
            <a:r>
              <a:rPr lang="en-US" dirty="0"/>
              <a:t>Holstein, Jersey, and Brown Swiss results</a:t>
            </a:r>
          </a:p>
          <a:p>
            <a:pPr lvl="1"/>
            <a:r>
              <a:rPr lang="en-US" dirty="0"/>
              <a:t>Aug 2017 official predicted by Dec 2012 truncated data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573D5-BF10-4B50-BD0F-10A73F412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857" y="0"/>
            <a:ext cx="2177143" cy="13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8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A0C3B-6DB2-4AE5-A6F8-708ACB5E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models used by different countries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7989C0-AA4D-49F2-A742-7372663C045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1554281"/>
              </p:ext>
            </p:extLst>
          </p:nvPr>
        </p:nvGraphicFramePr>
        <p:xfrm>
          <a:off x="487363" y="1189038"/>
          <a:ext cx="11217276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9092">
                  <a:extLst>
                    <a:ext uri="{9D8B030D-6E8A-4147-A177-3AD203B41FA5}">
                      <a16:colId xmlns:a16="http://schemas.microsoft.com/office/drawing/2014/main" val="408213635"/>
                    </a:ext>
                  </a:extLst>
                </a:gridCol>
                <a:gridCol w="3739092">
                  <a:extLst>
                    <a:ext uri="{9D8B030D-6E8A-4147-A177-3AD203B41FA5}">
                      <a16:colId xmlns:a16="http://schemas.microsoft.com/office/drawing/2014/main" val="1286502440"/>
                    </a:ext>
                  </a:extLst>
                </a:gridCol>
                <a:gridCol w="3739092">
                  <a:extLst>
                    <a:ext uri="{9D8B030D-6E8A-4147-A177-3AD203B41FA5}">
                      <a16:colId xmlns:a16="http://schemas.microsoft.com/office/drawing/2014/main" val="2315906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Parity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 parities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&gt;3 parities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60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MT correlated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BEL, CAN, CZE, DFS, EST, DEU, ITA, JPN, LTV, LIT, POL, URY, ZAF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CHE, GBR, IRL, ISR, KOR, NLD, NZL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578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ST repeatability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FRA, HUN, NOR, PRT, SVK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ARG, AUS, CRO, ESP, SVN, USA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7180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1DCA67-A2C9-4A1B-80C2-9244DB988C4E}"/>
              </a:ext>
            </a:extLst>
          </p:cNvPr>
          <p:cNvSpPr txBox="1"/>
          <p:nvPr/>
        </p:nvSpPr>
        <p:spPr>
          <a:xfrm>
            <a:off x="658368" y="4297680"/>
            <a:ext cx="9901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 of the 20 countries with MT parity models also use test-day input data.</a:t>
            </a:r>
          </a:p>
          <a:p>
            <a:r>
              <a:rPr lang="en-US" sz="2400" dirty="0"/>
              <a:t>7 of the 11 countries with repeatability models use 305-d lactation input data.</a:t>
            </a:r>
          </a:p>
          <a:p>
            <a:r>
              <a:rPr lang="en-US" sz="2400" dirty="0"/>
              <a:t>Nearly all countries combine parities before doing ST genomic calculations </a:t>
            </a:r>
          </a:p>
        </p:txBody>
      </p:sp>
    </p:spTree>
    <p:extLst>
      <p:ext uri="{BB962C8B-B14F-4D97-AF65-F5344CB8AC3E}">
        <p14:creationId xmlns:p14="http://schemas.microsoft.com/office/powerpoint/2010/main" val="338810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B6DF0-9457-48FE-BD06-147189BD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Parity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476F-BA18-4BCD-B546-847CEA6C0F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Half of the countries with MT parity models put equal weight on 3 parities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BEL, CAN, CZE, EST, DEU, ITA, LIT, POL, URY</a:t>
            </a:r>
          </a:p>
          <a:p>
            <a:r>
              <a:rPr lang="en-US" dirty="0"/>
              <a:t>Most other countries with &gt;3 parities give less weight to later parities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GBR, IRL, ISR, KOR, NLD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USA</a:t>
            </a:r>
            <a:r>
              <a:rPr lang="en-US" dirty="0"/>
              <a:t> model tested here split all-parity merit into first vs. later parities</a:t>
            </a:r>
          </a:p>
          <a:p>
            <a:pPr lvl="1"/>
            <a:r>
              <a:rPr lang="en-US" dirty="0"/>
              <a:t>Combined first and later merit with weights of 0.33 and 0.67</a:t>
            </a:r>
          </a:p>
          <a:p>
            <a:r>
              <a:rPr lang="en-US" dirty="0"/>
              <a:t>Previous parity variance adjustments were removed</a:t>
            </a:r>
          </a:p>
          <a:p>
            <a:r>
              <a:rPr lang="en-US" dirty="0"/>
              <a:t>Mature equivalent pre-adjustments for yield were retained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F9487-DD4E-4B4D-8351-B372AA46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tests on U.S.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05F31-D8EB-41B8-8A72-92041841C1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Weller, Norman, </a:t>
            </a:r>
            <a:r>
              <a:rPr lang="en-US" dirty="0" err="1"/>
              <a:t>Wiggans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1984</a:t>
            </a:r>
            <a:r>
              <a:rPr lang="en-US" dirty="0"/>
              <a:t> J Dairy Sci. 67:2010</a:t>
            </a:r>
          </a:p>
          <a:p>
            <a:pPr lvl="1"/>
            <a:r>
              <a:rPr lang="en-US" dirty="0"/>
              <a:t>First 3 lactations MT vs 5 lactation repeatability sire models, GU and AY</a:t>
            </a:r>
          </a:p>
          <a:p>
            <a:pPr lvl="1"/>
            <a:r>
              <a:rPr lang="en-US" dirty="0"/>
              <a:t>PTA correlations were 0.97-0.99, no clear advantage</a:t>
            </a:r>
          </a:p>
          <a:p>
            <a:r>
              <a:rPr lang="en-US" dirty="0"/>
              <a:t>Wiggans and </a:t>
            </a:r>
            <a:r>
              <a:rPr lang="en-US" dirty="0" err="1"/>
              <a:t>VanRaden,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2004 </a:t>
            </a:r>
            <a:r>
              <a:rPr lang="en-US" dirty="0"/>
              <a:t>J Dairy Sci. (abstract)</a:t>
            </a:r>
          </a:p>
          <a:p>
            <a:pPr lvl="1"/>
            <a:r>
              <a:rPr lang="en-US" dirty="0"/>
              <a:t>Maturity random regression had no benefit</a:t>
            </a:r>
          </a:p>
          <a:p>
            <a:r>
              <a:rPr lang="en-US" dirty="0"/>
              <a:t>Norman et al, </a:t>
            </a:r>
            <a:r>
              <a:rPr lang="en-US" dirty="0">
                <a:solidFill>
                  <a:srgbClr val="00B050"/>
                </a:solidFill>
              </a:rPr>
              <a:t>2007</a:t>
            </a:r>
            <a:r>
              <a:rPr lang="en-US" dirty="0"/>
              <a:t> J Dairy Sci 90:3937</a:t>
            </a:r>
          </a:p>
          <a:p>
            <a:pPr lvl="1"/>
            <a:r>
              <a:rPr lang="en-US" dirty="0"/>
              <a:t>Maturity effects were consistent across 3 countries (</a:t>
            </a:r>
            <a:r>
              <a:rPr lang="en-US" dirty="0">
                <a:solidFill>
                  <a:schemeClr val="tx2"/>
                </a:solidFill>
              </a:rPr>
              <a:t>CAN, NLD, USA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Maturity effects were inherited from sires to sons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5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BBE7-3172-4E97-A346-ADF7F9EA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492B6-2C9F-4A15-B04C-AA3EE78701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Genetic merits in first vs. later parity with correlations &lt;1 were compared to official repeatability models </a:t>
            </a:r>
          </a:p>
          <a:p>
            <a:pPr lvl="1"/>
            <a:r>
              <a:rPr lang="en-US" dirty="0"/>
              <a:t>88 million lactation records of 34 million cows for yield traits </a:t>
            </a:r>
          </a:p>
          <a:p>
            <a:pPr lvl="1"/>
            <a:r>
              <a:rPr lang="en-US" dirty="0"/>
              <a:t>Somatic cell score (SCS) and 2 cow fertility traits had fewer records. </a:t>
            </a:r>
          </a:p>
          <a:p>
            <a:r>
              <a:rPr lang="en-US" dirty="0"/>
              <a:t>Estimated genetic correlations of first with later parity were 0.85 for SCS, about 0.90 for production, and 0.95 for fertility traits. </a:t>
            </a:r>
          </a:p>
          <a:p>
            <a:r>
              <a:rPr lang="en-US" dirty="0"/>
              <a:t>Permanent environmental and herd-by-sire interaction effects were also constants within later parities and used the same correlations with first-parity effects.</a:t>
            </a:r>
          </a:p>
        </p:txBody>
      </p:sp>
    </p:spTree>
    <p:extLst>
      <p:ext uri="{BB962C8B-B14F-4D97-AF65-F5344CB8AC3E}">
        <p14:creationId xmlns:p14="http://schemas.microsoft.com/office/powerpoint/2010/main" val="399857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C455E-7892-4853-BDD0-0FE5714C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Maturity random regression model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19D98D-84BF-46E7-A0CE-E1821D8DF5E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8584402"/>
              </p:ext>
            </p:extLst>
          </p:nvPr>
        </p:nvGraphicFramePr>
        <p:xfrm>
          <a:off x="487045" y="3723540"/>
          <a:ext cx="6553835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0767">
                  <a:extLst>
                    <a:ext uri="{9D8B030D-6E8A-4147-A177-3AD203B41FA5}">
                      <a16:colId xmlns:a16="http://schemas.microsoft.com/office/drawing/2014/main" val="4219964611"/>
                    </a:ext>
                  </a:extLst>
                </a:gridCol>
                <a:gridCol w="1310767">
                  <a:extLst>
                    <a:ext uri="{9D8B030D-6E8A-4147-A177-3AD203B41FA5}">
                      <a16:colId xmlns:a16="http://schemas.microsoft.com/office/drawing/2014/main" val="75624642"/>
                    </a:ext>
                  </a:extLst>
                </a:gridCol>
                <a:gridCol w="1310767">
                  <a:extLst>
                    <a:ext uri="{9D8B030D-6E8A-4147-A177-3AD203B41FA5}">
                      <a16:colId xmlns:a16="http://schemas.microsoft.com/office/drawing/2014/main" val="2799294934"/>
                    </a:ext>
                  </a:extLst>
                </a:gridCol>
                <a:gridCol w="1310767">
                  <a:extLst>
                    <a:ext uri="{9D8B030D-6E8A-4147-A177-3AD203B41FA5}">
                      <a16:colId xmlns:a16="http://schemas.microsoft.com/office/drawing/2014/main" val="4013483352"/>
                    </a:ext>
                  </a:extLst>
                </a:gridCol>
                <a:gridCol w="1310767">
                  <a:extLst>
                    <a:ext uri="{9D8B030D-6E8A-4147-A177-3AD203B41FA5}">
                      <a16:colId xmlns:a16="http://schemas.microsoft.com/office/drawing/2014/main" val="12667034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700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7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62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20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6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4D77E25-6086-408B-99C7-CDC0FE0A03B9}"/>
              </a:ext>
            </a:extLst>
          </p:cNvPr>
          <p:cNvSpPr txBox="1"/>
          <p:nvPr/>
        </p:nvSpPr>
        <p:spPr>
          <a:xfrm>
            <a:off x="487045" y="1481328"/>
            <a:ext cx="1038271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Use 2 random regressions to model genetic correlations among 5 parities.</a:t>
            </a:r>
          </a:p>
          <a:p>
            <a:r>
              <a:rPr lang="en-US" sz="2600" b="1" dirty="0"/>
              <a:t>First component is the mean effect across parities: [1, 1, 1, 1, 1].</a:t>
            </a:r>
          </a:p>
          <a:p>
            <a:r>
              <a:rPr lang="en-US" sz="2600" b="1" dirty="0"/>
              <a:t>Second component is an interaction with age: [-0.9, 0.1, 0.4, 0.6, 0.7].</a:t>
            </a:r>
          </a:p>
          <a:p>
            <a:endParaRPr lang="en-US" sz="2600" b="1" dirty="0"/>
          </a:p>
          <a:p>
            <a:r>
              <a:rPr lang="en-US" sz="2600" b="1" dirty="0"/>
              <a:t>Correlations assumed from variance components of 0.20 and 0.02 were:</a:t>
            </a:r>
          </a:p>
        </p:txBody>
      </p:sp>
    </p:spTree>
    <p:extLst>
      <p:ext uri="{BB962C8B-B14F-4D97-AF65-F5344CB8AC3E}">
        <p14:creationId xmlns:p14="http://schemas.microsoft.com/office/powerpoint/2010/main" val="108149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1F99-3477-4374-8C3A-000BB266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resources and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CC0FE-2289-4300-BCBB-45E9169F74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Solving first vs. later model took twice as many processors and required more iteration because of slightly slower convergence. </a:t>
            </a:r>
          </a:p>
          <a:p>
            <a:r>
              <a:rPr lang="en-US" dirty="0"/>
              <a:t>Solving age regression model took very little extra time to process 1 more independent factor in the model.</a:t>
            </a:r>
          </a:p>
          <a:p>
            <a:r>
              <a:rPr lang="en-US" dirty="0"/>
              <a:t>Within each parity, autoregressive covariance function (best prediction) instead of  Legendre polynomials combines test days into lactation records.</a:t>
            </a:r>
          </a:p>
          <a:p>
            <a:r>
              <a:rPr lang="en-US" dirty="0"/>
              <a:t>Computed reliabilities of most recent bulls averaged 3 percentage points less than official reliabilities. </a:t>
            </a:r>
          </a:p>
        </p:txBody>
      </p:sp>
    </p:spTree>
    <p:extLst>
      <p:ext uri="{BB962C8B-B14F-4D97-AF65-F5344CB8AC3E}">
        <p14:creationId xmlns:p14="http://schemas.microsoft.com/office/powerpoint/2010/main" val="369428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FF93-E05E-4D95-AD53-97A33B4A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 of first, later, all, and official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394F-1868-4130-8315-3AC1EF41FE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Genetic correlations of all-parity merit with either first or later merit</a:t>
            </a:r>
          </a:p>
          <a:p>
            <a:pPr lvl="1"/>
            <a:r>
              <a:rPr lang="en-US" dirty="0"/>
              <a:t>ranged from 0.96 for SCS to 0.99 for fertility</a:t>
            </a:r>
          </a:p>
          <a:p>
            <a:pPr lvl="1"/>
            <a:r>
              <a:rPr lang="en-US" dirty="0"/>
              <a:t>high because first and later parities both contribute to all </a:t>
            </a:r>
          </a:p>
          <a:p>
            <a:r>
              <a:rPr lang="en-US" dirty="0"/>
              <a:t>PTA correlations with official evaluations for bulls progeny-tested since 1995 were very high (0.999) for all traits. </a:t>
            </a:r>
          </a:p>
          <a:p>
            <a:r>
              <a:rPr lang="en-US" dirty="0"/>
              <a:t>PTA correlations for the 2 most recent years of progeny-tested bulls were lower (0.991 for SCS to 0.997 for fat yield) because many of these bulls had only or mostly first-parity daughters. </a:t>
            </a:r>
          </a:p>
        </p:txBody>
      </p:sp>
    </p:spTree>
    <p:extLst>
      <p:ext uri="{BB962C8B-B14F-4D97-AF65-F5344CB8AC3E}">
        <p14:creationId xmlns:p14="http://schemas.microsoft.com/office/powerpoint/2010/main" val="3037455997"/>
      </p:ext>
    </p:extLst>
  </p:cSld>
  <p:clrMapOvr>
    <a:masterClrMapping/>
  </p:clrMapOvr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AIP-2017_16-9 template</Template>
  <TotalTime>23735</TotalTime>
  <Words>1068</Words>
  <Application>Microsoft Office PowerPoint</Application>
  <PresentationFormat>Widescreen</PresentationFormat>
  <Paragraphs>132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Symbol</vt:lpstr>
      <vt:lpstr>Arial</vt:lpstr>
      <vt:lpstr>Calibri</vt:lpstr>
      <vt:lpstr>AIP-2017 16-9 Slide Master</vt:lpstr>
      <vt:lpstr>Multitrait modeling of first vs. later parities for US yield, somatic cell score, and fertility traits   </vt:lpstr>
      <vt:lpstr>Topics</vt:lpstr>
      <vt:lpstr>Parity models used by different countries</vt:lpstr>
      <vt:lpstr>Parity weights</vt:lpstr>
      <vt:lpstr>Previous tests on U.S. data</vt:lpstr>
      <vt:lpstr>Data and models</vt:lpstr>
      <vt:lpstr>Maturity random regression model</vt:lpstr>
      <vt:lpstr>Computer resources and properties</vt:lpstr>
      <vt:lpstr>Correlations of first, later, all, and official</vt:lpstr>
      <vt:lpstr>Truncation study results</vt:lpstr>
      <vt:lpstr>Corr (Truncated Parent Average, Final PTA)</vt:lpstr>
      <vt:lpstr>Summary</vt:lpstr>
      <vt:lpstr>Acknowledgments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Connor, Erin</dc:creator>
  <cp:lastModifiedBy>Vanraden, Paul</cp:lastModifiedBy>
  <cp:revision>513</cp:revision>
  <dcterms:created xsi:type="dcterms:W3CDTF">2018-03-06T18:06:07Z</dcterms:created>
  <dcterms:modified xsi:type="dcterms:W3CDTF">2018-06-18T17:04:42Z</dcterms:modified>
</cp:coreProperties>
</file>