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7" r:id="rId3"/>
    <p:sldId id="313" r:id="rId4"/>
    <p:sldId id="314" r:id="rId5"/>
    <p:sldId id="315" r:id="rId6"/>
    <p:sldId id="306" r:id="rId7"/>
    <p:sldId id="304" r:id="rId8"/>
    <p:sldId id="317" r:id="rId9"/>
    <p:sldId id="316" r:id="rId10"/>
    <p:sldId id="311" r:id="rId11"/>
    <p:sldId id="318" r:id="rId12"/>
    <p:sldId id="312" r:id="rId13"/>
    <p:sldId id="319" r:id="rId14"/>
    <p:sldId id="301" r:id="rId15"/>
    <p:sldId id="296" r:id="rId16"/>
    <p:sldId id="265" r:id="rId17"/>
    <p:sldId id="264" r:id="rId18"/>
    <p:sldId id="299" r:id="rId19"/>
    <p:sldId id="310" r:id="rId20"/>
    <p:sldId id="305" r:id="rId21"/>
    <p:sldId id="298" r:id="rId22"/>
    <p:sldId id="30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3C"/>
    <a:srgbClr val="B00000"/>
    <a:srgbClr val="000000"/>
    <a:srgbClr val="00337F"/>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5742" autoAdjust="0"/>
  </p:normalViewPr>
  <p:slideViewPr>
    <p:cSldViewPr snapToGrid="0">
      <p:cViewPr varScale="1">
        <p:scale>
          <a:sx n="160" d="100"/>
          <a:sy n="160" d="100"/>
        </p:scale>
        <p:origin x="61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6/19/2019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6" cstate="print"/>
          <a:srcRect r="1468"/>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Annual Meeting of the American Dairy Science Association®, Cincinnati, OH, 26 June 2019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Bingjie LI</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cole@ars.usda.gov" TargetMode="External"/><Relationship Id="rId2" Type="http://schemas.openxmlformats.org/officeDocument/2006/relationships/hyperlink" Target="mailto:paul.vanraden@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015" y="224915"/>
            <a:ext cx="8695591" cy="1562415"/>
          </a:xfrm>
        </p:spPr>
        <p:txBody>
          <a:bodyPr wrap="square">
            <a:spAutoFit/>
          </a:bodyPr>
          <a:lstStyle/>
          <a:p>
            <a:pPr>
              <a:lnSpc>
                <a:spcPts val="4200"/>
              </a:lnSpc>
            </a:pPr>
            <a:r>
              <a:rPr lang="en-US" sz="3500" dirty="0"/>
              <a:t>Genomic prediction and marker selection using high-density genotypes from 5 dairy breeds </a:t>
            </a:r>
            <a:r>
              <a:rPr lang="en-US" sz="2400" dirty="0"/>
              <a:t>(Abstract </a:t>
            </a:r>
            <a:r>
              <a:rPr lang="en-US" sz="2400" dirty="0">
                <a:latin typeface="+mn-lt"/>
                <a:ea typeface="+mn-ea"/>
                <a:cs typeface="+mn-cs"/>
              </a:rPr>
              <a:t>#78904)</a:t>
            </a:r>
          </a:p>
        </p:txBody>
      </p:sp>
      <p:sp>
        <p:nvSpPr>
          <p:cNvPr id="5" name="Content Placeholder 4"/>
          <p:cNvSpPr>
            <a:spLocks noGrp="1"/>
          </p:cNvSpPr>
          <p:nvPr>
            <p:ph idx="1"/>
          </p:nvPr>
        </p:nvSpPr>
        <p:spPr>
          <a:xfrm>
            <a:off x="290528" y="2372007"/>
            <a:ext cx="8695591" cy="2468880"/>
          </a:xfrm>
        </p:spPr>
        <p:txBody>
          <a:bodyPr/>
          <a:lstStyle/>
          <a:p>
            <a:pPr>
              <a:lnSpc>
                <a:spcPct val="100000"/>
              </a:lnSpc>
              <a:spcAft>
                <a:spcPts val="700"/>
              </a:spcAft>
            </a:pPr>
            <a:r>
              <a:rPr lang="en-US" dirty="0">
                <a:solidFill>
                  <a:srgbClr val="00523C"/>
                </a:solidFill>
              </a:rPr>
              <a:t>P.M. VanRaden</a:t>
            </a:r>
            <a:r>
              <a:rPr lang="en-US" baseline="30000" dirty="0">
                <a:solidFill>
                  <a:srgbClr val="00523C"/>
                </a:solidFill>
              </a:rPr>
              <a:t>1</a:t>
            </a:r>
            <a:r>
              <a:rPr lang="en-US" dirty="0">
                <a:solidFill>
                  <a:srgbClr val="00523C"/>
                </a:solidFill>
              </a:rPr>
              <a:t>, D.J. Null</a:t>
            </a:r>
            <a:r>
              <a:rPr lang="en-US" baseline="30000" dirty="0">
                <a:solidFill>
                  <a:srgbClr val="00523C"/>
                </a:solidFill>
              </a:rPr>
              <a:t>1</a:t>
            </a:r>
            <a:r>
              <a:rPr lang="en-US" dirty="0">
                <a:solidFill>
                  <a:srgbClr val="00523C"/>
                </a:solidFill>
              </a:rPr>
              <a:t>, J.R. O'Connell</a:t>
            </a:r>
            <a:r>
              <a:rPr lang="en-US" baseline="30000" dirty="0">
                <a:solidFill>
                  <a:srgbClr val="00523C"/>
                </a:solidFill>
              </a:rPr>
              <a:t>2</a:t>
            </a:r>
            <a:r>
              <a:rPr lang="en-US" dirty="0">
                <a:solidFill>
                  <a:srgbClr val="00523C"/>
                </a:solidFill>
              </a:rPr>
              <a:t>, J.B. Cole</a:t>
            </a:r>
            <a:r>
              <a:rPr lang="en-US" baseline="30000" dirty="0">
                <a:solidFill>
                  <a:srgbClr val="00523C"/>
                </a:solidFill>
              </a:rPr>
              <a:t>1</a:t>
            </a:r>
            <a:r>
              <a:rPr lang="en-US" dirty="0">
                <a:solidFill>
                  <a:srgbClr val="00523C"/>
                </a:solidFill>
              </a:rPr>
              <a:t>, and B. Li</a:t>
            </a:r>
            <a:r>
              <a:rPr lang="en-US" baseline="30000" dirty="0">
                <a:solidFill>
                  <a:srgbClr val="00523C"/>
                </a:solidFill>
              </a:rPr>
              <a:t>1</a:t>
            </a:r>
          </a:p>
          <a:p>
            <a:pPr marL="91440">
              <a:lnSpc>
                <a:spcPct val="100000"/>
              </a:lnSpc>
              <a:spcBef>
                <a:spcPts val="500"/>
              </a:spcBef>
            </a:pPr>
            <a:r>
              <a:rPr lang="en-US" sz="2000" baseline="30000" dirty="0"/>
              <a:t>1 </a:t>
            </a:r>
            <a:r>
              <a:rPr lang="en-US" sz="2000" dirty="0"/>
              <a:t>Animal Genomics and Improvement Laboratory, ARS, USDA, Beltsville, MD, USA</a:t>
            </a:r>
          </a:p>
          <a:p>
            <a:pPr marL="91440">
              <a:lnSpc>
                <a:spcPct val="100000"/>
              </a:lnSpc>
              <a:spcBef>
                <a:spcPts val="500"/>
              </a:spcBef>
            </a:pPr>
            <a:r>
              <a:rPr lang="en-US" sz="2000" baseline="30000" dirty="0"/>
              <a:t>2</a:t>
            </a:r>
            <a:r>
              <a:rPr lang="en-US" sz="2000" dirty="0"/>
              <a:t>University of Maryland School of Medicine, Baltimore, MD, USA</a:t>
            </a:r>
          </a:p>
          <a:p>
            <a:pPr marL="91440">
              <a:lnSpc>
                <a:spcPct val="100000"/>
              </a:lnSpc>
              <a:spcBef>
                <a:spcPts val="500"/>
              </a:spcBef>
            </a:pPr>
            <a:endParaRPr lang="en-US" sz="2000" dirty="0"/>
          </a:p>
          <a:p>
            <a:pPr>
              <a:spcBef>
                <a:spcPts val="1200"/>
              </a:spcBef>
            </a:pPr>
            <a:r>
              <a:rPr lang="en-US" sz="2000" dirty="0">
                <a:solidFill>
                  <a:srgbClr val="244270"/>
                </a:solidFill>
                <a:hlinkClick r:id="rId2"/>
              </a:rPr>
              <a:t>paul.vanraden@ars.usda.gov</a:t>
            </a:r>
            <a:endParaRPr lang="en-US" sz="2000" dirty="0">
              <a:solidFill>
                <a:srgbClr val="244270"/>
              </a:solidFill>
            </a:endParaRPr>
          </a:p>
        </p:txBody>
      </p:sp>
      <p:sp>
        <p:nvSpPr>
          <p:cNvPr id="6" name="Rectangle 5">
            <a:hlinkClick r:id="rId3"/>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2D18-BE32-4B67-87FA-A209FCBD9B3D}"/>
              </a:ext>
            </a:extLst>
          </p:cNvPr>
          <p:cNvSpPr>
            <a:spLocks noGrp="1"/>
          </p:cNvSpPr>
          <p:nvPr>
            <p:ph type="title"/>
          </p:nvPr>
        </p:nvSpPr>
        <p:spPr/>
        <p:txBody>
          <a:bodyPr/>
          <a:lstStyle/>
          <a:p>
            <a:r>
              <a:rPr lang="en-US" dirty="0"/>
              <a:t>SNP selection strategy</a:t>
            </a:r>
          </a:p>
        </p:txBody>
      </p:sp>
      <p:sp>
        <p:nvSpPr>
          <p:cNvPr id="3" name="Content Placeholder 2">
            <a:extLst>
              <a:ext uri="{FF2B5EF4-FFF2-40B4-BE49-F238E27FC236}">
                <a16:creationId xmlns:a16="http://schemas.microsoft.com/office/drawing/2014/main" id="{0A54AA66-C9E0-4E35-8906-E2EA0CCCFF1A}"/>
              </a:ext>
            </a:extLst>
          </p:cNvPr>
          <p:cNvSpPr>
            <a:spLocks noGrp="1"/>
          </p:cNvSpPr>
          <p:nvPr>
            <p:ph sz="half" idx="1"/>
          </p:nvPr>
        </p:nvSpPr>
        <p:spPr/>
        <p:txBody>
          <a:bodyPr/>
          <a:lstStyle/>
          <a:p>
            <a:r>
              <a:rPr lang="en-US" dirty="0">
                <a:solidFill>
                  <a:schemeClr val="tx2"/>
                </a:solidFill>
              </a:rPr>
              <a:t>Window-based selection </a:t>
            </a:r>
            <a:r>
              <a:rPr lang="en-US" dirty="0"/>
              <a:t>to select SNP across genome</a:t>
            </a:r>
          </a:p>
          <a:p>
            <a:r>
              <a:rPr lang="en-US" dirty="0"/>
              <a:t> Steps:</a:t>
            </a:r>
          </a:p>
          <a:p>
            <a:pPr>
              <a:buFont typeface="Wingdings" panose="05000000000000000000" pitchFamily="2" charset="2"/>
              <a:buChar char="Ø"/>
            </a:pPr>
            <a:r>
              <a:rPr lang="en-US" dirty="0"/>
              <a:t>10-Mb window were built </a:t>
            </a:r>
          </a:p>
          <a:p>
            <a:pPr>
              <a:buFont typeface="Wingdings" panose="05000000000000000000" pitchFamily="2" charset="2"/>
              <a:buChar char="Ø"/>
            </a:pPr>
            <a:r>
              <a:rPr lang="en-US" dirty="0"/>
              <a:t>For each window, breed-specific selection:</a:t>
            </a:r>
          </a:p>
          <a:p>
            <a:pPr marL="0" indent="0">
              <a:lnSpc>
                <a:spcPts val="1500"/>
              </a:lnSpc>
              <a:buNone/>
            </a:pPr>
            <a:r>
              <a:rPr lang="en-US" sz="2000" dirty="0">
                <a:solidFill>
                  <a:schemeClr val="tx2"/>
                </a:solidFill>
              </a:rPr>
              <a:t>	HO:           |effect| &gt; 8    or </a:t>
            </a:r>
            <a:r>
              <a:rPr lang="en-US" sz="2000" dirty="0" err="1">
                <a:solidFill>
                  <a:schemeClr val="tx2"/>
                </a:solidFill>
              </a:rPr>
              <a:t>genSD</a:t>
            </a:r>
            <a:r>
              <a:rPr lang="en-US" sz="2000" dirty="0">
                <a:solidFill>
                  <a:schemeClr val="tx2"/>
                </a:solidFill>
              </a:rPr>
              <a:t> &gt; 5;      Max. 5 SNP per window</a:t>
            </a:r>
          </a:p>
          <a:p>
            <a:pPr marL="0" indent="0">
              <a:lnSpc>
                <a:spcPts val="1500"/>
              </a:lnSpc>
              <a:buNone/>
            </a:pPr>
            <a:r>
              <a:rPr lang="en-US" sz="2000" dirty="0">
                <a:solidFill>
                  <a:schemeClr val="tx2"/>
                </a:solidFill>
              </a:rPr>
              <a:t>	 JE: 	  |effect| &gt; 10  or </a:t>
            </a:r>
            <a:r>
              <a:rPr lang="en-US" sz="2000" dirty="0" err="1">
                <a:solidFill>
                  <a:schemeClr val="tx2"/>
                </a:solidFill>
              </a:rPr>
              <a:t>genSD</a:t>
            </a:r>
            <a:r>
              <a:rPr lang="en-US" sz="2000" dirty="0">
                <a:solidFill>
                  <a:schemeClr val="tx2"/>
                </a:solidFill>
              </a:rPr>
              <a:t> &gt; 7;      Max. 3 SNP per window</a:t>
            </a:r>
          </a:p>
          <a:p>
            <a:pPr marL="0" indent="0">
              <a:lnSpc>
                <a:spcPts val="1500"/>
              </a:lnSpc>
              <a:spcAft>
                <a:spcPts val="2400"/>
              </a:spcAft>
              <a:buNone/>
            </a:pPr>
            <a:r>
              <a:rPr lang="en-US" sz="2000" dirty="0">
                <a:solidFill>
                  <a:schemeClr val="tx2"/>
                </a:solidFill>
              </a:rPr>
              <a:t>       BS,AY,GU 	  |effect| &gt; 15  or </a:t>
            </a:r>
            <a:r>
              <a:rPr lang="en-US" sz="2000" dirty="0" err="1">
                <a:solidFill>
                  <a:schemeClr val="tx2"/>
                </a:solidFill>
              </a:rPr>
              <a:t>genSD</a:t>
            </a:r>
            <a:r>
              <a:rPr lang="en-US" sz="2000" dirty="0">
                <a:solidFill>
                  <a:schemeClr val="tx2"/>
                </a:solidFill>
              </a:rPr>
              <a:t> &gt; 10;    Max. 2 SNP per window</a:t>
            </a:r>
          </a:p>
          <a:p>
            <a:pPr>
              <a:buFont typeface="Wingdings" panose="05000000000000000000" pitchFamily="2" charset="2"/>
              <a:buChar char="Ø"/>
            </a:pPr>
            <a:r>
              <a:rPr lang="en-US" dirty="0"/>
              <a:t>Pooling selected SNP from all windows, traits, breeds together </a:t>
            </a:r>
          </a:p>
          <a:p>
            <a:pPr marL="0" indent="0">
              <a:buNone/>
            </a:pPr>
            <a:r>
              <a:rPr lang="en-US" dirty="0"/>
              <a:t> </a:t>
            </a:r>
          </a:p>
        </p:txBody>
      </p:sp>
    </p:spTree>
    <p:extLst>
      <p:ext uri="{BB962C8B-B14F-4D97-AF65-F5344CB8AC3E}">
        <p14:creationId xmlns:p14="http://schemas.microsoft.com/office/powerpoint/2010/main" val="292191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CCDB-764B-48B5-9F54-34B0D7363790}"/>
              </a:ext>
            </a:extLst>
          </p:cNvPr>
          <p:cNvSpPr>
            <a:spLocks noGrp="1"/>
          </p:cNvSpPr>
          <p:nvPr>
            <p:ph type="title"/>
          </p:nvPr>
        </p:nvSpPr>
        <p:spPr/>
        <p:txBody>
          <a:bodyPr/>
          <a:lstStyle/>
          <a:p>
            <a:r>
              <a:rPr lang="en-US" dirty="0"/>
              <a:t>Results:  Selected large-effect SNPs  </a:t>
            </a:r>
          </a:p>
        </p:txBody>
      </p:sp>
      <p:graphicFrame>
        <p:nvGraphicFramePr>
          <p:cNvPr id="4" name="Content Placeholder 3">
            <a:extLst>
              <a:ext uri="{FF2B5EF4-FFF2-40B4-BE49-F238E27FC236}">
                <a16:creationId xmlns:a16="http://schemas.microsoft.com/office/drawing/2014/main" id="{27219799-A299-422D-ADB1-81202C78D57E}"/>
              </a:ext>
            </a:extLst>
          </p:cNvPr>
          <p:cNvGraphicFramePr>
            <a:graphicFrameLocks noGrp="1"/>
          </p:cNvGraphicFramePr>
          <p:nvPr>
            <p:ph sz="half" idx="1"/>
            <p:extLst>
              <p:ext uri="{D42A27DB-BD31-4B8C-83A1-F6EECF244321}">
                <p14:modId xmlns:p14="http://schemas.microsoft.com/office/powerpoint/2010/main" val="525917225"/>
              </p:ext>
            </p:extLst>
          </p:nvPr>
        </p:nvGraphicFramePr>
        <p:xfrm>
          <a:off x="544996" y="1366256"/>
          <a:ext cx="7811213" cy="2966720"/>
        </p:xfrm>
        <a:graphic>
          <a:graphicData uri="http://schemas.openxmlformats.org/drawingml/2006/table">
            <a:tbl>
              <a:tblPr firstRow="1" bandRow="1">
                <a:tableStyleId>{5C22544A-7EE6-4342-B048-85BDC9FD1C3A}</a:tableStyleId>
              </a:tblPr>
              <a:tblGrid>
                <a:gridCol w="1785828">
                  <a:extLst>
                    <a:ext uri="{9D8B030D-6E8A-4147-A177-3AD203B41FA5}">
                      <a16:colId xmlns:a16="http://schemas.microsoft.com/office/drawing/2014/main" val="523536596"/>
                    </a:ext>
                  </a:extLst>
                </a:gridCol>
                <a:gridCol w="1015626">
                  <a:extLst>
                    <a:ext uri="{9D8B030D-6E8A-4147-A177-3AD203B41FA5}">
                      <a16:colId xmlns:a16="http://schemas.microsoft.com/office/drawing/2014/main" val="159209310"/>
                    </a:ext>
                  </a:extLst>
                </a:gridCol>
                <a:gridCol w="950632">
                  <a:extLst>
                    <a:ext uri="{9D8B030D-6E8A-4147-A177-3AD203B41FA5}">
                      <a16:colId xmlns:a16="http://schemas.microsoft.com/office/drawing/2014/main" val="697514312"/>
                    </a:ext>
                  </a:extLst>
                </a:gridCol>
                <a:gridCol w="1151218">
                  <a:extLst>
                    <a:ext uri="{9D8B030D-6E8A-4147-A177-3AD203B41FA5}">
                      <a16:colId xmlns:a16="http://schemas.microsoft.com/office/drawing/2014/main" val="2652211443"/>
                    </a:ext>
                  </a:extLst>
                </a:gridCol>
                <a:gridCol w="1012265">
                  <a:extLst>
                    <a:ext uri="{9D8B030D-6E8A-4147-A177-3AD203B41FA5}">
                      <a16:colId xmlns:a16="http://schemas.microsoft.com/office/drawing/2014/main" val="3823429244"/>
                    </a:ext>
                  </a:extLst>
                </a:gridCol>
                <a:gridCol w="1895644">
                  <a:extLst>
                    <a:ext uri="{9D8B030D-6E8A-4147-A177-3AD203B41FA5}">
                      <a16:colId xmlns:a16="http://schemas.microsoft.com/office/drawing/2014/main" val="3201380831"/>
                    </a:ext>
                  </a:extLst>
                </a:gridCol>
              </a:tblGrid>
              <a:tr h="370840">
                <a:tc>
                  <a:txBody>
                    <a:bodyPr/>
                    <a:lstStyle/>
                    <a:p>
                      <a:r>
                        <a:rPr lang="en-US" dirty="0"/>
                        <a:t>Category</a:t>
                      </a:r>
                    </a:p>
                  </a:txBody>
                  <a:tcPr/>
                </a:tc>
                <a:tc gridSpan="2">
                  <a:txBody>
                    <a:bodyPr/>
                    <a:lstStyle/>
                    <a:p>
                      <a:pPr algn="ctr"/>
                      <a:r>
                        <a:rPr lang="en-US" dirty="0"/>
                        <a:t>Available</a:t>
                      </a:r>
                    </a:p>
                  </a:txBody>
                  <a:tcPr/>
                </a:tc>
                <a:tc hMerge="1">
                  <a:txBody>
                    <a:bodyPr/>
                    <a:lstStyle/>
                    <a:p>
                      <a:pPr algn="ctr"/>
                      <a:endParaRPr lang="en-US" dirty="0"/>
                    </a:p>
                  </a:txBody>
                  <a:tcPr/>
                </a:tc>
                <a:tc gridSpan="2">
                  <a:txBody>
                    <a:bodyPr/>
                    <a:lstStyle/>
                    <a:p>
                      <a:pPr algn="ctr"/>
                      <a:r>
                        <a:rPr lang="en-US" dirty="0"/>
                        <a:t>Selected</a:t>
                      </a:r>
                    </a:p>
                  </a:txBody>
                  <a:tcPr/>
                </a:tc>
                <a:tc hMerge="1">
                  <a:txBody>
                    <a:bodyPr/>
                    <a:lstStyle/>
                    <a:p>
                      <a:pPr algn="ctr"/>
                      <a:endParaRPr lang="en-US" dirty="0"/>
                    </a:p>
                  </a:txBody>
                  <a:tcPr/>
                </a:tc>
                <a:tc>
                  <a:txBody>
                    <a:bodyPr/>
                    <a:lstStyle/>
                    <a:p>
                      <a:pPr algn="ctr"/>
                      <a:r>
                        <a:rPr lang="en-US" sz="1700" dirty="0"/>
                        <a:t>Selected/Available</a:t>
                      </a:r>
                    </a:p>
                  </a:txBody>
                  <a:tcPr/>
                </a:tc>
                <a:extLst>
                  <a:ext uri="{0D108BD9-81ED-4DB2-BD59-A6C34878D82A}">
                    <a16:rowId xmlns:a16="http://schemas.microsoft.com/office/drawing/2014/main" val="3995544407"/>
                  </a:ext>
                </a:extLst>
              </a:tr>
              <a:tr h="370840">
                <a:tc>
                  <a:txBody>
                    <a:bodyPr/>
                    <a:lstStyle/>
                    <a:p>
                      <a:endParaRPr lang="en-US" dirty="0"/>
                    </a:p>
                  </a:txBody>
                  <a:tcPr/>
                </a:tc>
                <a:tc>
                  <a:txBody>
                    <a:bodyPr/>
                    <a:lstStyle/>
                    <a:p>
                      <a:pPr algn="ctr"/>
                      <a:r>
                        <a:rPr lang="en-US" dirty="0"/>
                        <a:t>N</a:t>
                      </a:r>
                    </a:p>
                  </a:txBody>
                  <a:tcPr/>
                </a:tc>
                <a:tc>
                  <a:txBody>
                    <a:bodyPr/>
                    <a:lstStyle/>
                    <a:p>
                      <a:pPr algn="ctr"/>
                      <a:r>
                        <a:rPr lang="en-US" dirty="0"/>
                        <a:t>%</a:t>
                      </a:r>
                    </a:p>
                  </a:txBody>
                  <a:tcPr/>
                </a:tc>
                <a:tc>
                  <a:txBody>
                    <a:bodyPr/>
                    <a:lstStyle/>
                    <a:p>
                      <a:pPr algn="ctr"/>
                      <a:r>
                        <a:rPr lang="en-US" dirty="0"/>
                        <a:t>N</a:t>
                      </a:r>
                    </a:p>
                  </a:txBody>
                  <a:tcPr/>
                </a:tc>
                <a:tc>
                  <a:txBody>
                    <a:bodyPr/>
                    <a:lstStyle/>
                    <a:p>
                      <a:pPr algn="ctr"/>
                      <a:r>
                        <a:rPr lang="en-US" dirty="0"/>
                        <a:t>%</a:t>
                      </a:r>
                    </a:p>
                  </a:txBody>
                  <a:tcPr/>
                </a:tc>
                <a:tc>
                  <a:txBody>
                    <a:bodyPr/>
                    <a:lstStyle/>
                    <a:p>
                      <a:pPr algn="ctr"/>
                      <a:r>
                        <a:rPr lang="en-US" dirty="0"/>
                        <a:t>% / %</a:t>
                      </a:r>
                    </a:p>
                  </a:txBody>
                  <a:tcPr/>
                </a:tc>
                <a:extLst>
                  <a:ext uri="{0D108BD9-81ED-4DB2-BD59-A6C34878D82A}">
                    <a16:rowId xmlns:a16="http://schemas.microsoft.com/office/drawing/2014/main" val="179911815"/>
                  </a:ext>
                </a:extLst>
              </a:tr>
              <a:tr h="370840">
                <a:tc>
                  <a:txBody>
                    <a:bodyPr/>
                    <a:lstStyle/>
                    <a:p>
                      <a:r>
                        <a:rPr lang="en-US" b="1" dirty="0"/>
                        <a:t>80K</a:t>
                      </a:r>
                    </a:p>
                  </a:txBody>
                  <a:tcPr/>
                </a:tc>
                <a:tc>
                  <a:txBody>
                    <a:bodyPr/>
                    <a:lstStyle/>
                    <a:p>
                      <a:pPr algn="ctr"/>
                      <a:r>
                        <a:rPr lang="en-US" dirty="0"/>
                        <a:t>79,254</a:t>
                      </a:r>
                    </a:p>
                  </a:txBody>
                  <a:tcPr/>
                </a:tc>
                <a:tc>
                  <a:txBody>
                    <a:bodyPr/>
                    <a:lstStyle/>
                    <a:p>
                      <a:pPr algn="ctr"/>
                      <a:r>
                        <a:rPr lang="en-US" dirty="0"/>
                        <a:t>12.3</a:t>
                      </a:r>
                    </a:p>
                  </a:txBody>
                  <a:tcPr/>
                </a:tc>
                <a:tc>
                  <a:txBody>
                    <a:bodyPr/>
                    <a:lstStyle/>
                    <a:p>
                      <a:pPr algn="ctr"/>
                      <a:r>
                        <a:rPr lang="en-US" dirty="0"/>
                        <a:t>3,127</a:t>
                      </a:r>
                    </a:p>
                  </a:txBody>
                  <a:tcPr/>
                </a:tc>
                <a:tc>
                  <a:txBody>
                    <a:bodyPr/>
                    <a:lstStyle/>
                    <a:p>
                      <a:pPr algn="ctr"/>
                      <a:r>
                        <a:rPr lang="en-US" dirty="0"/>
                        <a:t>35.0</a:t>
                      </a:r>
                    </a:p>
                  </a:txBody>
                  <a:tcPr/>
                </a:tc>
                <a:tc>
                  <a:txBody>
                    <a:bodyPr/>
                    <a:lstStyle/>
                    <a:p>
                      <a:pPr algn="ctr"/>
                      <a:r>
                        <a:rPr lang="en-US" dirty="0"/>
                        <a:t>2.8</a:t>
                      </a:r>
                    </a:p>
                  </a:txBody>
                  <a:tcPr/>
                </a:tc>
                <a:extLst>
                  <a:ext uri="{0D108BD9-81ED-4DB2-BD59-A6C34878D82A}">
                    <a16:rowId xmlns:a16="http://schemas.microsoft.com/office/drawing/2014/main" val="221169931"/>
                  </a:ext>
                </a:extLst>
              </a:tr>
              <a:tr h="370840">
                <a:tc>
                  <a:txBody>
                    <a:bodyPr/>
                    <a:lstStyle/>
                    <a:p>
                      <a:r>
                        <a:rPr lang="en-US" dirty="0"/>
                        <a:t>   - 50K</a:t>
                      </a:r>
                    </a:p>
                  </a:txBody>
                  <a:tcPr/>
                </a:tc>
                <a:tc>
                  <a:txBody>
                    <a:bodyPr/>
                    <a:lstStyle/>
                    <a:p>
                      <a:pPr algn="ctr"/>
                      <a:r>
                        <a:rPr lang="en-US" dirty="0"/>
                        <a:t>46,290</a:t>
                      </a:r>
                    </a:p>
                  </a:txBody>
                  <a:tcPr/>
                </a:tc>
                <a:tc>
                  <a:txBody>
                    <a:bodyPr/>
                    <a:lstStyle/>
                    <a:p>
                      <a:pPr algn="ctr"/>
                      <a:r>
                        <a:rPr lang="en-US" dirty="0"/>
                        <a:t>7.2</a:t>
                      </a:r>
                    </a:p>
                  </a:txBody>
                  <a:tcPr/>
                </a:tc>
                <a:tc>
                  <a:txBody>
                    <a:bodyPr/>
                    <a:lstStyle/>
                    <a:p>
                      <a:pPr algn="ctr"/>
                      <a:r>
                        <a:rPr lang="en-US" dirty="0"/>
                        <a:t>1,298</a:t>
                      </a:r>
                    </a:p>
                  </a:txBody>
                  <a:tcPr/>
                </a:tc>
                <a:tc>
                  <a:txBody>
                    <a:bodyPr/>
                    <a:lstStyle/>
                    <a:p>
                      <a:pPr algn="ctr"/>
                      <a:r>
                        <a:rPr lang="en-US" dirty="0"/>
                        <a:t>14.5</a:t>
                      </a:r>
                    </a:p>
                  </a:txBody>
                  <a:tcPr/>
                </a:tc>
                <a:tc>
                  <a:txBody>
                    <a:bodyPr/>
                    <a:lstStyle/>
                    <a:p>
                      <a:pPr algn="ctr"/>
                      <a:r>
                        <a:rPr lang="en-US" dirty="0"/>
                        <a:t>2.0</a:t>
                      </a:r>
                    </a:p>
                  </a:txBody>
                  <a:tcPr/>
                </a:tc>
                <a:extLst>
                  <a:ext uri="{0D108BD9-81ED-4DB2-BD59-A6C34878D82A}">
                    <a16:rowId xmlns:a16="http://schemas.microsoft.com/office/drawing/2014/main" val="4244045085"/>
                  </a:ext>
                </a:extLst>
              </a:tr>
              <a:tr h="370840">
                <a:tc>
                  <a:txBody>
                    <a:bodyPr/>
                    <a:lstStyle/>
                    <a:p>
                      <a:r>
                        <a:rPr lang="en-US" dirty="0"/>
                        <a:t>   - Sequence</a:t>
                      </a:r>
                    </a:p>
                  </a:txBody>
                  <a:tcPr/>
                </a:tc>
                <a:tc>
                  <a:txBody>
                    <a:bodyPr/>
                    <a:lstStyle/>
                    <a:p>
                      <a:pPr algn="ctr"/>
                      <a:r>
                        <a:rPr lang="en-US" dirty="0"/>
                        <a:t>750</a:t>
                      </a:r>
                    </a:p>
                  </a:txBody>
                  <a:tcPr/>
                </a:tc>
                <a:tc>
                  <a:txBody>
                    <a:bodyPr/>
                    <a:lstStyle/>
                    <a:p>
                      <a:pPr algn="ctr"/>
                      <a:r>
                        <a:rPr lang="en-US" dirty="0"/>
                        <a:t>0.12</a:t>
                      </a:r>
                    </a:p>
                  </a:txBody>
                  <a:tcPr/>
                </a:tc>
                <a:tc>
                  <a:txBody>
                    <a:bodyPr/>
                    <a:lstStyle/>
                    <a:p>
                      <a:pPr algn="ctr"/>
                      <a:r>
                        <a:rPr lang="en-US" dirty="0"/>
                        <a:t>86</a:t>
                      </a:r>
                    </a:p>
                  </a:txBody>
                  <a:tcPr/>
                </a:tc>
                <a:tc>
                  <a:txBody>
                    <a:bodyPr/>
                    <a:lstStyle/>
                    <a:p>
                      <a:pPr algn="ctr"/>
                      <a:r>
                        <a:rPr lang="en-US" dirty="0"/>
                        <a:t>0.96</a:t>
                      </a:r>
                    </a:p>
                  </a:txBody>
                  <a:tcPr/>
                </a:tc>
                <a:tc>
                  <a:txBody>
                    <a:bodyPr/>
                    <a:lstStyle/>
                    <a:p>
                      <a:pPr algn="ctr"/>
                      <a:r>
                        <a:rPr lang="en-US" b="1" dirty="0">
                          <a:solidFill>
                            <a:srgbClr val="C00000"/>
                          </a:solidFill>
                        </a:rPr>
                        <a:t>8.0</a:t>
                      </a:r>
                    </a:p>
                  </a:txBody>
                  <a:tcPr/>
                </a:tc>
                <a:extLst>
                  <a:ext uri="{0D108BD9-81ED-4DB2-BD59-A6C34878D82A}">
                    <a16:rowId xmlns:a16="http://schemas.microsoft.com/office/drawing/2014/main" val="1010931285"/>
                  </a:ext>
                </a:extLst>
              </a:tr>
              <a:tr h="370840">
                <a:tc>
                  <a:txBody>
                    <a:bodyPr/>
                    <a:lstStyle/>
                    <a:p>
                      <a:r>
                        <a:rPr lang="en-US" dirty="0"/>
                        <a:t>   - QTLs</a:t>
                      </a:r>
                    </a:p>
                  </a:txBody>
                  <a:tcPr/>
                </a:tc>
                <a:tc>
                  <a:txBody>
                    <a:bodyPr/>
                    <a:lstStyle/>
                    <a:p>
                      <a:pPr algn="ctr"/>
                      <a:r>
                        <a:rPr lang="en-US" dirty="0"/>
                        <a:t>82</a:t>
                      </a:r>
                    </a:p>
                  </a:txBody>
                  <a:tcPr/>
                </a:tc>
                <a:tc>
                  <a:txBody>
                    <a:bodyPr/>
                    <a:lstStyle/>
                    <a:p>
                      <a:pPr algn="ctr"/>
                      <a:r>
                        <a:rPr lang="en-US" dirty="0"/>
                        <a:t>0.013</a:t>
                      </a:r>
                    </a:p>
                  </a:txBody>
                  <a:tcPr/>
                </a:tc>
                <a:tc>
                  <a:txBody>
                    <a:bodyPr/>
                    <a:lstStyle/>
                    <a:p>
                      <a:pPr algn="ctr"/>
                      <a:r>
                        <a:rPr lang="en-US" dirty="0"/>
                        <a:t>8</a:t>
                      </a:r>
                    </a:p>
                  </a:txBody>
                  <a:tcPr/>
                </a:tc>
                <a:tc>
                  <a:txBody>
                    <a:bodyPr/>
                    <a:lstStyle/>
                    <a:p>
                      <a:pPr algn="ctr"/>
                      <a:r>
                        <a:rPr lang="en-US" dirty="0"/>
                        <a:t>0.09</a:t>
                      </a:r>
                    </a:p>
                  </a:txBody>
                  <a:tcPr/>
                </a:tc>
                <a:tc>
                  <a:txBody>
                    <a:bodyPr/>
                    <a:lstStyle/>
                    <a:p>
                      <a:pPr algn="ctr"/>
                      <a:r>
                        <a:rPr lang="en-US" b="1" dirty="0">
                          <a:solidFill>
                            <a:srgbClr val="C00000"/>
                          </a:solidFill>
                        </a:rPr>
                        <a:t>6.9</a:t>
                      </a:r>
                    </a:p>
                  </a:txBody>
                  <a:tcPr/>
                </a:tc>
                <a:extLst>
                  <a:ext uri="{0D108BD9-81ED-4DB2-BD59-A6C34878D82A}">
                    <a16:rowId xmlns:a16="http://schemas.microsoft.com/office/drawing/2014/main" val="635041999"/>
                  </a:ext>
                </a:extLst>
              </a:tr>
              <a:tr h="370840">
                <a:tc>
                  <a:txBody>
                    <a:bodyPr/>
                    <a:lstStyle/>
                    <a:p>
                      <a:r>
                        <a:rPr lang="en-US" b="1" dirty="0"/>
                        <a:t>Original HD chip</a:t>
                      </a:r>
                    </a:p>
                  </a:txBody>
                  <a:tcPr/>
                </a:tc>
                <a:tc>
                  <a:txBody>
                    <a:bodyPr/>
                    <a:lstStyle/>
                    <a:p>
                      <a:pPr algn="ctr"/>
                      <a:r>
                        <a:rPr lang="en-US" dirty="0"/>
                        <a:t>554,014</a:t>
                      </a:r>
                    </a:p>
                  </a:txBody>
                  <a:tcPr/>
                </a:tc>
                <a:tc>
                  <a:txBody>
                    <a:bodyPr/>
                    <a:lstStyle/>
                    <a:p>
                      <a:pPr algn="ctr"/>
                      <a:r>
                        <a:rPr lang="en-US" dirty="0"/>
                        <a:t>86.2</a:t>
                      </a:r>
                    </a:p>
                  </a:txBody>
                  <a:tcPr/>
                </a:tc>
                <a:tc>
                  <a:txBody>
                    <a:bodyPr/>
                    <a:lstStyle/>
                    <a:p>
                      <a:pPr algn="ctr"/>
                      <a:r>
                        <a:rPr lang="en-US" dirty="0"/>
                        <a:t>5,539</a:t>
                      </a:r>
                    </a:p>
                  </a:txBody>
                  <a:tcPr/>
                </a:tc>
                <a:tc>
                  <a:txBody>
                    <a:bodyPr/>
                    <a:lstStyle/>
                    <a:p>
                      <a:pPr algn="ctr"/>
                      <a:r>
                        <a:rPr lang="en-US" dirty="0"/>
                        <a:t>62.1</a:t>
                      </a:r>
                    </a:p>
                  </a:txBody>
                  <a:tcPr/>
                </a:tc>
                <a:tc>
                  <a:txBody>
                    <a:bodyPr/>
                    <a:lstStyle/>
                    <a:p>
                      <a:pPr algn="ctr"/>
                      <a:r>
                        <a:rPr lang="en-US" dirty="0"/>
                        <a:t>0.7</a:t>
                      </a:r>
                    </a:p>
                  </a:txBody>
                  <a:tcPr/>
                </a:tc>
                <a:extLst>
                  <a:ext uri="{0D108BD9-81ED-4DB2-BD59-A6C34878D82A}">
                    <a16:rowId xmlns:a16="http://schemas.microsoft.com/office/drawing/2014/main" val="1153457032"/>
                  </a:ext>
                </a:extLst>
              </a:tr>
              <a:tr h="370840">
                <a:tc>
                  <a:txBody>
                    <a:bodyPr/>
                    <a:lstStyle/>
                    <a:p>
                      <a:r>
                        <a:rPr lang="en-US" b="1" dirty="0"/>
                        <a:t>Total</a:t>
                      </a:r>
                    </a:p>
                  </a:txBody>
                  <a:tcPr/>
                </a:tc>
                <a:tc>
                  <a:txBody>
                    <a:bodyPr/>
                    <a:lstStyle/>
                    <a:p>
                      <a:pPr algn="ctr"/>
                      <a:r>
                        <a:rPr lang="en-US" dirty="0"/>
                        <a:t>643,059</a:t>
                      </a:r>
                    </a:p>
                  </a:txBody>
                  <a:tcPr/>
                </a:tc>
                <a:tc>
                  <a:txBody>
                    <a:bodyPr/>
                    <a:lstStyle/>
                    <a:p>
                      <a:pPr algn="ctr"/>
                      <a:r>
                        <a:rPr lang="en-US" dirty="0"/>
                        <a:t>100</a:t>
                      </a:r>
                    </a:p>
                  </a:txBody>
                  <a:tcPr/>
                </a:tc>
                <a:tc>
                  <a:txBody>
                    <a:bodyPr/>
                    <a:lstStyle/>
                    <a:p>
                      <a:pPr algn="ctr"/>
                      <a:r>
                        <a:rPr lang="en-US" dirty="0"/>
                        <a:t>8,922</a:t>
                      </a:r>
                    </a:p>
                  </a:txBody>
                  <a:tcPr/>
                </a:tc>
                <a:tc>
                  <a:txBody>
                    <a:bodyPr/>
                    <a:lstStyle/>
                    <a:p>
                      <a:pPr algn="ctr"/>
                      <a:r>
                        <a:rPr lang="en-US" dirty="0"/>
                        <a:t>100</a:t>
                      </a:r>
                    </a:p>
                  </a:txBody>
                  <a:tcPr/>
                </a:tc>
                <a:tc>
                  <a:txBody>
                    <a:bodyPr/>
                    <a:lstStyle/>
                    <a:p>
                      <a:pPr algn="ctr"/>
                      <a:endParaRPr lang="en-US" dirty="0"/>
                    </a:p>
                  </a:txBody>
                  <a:tcPr/>
                </a:tc>
                <a:extLst>
                  <a:ext uri="{0D108BD9-81ED-4DB2-BD59-A6C34878D82A}">
                    <a16:rowId xmlns:a16="http://schemas.microsoft.com/office/drawing/2014/main" val="1545629754"/>
                  </a:ext>
                </a:extLst>
              </a:tr>
            </a:tbl>
          </a:graphicData>
        </a:graphic>
      </p:graphicFrame>
      <p:sp>
        <p:nvSpPr>
          <p:cNvPr id="5" name="TextBox 4">
            <a:extLst>
              <a:ext uri="{FF2B5EF4-FFF2-40B4-BE49-F238E27FC236}">
                <a16:creationId xmlns:a16="http://schemas.microsoft.com/office/drawing/2014/main" id="{FEBFA133-A1C9-4200-B584-19F0A5625B96}"/>
              </a:ext>
            </a:extLst>
          </p:cNvPr>
          <p:cNvSpPr txBox="1"/>
          <p:nvPr/>
        </p:nvSpPr>
        <p:spPr>
          <a:xfrm>
            <a:off x="365760" y="886264"/>
            <a:ext cx="7990449"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 total of 11,045 SNP (8,922 unique) were selected </a:t>
            </a:r>
            <a:endParaRPr lang="en-GB" sz="2400" dirty="0"/>
          </a:p>
        </p:txBody>
      </p:sp>
      <p:sp>
        <p:nvSpPr>
          <p:cNvPr id="3" name="Oval 2">
            <a:extLst>
              <a:ext uri="{FF2B5EF4-FFF2-40B4-BE49-F238E27FC236}">
                <a16:creationId xmlns:a16="http://schemas.microsoft.com/office/drawing/2014/main" id="{7A34279B-0EF1-4A3B-8116-6CFBFD87BC09}"/>
              </a:ext>
            </a:extLst>
          </p:cNvPr>
          <p:cNvSpPr/>
          <p:nvPr/>
        </p:nvSpPr>
        <p:spPr>
          <a:xfrm>
            <a:off x="7082118" y="2832847"/>
            <a:ext cx="633506" cy="735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63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7CF8-7AFE-46F9-8806-73A0B6A30E2B}"/>
              </a:ext>
            </a:extLst>
          </p:cNvPr>
          <p:cNvSpPr>
            <a:spLocks noGrp="1"/>
          </p:cNvSpPr>
          <p:nvPr>
            <p:ph type="title"/>
          </p:nvPr>
        </p:nvSpPr>
        <p:spPr/>
        <p:txBody>
          <a:bodyPr/>
          <a:lstStyle/>
          <a:p>
            <a:r>
              <a:rPr lang="en-US" dirty="0"/>
              <a:t>SNPs selected for breed and trait</a:t>
            </a:r>
          </a:p>
        </p:txBody>
      </p:sp>
      <p:graphicFrame>
        <p:nvGraphicFramePr>
          <p:cNvPr id="5" name="Content Placeholder 3">
            <a:extLst>
              <a:ext uri="{FF2B5EF4-FFF2-40B4-BE49-F238E27FC236}">
                <a16:creationId xmlns:a16="http://schemas.microsoft.com/office/drawing/2014/main" id="{C4617982-774E-40E1-8066-2AA6397256AD}"/>
              </a:ext>
            </a:extLst>
          </p:cNvPr>
          <p:cNvGraphicFramePr>
            <a:graphicFrameLocks/>
          </p:cNvGraphicFramePr>
          <p:nvPr>
            <p:extLst>
              <p:ext uri="{D42A27DB-BD31-4B8C-83A1-F6EECF244321}">
                <p14:modId xmlns:p14="http://schemas.microsoft.com/office/powerpoint/2010/main" val="2082089612"/>
              </p:ext>
            </p:extLst>
          </p:nvPr>
        </p:nvGraphicFramePr>
        <p:xfrm>
          <a:off x="365760" y="1417437"/>
          <a:ext cx="3510525" cy="2898336"/>
        </p:xfrm>
        <a:graphic>
          <a:graphicData uri="http://schemas.openxmlformats.org/drawingml/2006/table">
            <a:tbl>
              <a:tblPr firstRow="1" bandRow="1">
                <a:tableStyleId>{5C22544A-7EE6-4342-B048-85BDC9FD1C3A}</a:tableStyleId>
              </a:tblPr>
              <a:tblGrid>
                <a:gridCol w="918773">
                  <a:extLst>
                    <a:ext uri="{9D8B030D-6E8A-4147-A177-3AD203B41FA5}">
                      <a16:colId xmlns:a16="http://schemas.microsoft.com/office/drawing/2014/main" val="523536596"/>
                    </a:ext>
                  </a:extLst>
                </a:gridCol>
                <a:gridCol w="1224245">
                  <a:extLst>
                    <a:ext uri="{9D8B030D-6E8A-4147-A177-3AD203B41FA5}">
                      <a16:colId xmlns:a16="http://schemas.microsoft.com/office/drawing/2014/main" val="159209310"/>
                    </a:ext>
                  </a:extLst>
                </a:gridCol>
                <a:gridCol w="1367507">
                  <a:extLst>
                    <a:ext uri="{9D8B030D-6E8A-4147-A177-3AD203B41FA5}">
                      <a16:colId xmlns:a16="http://schemas.microsoft.com/office/drawing/2014/main" val="2652211443"/>
                    </a:ext>
                  </a:extLst>
                </a:gridCol>
              </a:tblGrid>
              <a:tr h="414048">
                <a:tc>
                  <a:txBody>
                    <a:bodyPr/>
                    <a:lstStyle/>
                    <a:p>
                      <a:r>
                        <a:rPr lang="en-US" dirty="0"/>
                        <a:t>Breed</a:t>
                      </a:r>
                    </a:p>
                  </a:txBody>
                  <a:tcPr/>
                </a:tc>
                <a:tc>
                  <a:txBody>
                    <a:bodyPr/>
                    <a:lstStyle/>
                    <a:p>
                      <a:pPr algn="ctr"/>
                      <a:r>
                        <a:rPr lang="en-US" dirty="0"/>
                        <a:t>No. of SNP</a:t>
                      </a:r>
                    </a:p>
                  </a:txBody>
                  <a:tcPr/>
                </a:tc>
                <a:tc>
                  <a:txBody>
                    <a:bodyPr/>
                    <a:lstStyle/>
                    <a:p>
                      <a:pPr algn="ctr"/>
                      <a:r>
                        <a:rPr lang="en-US" dirty="0"/>
                        <a:t>% of Total</a:t>
                      </a:r>
                    </a:p>
                  </a:txBody>
                  <a:tcPr/>
                </a:tc>
                <a:extLst>
                  <a:ext uri="{0D108BD9-81ED-4DB2-BD59-A6C34878D82A}">
                    <a16:rowId xmlns:a16="http://schemas.microsoft.com/office/drawing/2014/main" val="3995544407"/>
                  </a:ext>
                </a:extLst>
              </a:tr>
              <a:tr h="414048">
                <a:tc>
                  <a:txBody>
                    <a:bodyPr/>
                    <a:lstStyle/>
                    <a:p>
                      <a:r>
                        <a:rPr lang="en-US" dirty="0"/>
                        <a:t>HO</a:t>
                      </a:r>
                    </a:p>
                  </a:txBody>
                  <a:tcPr/>
                </a:tc>
                <a:tc>
                  <a:txBody>
                    <a:bodyPr/>
                    <a:lstStyle/>
                    <a:p>
                      <a:pPr algn="ctr"/>
                      <a:r>
                        <a:rPr lang="en-US" dirty="0"/>
                        <a:t>6,162</a:t>
                      </a:r>
                    </a:p>
                  </a:txBody>
                  <a:tcPr/>
                </a:tc>
                <a:tc>
                  <a:txBody>
                    <a:bodyPr/>
                    <a:lstStyle/>
                    <a:p>
                      <a:pPr algn="ctr"/>
                      <a:r>
                        <a:rPr lang="en-US" dirty="0"/>
                        <a:t>55.8</a:t>
                      </a:r>
                    </a:p>
                  </a:txBody>
                  <a:tcPr/>
                </a:tc>
                <a:extLst>
                  <a:ext uri="{0D108BD9-81ED-4DB2-BD59-A6C34878D82A}">
                    <a16:rowId xmlns:a16="http://schemas.microsoft.com/office/drawing/2014/main" val="4244045085"/>
                  </a:ext>
                </a:extLst>
              </a:tr>
              <a:tr h="414048">
                <a:tc>
                  <a:txBody>
                    <a:bodyPr/>
                    <a:lstStyle/>
                    <a:p>
                      <a:r>
                        <a:rPr lang="en-US" dirty="0"/>
                        <a:t>JE</a:t>
                      </a:r>
                    </a:p>
                  </a:txBody>
                  <a:tcPr/>
                </a:tc>
                <a:tc>
                  <a:txBody>
                    <a:bodyPr/>
                    <a:lstStyle/>
                    <a:p>
                      <a:pPr algn="ctr"/>
                      <a:r>
                        <a:rPr lang="en-US" dirty="0"/>
                        <a:t>1,423</a:t>
                      </a:r>
                    </a:p>
                  </a:txBody>
                  <a:tcPr/>
                </a:tc>
                <a:tc>
                  <a:txBody>
                    <a:bodyPr/>
                    <a:lstStyle/>
                    <a:p>
                      <a:pPr algn="ctr"/>
                      <a:r>
                        <a:rPr lang="en-US" dirty="0"/>
                        <a:t>12.9</a:t>
                      </a:r>
                    </a:p>
                  </a:txBody>
                  <a:tcPr/>
                </a:tc>
                <a:extLst>
                  <a:ext uri="{0D108BD9-81ED-4DB2-BD59-A6C34878D82A}">
                    <a16:rowId xmlns:a16="http://schemas.microsoft.com/office/drawing/2014/main" val="2933718555"/>
                  </a:ext>
                </a:extLst>
              </a:tr>
              <a:tr h="414048">
                <a:tc>
                  <a:txBody>
                    <a:bodyPr/>
                    <a:lstStyle/>
                    <a:p>
                      <a:r>
                        <a:rPr lang="en-US" dirty="0"/>
                        <a:t>BS</a:t>
                      </a:r>
                    </a:p>
                  </a:txBody>
                  <a:tcPr/>
                </a:tc>
                <a:tc>
                  <a:txBody>
                    <a:bodyPr/>
                    <a:lstStyle/>
                    <a:p>
                      <a:pPr algn="ctr"/>
                      <a:r>
                        <a:rPr lang="en-US" dirty="0"/>
                        <a:t>1,145</a:t>
                      </a:r>
                    </a:p>
                  </a:txBody>
                  <a:tcPr/>
                </a:tc>
                <a:tc>
                  <a:txBody>
                    <a:bodyPr/>
                    <a:lstStyle/>
                    <a:p>
                      <a:pPr algn="ctr"/>
                      <a:r>
                        <a:rPr lang="en-US" dirty="0"/>
                        <a:t>10.4</a:t>
                      </a:r>
                    </a:p>
                  </a:txBody>
                  <a:tcPr/>
                </a:tc>
                <a:extLst>
                  <a:ext uri="{0D108BD9-81ED-4DB2-BD59-A6C34878D82A}">
                    <a16:rowId xmlns:a16="http://schemas.microsoft.com/office/drawing/2014/main" val="1010931285"/>
                  </a:ext>
                </a:extLst>
              </a:tr>
              <a:tr h="414048">
                <a:tc>
                  <a:txBody>
                    <a:bodyPr/>
                    <a:lstStyle/>
                    <a:p>
                      <a:r>
                        <a:rPr lang="en-US" dirty="0"/>
                        <a:t>AY</a:t>
                      </a:r>
                    </a:p>
                  </a:txBody>
                  <a:tcPr/>
                </a:tc>
                <a:tc>
                  <a:txBody>
                    <a:bodyPr/>
                    <a:lstStyle/>
                    <a:p>
                      <a:pPr algn="ctr"/>
                      <a:r>
                        <a:rPr lang="en-US" dirty="0"/>
                        <a:t>1,304</a:t>
                      </a:r>
                    </a:p>
                  </a:txBody>
                  <a:tcPr/>
                </a:tc>
                <a:tc>
                  <a:txBody>
                    <a:bodyPr/>
                    <a:lstStyle/>
                    <a:p>
                      <a:pPr algn="ctr"/>
                      <a:r>
                        <a:rPr lang="en-US" dirty="0"/>
                        <a:t>11.8</a:t>
                      </a:r>
                    </a:p>
                  </a:txBody>
                  <a:tcPr/>
                </a:tc>
                <a:extLst>
                  <a:ext uri="{0D108BD9-81ED-4DB2-BD59-A6C34878D82A}">
                    <a16:rowId xmlns:a16="http://schemas.microsoft.com/office/drawing/2014/main" val="635041999"/>
                  </a:ext>
                </a:extLst>
              </a:tr>
              <a:tr h="414048">
                <a:tc>
                  <a:txBody>
                    <a:bodyPr/>
                    <a:lstStyle/>
                    <a:p>
                      <a:r>
                        <a:rPr lang="en-US" dirty="0"/>
                        <a:t>GU</a:t>
                      </a:r>
                    </a:p>
                  </a:txBody>
                  <a:tcPr/>
                </a:tc>
                <a:tc>
                  <a:txBody>
                    <a:bodyPr/>
                    <a:lstStyle/>
                    <a:p>
                      <a:pPr algn="ctr"/>
                      <a:r>
                        <a:rPr lang="en-US" dirty="0"/>
                        <a:t>1,011</a:t>
                      </a:r>
                    </a:p>
                  </a:txBody>
                  <a:tcPr/>
                </a:tc>
                <a:tc>
                  <a:txBody>
                    <a:bodyPr/>
                    <a:lstStyle/>
                    <a:p>
                      <a:pPr algn="ctr"/>
                      <a:r>
                        <a:rPr lang="en-US" dirty="0"/>
                        <a:t>9.2</a:t>
                      </a:r>
                    </a:p>
                  </a:txBody>
                  <a:tcPr/>
                </a:tc>
                <a:extLst>
                  <a:ext uri="{0D108BD9-81ED-4DB2-BD59-A6C34878D82A}">
                    <a16:rowId xmlns:a16="http://schemas.microsoft.com/office/drawing/2014/main" val="1153457032"/>
                  </a:ext>
                </a:extLst>
              </a:tr>
              <a:tr h="414048">
                <a:tc>
                  <a:txBody>
                    <a:bodyPr/>
                    <a:lstStyle/>
                    <a:p>
                      <a:r>
                        <a:rPr lang="en-US" dirty="0"/>
                        <a:t>Total</a:t>
                      </a:r>
                    </a:p>
                  </a:txBody>
                  <a:tcPr/>
                </a:tc>
                <a:tc>
                  <a:txBody>
                    <a:bodyPr/>
                    <a:lstStyle/>
                    <a:p>
                      <a:pPr algn="ctr"/>
                      <a:r>
                        <a:rPr lang="en-US" dirty="0"/>
                        <a:t>11,045</a:t>
                      </a:r>
                    </a:p>
                  </a:txBody>
                  <a:tcPr/>
                </a:tc>
                <a:tc>
                  <a:txBody>
                    <a:bodyPr/>
                    <a:lstStyle/>
                    <a:p>
                      <a:pPr algn="ctr"/>
                      <a:r>
                        <a:rPr lang="en-US" dirty="0"/>
                        <a:t>100</a:t>
                      </a:r>
                    </a:p>
                  </a:txBody>
                  <a:tcPr/>
                </a:tc>
                <a:extLst>
                  <a:ext uri="{0D108BD9-81ED-4DB2-BD59-A6C34878D82A}">
                    <a16:rowId xmlns:a16="http://schemas.microsoft.com/office/drawing/2014/main" val="1545629754"/>
                  </a:ext>
                </a:extLst>
              </a:tr>
            </a:tbl>
          </a:graphicData>
        </a:graphic>
      </p:graphicFrame>
      <p:graphicFrame>
        <p:nvGraphicFramePr>
          <p:cNvPr id="8" name="Content Placeholder 3">
            <a:extLst>
              <a:ext uri="{FF2B5EF4-FFF2-40B4-BE49-F238E27FC236}">
                <a16:creationId xmlns:a16="http://schemas.microsoft.com/office/drawing/2014/main" id="{FFC851BD-8FC1-4610-9361-FDE1C365D1B2}"/>
              </a:ext>
            </a:extLst>
          </p:cNvPr>
          <p:cNvGraphicFramePr>
            <a:graphicFrameLocks/>
          </p:cNvGraphicFramePr>
          <p:nvPr>
            <p:extLst>
              <p:ext uri="{D42A27DB-BD31-4B8C-83A1-F6EECF244321}">
                <p14:modId xmlns:p14="http://schemas.microsoft.com/office/powerpoint/2010/main" val="2476804950"/>
              </p:ext>
            </p:extLst>
          </p:nvPr>
        </p:nvGraphicFramePr>
        <p:xfrm>
          <a:off x="4421896" y="1483218"/>
          <a:ext cx="4356344" cy="2484288"/>
        </p:xfrm>
        <a:graphic>
          <a:graphicData uri="http://schemas.openxmlformats.org/drawingml/2006/table">
            <a:tbl>
              <a:tblPr firstRow="1" bandRow="1">
                <a:tableStyleId>{5C22544A-7EE6-4342-B048-85BDC9FD1C3A}</a:tableStyleId>
              </a:tblPr>
              <a:tblGrid>
                <a:gridCol w="1871748">
                  <a:extLst>
                    <a:ext uri="{9D8B030D-6E8A-4147-A177-3AD203B41FA5}">
                      <a16:colId xmlns:a16="http://schemas.microsoft.com/office/drawing/2014/main" val="523536596"/>
                    </a:ext>
                  </a:extLst>
                </a:gridCol>
                <a:gridCol w="1289805">
                  <a:extLst>
                    <a:ext uri="{9D8B030D-6E8A-4147-A177-3AD203B41FA5}">
                      <a16:colId xmlns:a16="http://schemas.microsoft.com/office/drawing/2014/main" val="159209310"/>
                    </a:ext>
                  </a:extLst>
                </a:gridCol>
                <a:gridCol w="1194791">
                  <a:extLst>
                    <a:ext uri="{9D8B030D-6E8A-4147-A177-3AD203B41FA5}">
                      <a16:colId xmlns:a16="http://schemas.microsoft.com/office/drawing/2014/main" val="2652211443"/>
                    </a:ext>
                  </a:extLst>
                </a:gridCol>
              </a:tblGrid>
              <a:tr h="414048">
                <a:tc>
                  <a:txBody>
                    <a:bodyPr/>
                    <a:lstStyle/>
                    <a:p>
                      <a:r>
                        <a:rPr lang="en-US" dirty="0"/>
                        <a:t>Trait</a:t>
                      </a:r>
                    </a:p>
                  </a:txBody>
                  <a:tcPr/>
                </a:tc>
                <a:tc>
                  <a:txBody>
                    <a:bodyPr/>
                    <a:lstStyle/>
                    <a:p>
                      <a:pPr algn="ctr"/>
                      <a:r>
                        <a:rPr lang="en-US" dirty="0"/>
                        <a:t>No. of SNP</a:t>
                      </a:r>
                    </a:p>
                  </a:txBody>
                  <a:tcPr/>
                </a:tc>
                <a:tc>
                  <a:txBody>
                    <a:bodyPr/>
                    <a:lstStyle/>
                    <a:p>
                      <a:pPr algn="ctr"/>
                      <a:r>
                        <a:rPr lang="en-US" dirty="0"/>
                        <a:t>% of Total</a:t>
                      </a:r>
                    </a:p>
                  </a:txBody>
                  <a:tcPr/>
                </a:tc>
                <a:extLst>
                  <a:ext uri="{0D108BD9-81ED-4DB2-BD59-A6C34878D82A}">
                    <a16:rowId xmlns:a16="http://schemas.microsoft.com/office/drawing/2014/main" val="3995544407"/>
                  </a:ext>
                </a:extLst>
              </a:tr>
              <a:tr h="414048">
                <a:tc>
                  <a:txBody>
                    <a:bodyPr/>
                    <a:lstStyle/>
                    <a:p>
                      <a:r>
                        <a:rPr lang="en-US" sz="1800" kern="1200" dirty="0" err="1">
                          <a:solidFill>
                            <a:schemeClr val="dk1"/>
                          </a:solidFill>
                          <a:latin typeface="+mn-lt"/>
                          <a:ea typeface="+mn-ea"/>
                          <a:cs typeface="+mn-cs"/>
                        </a:rPr>
                        <a:t>Heifer_Conc_Rate</a:t>
                      </a:r>
                      <a:endParaRPr lang="en-US" dirty="0"/>
                    </a:p>
                  </a:txBody>
                  <a:tcPr/>
                </a:tc>
                <a:tc>
                  <a:txBody>
                    <a:bodyPr/>
                    <a:lstStyle/>
                    <a:p>
                      <a:pPr algn="ctr"/>
                      <a:r>
                        <a:rPr lang="en-US" dirty="0"/>
                        <a:t>426</a:t>
                      </a:r>
                    </a:p>
                  </a:txBody>
                  <a:tcPr/>
                </a:tc>
                <a:tc>
                  <a:txBody>
                    <a:bodyPr/>
                    <a:lstStyle/>
                    <a:p>
                      <a:pPr algn="ctr"/>
                      <a:r>
                        <a:rPr lang="en-US" dirty="0"/>
                        <a:t>3.9</a:t>
                      </a:r>
                    </a:p>
                  </a:txBody>
                  <a:tcPr/>
                </a:tc>
                <a:extLst>
                  <a:ext uri="{0D108BD9-81ED-4DB2-BD59-A6C34878D82A}">
                    <a16:rowId xmlns:a16="http://schemas.microsoft.com/office/drawing/2014/main" val="4244045085"/>
                  </a:ext>
                </a:extLst>
              </a:tr>
              <a:tr h="414048">
                <a:tc>
                  <a:txBody>
                    <a:bodyPr/>
                    <a:lstStyle/>
                    <a:p>
                      <a:r>
                        <a:rPr lang="en-US" dirty="0"/>
                        <a:t>Mastitis</a:t>
                      </a:r>
                    </a:p>
                  </a:txBody>
                  <a:tcPr/>
                </a:tc>
                <a:tc>
                  <a:txBody>
                    <a:bodyPr/>
                    <a:lstStyle/>
                    <a:p>
                      <a:pPr algn="ctr"/>
                      <a:r>
                        <a:rPr lang="en-US" dirty="0"/>
                        <a:t>412</a:t>
                      </a:r>
                    </a:p>
                  </a:txBody>
                  <a:tcPr/>
                </a:tc>
                <a:tc>
                  <a:txBody>
                    <a:bodyPr/>
                    <a:lstStyle/>
                    <a:p>
                      <a:pPr algn="ctr"/>
                      <a:r>
                        <a:rPr lang="en-US" sz="1800" kern="1200" dirty="0">
                          <a:solidFill>
                            <a:schemeClr val="dk1"/>
                          </a:solidFill>
                          <a:latin typeface="+mn-lt"/>
                          <a:ea typeface="+mn-ea"/>
                          <a:cs typeface="+mn-cs"/>
                        </a:rPr>
                        <a:t>3.7</a:t>
                      </a:r>
                      <a:endParaRPr lang="en-US" dirty="0"/>
                    </a:p>
                  </a:txBody>
                  <a:tcPr/>
                </a:tc>
                <a:extLst>
                  <a:ext uri="{0D108BD9-81ED-4DB2-BD59-A6C34878D82A}">
                    <a16:rowId xmlns:a16="http://schemas.microsoft.com/office/drawing/2014/main" val="2988702688"/>
                  </a:ext>
                </a:extLst>
              </a:tr>
              <a:tr h="414048">
                <a:tc>
                  <a:txBody>
                    <a:bodyPr/>
                    <a:lstStyle/>
                    <a:p>
                      <a:r>
                        <a:rPr lang="en-US" dirty="0"/>
                        <a:t>Net merit</a:t>
                      </a:r>
                    </a:p>
                  </a:txBody>
                  <a:tcPr/>
                </a:tc>
                <a:tc>
                  <a:txBody>
                    <a:bodyPr/>
                    <a:lstStyle/>
                    <a:p>
                      <a:pPr algn="ctr"/>
                      <a:r>
                        <a:rPr lang="en-US" dirty="0"/>
                        <a:t>409</a:t>
                      </a:r>
                    </a:p>
                  </a:txBody>
                  <a:tcPr/>
                </a:tc>
                <a:tc>
                  <a:txBody>
                    <a:bodyPr/>
                    <a:lstStyle/>
                    <a:p>
                      <a:pPr algn="ctr"/>
                      <a:r>
                        <a:rPr lang="en-US" dirty="0"/>
                        <a:t>3.7</a:t>
                      </a:r>
                    </a:p>
                  </a:txBody>
                  <a:tcPr/>
                </a:tc>
                <a:extLst>
                  <a:ext uri="{0D108BD9-81ED-4DB2-BD59-A6C34878D82A}">
                    <a16:rowId xmlns:a16="http://schemas.microsoft.com/office/drawing/2014/main" val="3335176946"/>
                  </a:ext>
                </a:extLst>
              </a:tr>
              <a:tr h="414048">
                <a:tc>
                  <a:txBody>
                    <a:bodyPr/>
                    <a:lstStyle/>
                    <a:p>
                      <a:r>
                        <a:rPr lang="en-US" dirty="0"/>
                        <a:t>Metritis</a:t>
                      </a:r>
                    </a:p>
                  </a:txBody>
                  <a:tcPr/>
                </a:tc>
                <a:tc>
                  <a:txBody>
                    <a:bodyPr/>
                    <a:lstStyle/>
                    <a:p>
                      <a:pPr algn="ctr"/>
                      <a:r>
                        <a:rPr lang="en-US" dirty="0"/>
                        <a:t>394</a:t>
                      </a:r>
                    </a:p>
                  </a:txBody>
                  <a:tcPr/>
                </a:tc>
                <a:tc>
                  <a:txBody>
                    <a:bodyPr/>
                    <a:lstStyle/>
                    <a:p>
                      <a:pPr algn="ctr"/>
                      <a:r>
                        <a:rPr lang="en-US" sz="1800" kern="1200" dirty="0">
                          <a:solidFill>
                            <a:schemeClr val="dk1"/>
                          </a:solidFill>
                          <a:latin typeface="+mn-lt"/>
                          <a:ea typeface="+mn-ea"/>
                          <a:cs typeface="+mn-cs"/>
                        </a:rPr>
                        <a:t>3.6</a:t>
                      </a:r>
                      <a:endParaRPr lang="en-US" dirty="0"/>
                    </a:p>
                  </a:txBody>
                  <a:tcPr/>
                </a:tc>
                <a:extLst>
                  <a:ext uri="{0D108BD9-81ED-4DB2-BD59-A6C34878D82A}">
                    <a16:rowId xmlns:a16="http://schemas.microsoft.com/office/drawing/2014/main" val="1072832264"/>
                  </a:ext>
                </a:extLst>
              </a:tr>
              <a:tr h="414048">
                <a:tc>
                  <a:txBody>
                    <a:bodyPr/>
                    <a:lstStyle/>
                    <a:p>
                      <a:r>
                        <a:rPr lang="en-US" sz="1800" kern="1200" dirty="0" err="1">
                          <a:solidFill>
                            <a:schemeClr val="dk1"/>
                          </a:solidFill>
                          <a:latin typeface="+mn-lt"/>
                          <a:ea typeface="+mn-ea"/>
                          <a:cs typeface="+mn-cs"/>
                        </a:rPr>
                        <a:t>Rear_ud_height</a:t>
                      </a:r>
                      <a:endParaRPr lang="en-US" dirty="0"/>
                    </a:p>
                  </a:txBody>
                  <a:tcPr/>
                </a:tc>
                <a:tc>
                  <a:txBody>
                    <a:bodyPr/>
                    <a:lstStyle/>
                    <a:p>
                      <a:pPr algn="ctr"/>
                      <a:r>
                        <a:rPr lang="en-US" dirty="0"/>
                        <a:t>366</a:t>
                      </a:r>
                    </a:p>
                  </a:txBody>
                  <a:tcPr/>
                </a:tc>
                <a:tc>
                  <a:txBody>
                    <a:bodyPr/>
                    <a:lstStyle/>
                    <a:p>
                      <a:pPr algn="ctr"/>
                      <a:r>
                        <a:rPr lang="en-US" dirty="0"/>
                        <a:t>3.3</a:t>
                      </a:r>
                    </a:p>
                  </a:txBody>
                  <a:tcPr/>
                </a:tc>
                <a:extLst>
                  <a:ext uri="{0D108BD9-81ED-4DB2-BD59-A6C34878D82A}">
                    <a16:rowId xmlns:a16="http://schemas.microsoft.com/office/drawing/2014/main" val="2779593526"/>
                  </a:ext>
                </a:extLst>
              </a:tr>
            </a:tbl>
          </a:graphicData>
        </a:graphic>
      </p:graphicFrame>
      <p:sp>
        <p:nvSpPr>
          <p:cNvPr id="9" name="TextBox 8">
            <a:extLst>
              <a:ext uri="{FF2B5EF4-FFF2-40B4-BE49-F238E27FC236}">
                <a16:creationId xmlns:a16="http://schemas.microsoft.com/office/drawing/2014/main" id="{AFB93B06-6C53-4B2E-A098-7182FDF861F1}"/>
              </a:ext>
            </a:extLst>
          </p:cNvPr>
          <p:cNvSpPr txBox="1"/>
          <p:nvPr/>
        </p:nvSpPr>
        <p:spPr>
          <a:xfrm>
            <a:off x="5472331" y="905022"/>
            <a:ext cx="2560320" cy="461665"/>
          </a:xfrm>
          <a:prstGeom prst="rect">
            <a:avLst/>
          </a:prstGeom>
          <a:noFill/>
        </p:spPr>
        <p:txBody>
          <a:bodyPr wrap="square" rtlCol="0">
            <a:spAutoFit/>
          </a:bodyPr>
          <a:lstStyle/>
          <a:p>
            <a:r>
              <a:rPr lang="en-US" sz="2400" dirty="0"/>
              <a:t>For TOP 5 traits</a:t>
            </a:r>
            <a:endParaRPr lang="en-GB" sz="2400" dirty="0"/>
          </a:p>
        </p:txBody>
      </p:sp>
      <p:sp>
        <p:nvSpPr>
          <p:cNvPr id="10" name="TextBox 9">
            <a:extLst>
              <a:ext uri="{FF2B5EF4-FFF2-40B4-BE49-F238E27FC236}">
                <a16:creationId xmlns:a16="http://schemas.microsoft.com/office/drawing/2014/main" id="{B27295BA-EC2B-4AA9-8BD8-E1BEDF577826}"/>
              </a:ext>
            </a:extLst>
          </p:cNvPr>
          <p:cNvSpPr txBox="1"/>
          <p:nvPr/>
        </p:nvSpPr>
        <p:spPr>
          <a:xfrm>
            <a:off x="1263745" y="930813"/>
            <a:ext cx="1999956" cy="461665"/>
          </a:xfrm>
          <a:prstGeom prst="rect">
            <a:avLst/>
          </a:prstGeom>
          <a:noFill/>
        </p:spPr>
        <p:txBody>
          <a:bodyPr wrap="square" rtlCol="0">
            <a:spAutoFit/>
          </a:bodyPr>
          <a:lstStyle/>
          <a:p>
            <a:r>
              <a:rPr lang="en-US" sz="2400" dirty="0"/>
              <a:t>For 5 breeds</a:t>
            </a:r>
            <a:endParaRPr lang="en-GB" sz="2400" dirty="0"/>
          </a:p>
        </p:txBody>
      </p:sp>
    </p:spTree>
    <p:extLst>
      <p:ext uri="{BB962C8B-B14F-4D97-AF65-F5344CB8AC3E}">
        <p14:creationId xmlns:p14="http://schemas.microsoft.com/office/powerpoint/2010/main" val="159728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7054-8EC7-4A7D-8C7A-362C070C5A04}"/>
              </a:ext>
            </a:extLst>
          </p:cNvPr>
          <p:cNvSpPr>
            <a:spLocks noGrp="1"/>
          </p:cNvSpPr>
          <p:nvPr>
            <p:ph type="title"/>
          </p:nvPr>
        </p:nvSpPr>
        <p:spPr/>
        <p:txBody>
          <a:bodyPr/>
          <a:lstStyle/>
          <a:p>
            <a:r>
              <a:rPr lang="en-US" dirty="0"/>
              <a:t>Example of HD vs. 80k SNPs</a:t>
            </a:r>
          </a:p>
        </p:txBody>
      </p:sp>
      <p:sp>
        <p:nvSpPr>
          <p:cNvPr id="3" name="Content Placeholder 2">
            <a:extLst>
              <a:ext uri="{FF2B5EF4-FFF2-40B4-BE49-F238E27FC236}">
                <a16:creationId xmlns:a16="http://schemas.microsoft.com/office/drawing/2014/main" id="{E1F631C5-D5C9-435D-9A7D-B9D7659D72AC}"/>
              </a:ext>
            </a:extLst>
          </p:cNvPr>
          <p:cNvSpPr>
            <a:spLocks noGrp="1"/>
          </p:cNvSpPr>
          <p:nvPr>
            <p:ph sz="half" idx="1"/>
          </p:nvPr>
        </p:nvSpPr>
        <p:spPr>
          <a:xfrm>
            <a:off x="335880" y="897003"/>
            <a:ext cx="8575038" cy="3657600"/>
          </a:xfrm>
        </p:spPr>
        <p:txBody>
          <a:bodyPr/>
          <a:lstStyle/>
          <a:p>
            <a:r>
              <a:rPr lang="en-US" sz="2200" dirty="0"/>
              <a:t>HD SNPs effect &gt; 80K SNP effect on BTA19 in GU for productive life</a:t>
            </a:r>
          </a:p>
        </p:txBody>
      </p:sp>
      <p:pic>
        <p:nvPicPr>
          <p:cNvPr id="5" name="Picture 4">
            <a:extLst>
              <a:ext uri="{FF2B5EF4-FFF2-40B4-BE49-F238E27FC236}">
                <a16:creationId xmlns:a16="http://schemas.microsoft.com/office/drawing/2014/main" id="{A617F5AB-EBC3-41D1-AE90-624ABACC81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80" y="1485124"/>
            <a:ext cx="3248958" cy="3248958"/>
          </a:xfrm>
          <a:prstGeom prst="rect">
            <a:avLst/>
          </a:prstGeom>
        </p:spPr>
      </p:pic>
      <p:pic>
        <p:nvPicPr>
          <p:cNvPr id="7" name="Picture 6">
            <a:extLst>
              <a:ext uri="{FF2B5EF4-FFF2-40B4-BE49-F238E27FC236}">
                <a16:creationId xmlns:a16="http://schemas.microsoft.com/office/drawing/2014/main" id="{68A7445B-EA48-459E-9F3B-BB58F87A4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495" y="1472583"/>
            <a:ext cx="3294903" cy="3294903"/>
          </a:xfrm>
          <a:prstGeom prst="rect">
            <a:avLst/>
          </a:prstGeom>
        </p:spPr>
      </p:pic>
      <p:sp>
        <p:nvSpPr>
          <p:cNvPr id="13" name="TextBox 12">
            <a:extLst>
              <a:ext uri="{FF2B5EF4-FFF2-40B4-BE49-F238E27FC236}">
                <a16:creationId xmlns:a16="http://schemas.microsoft.com/office/drawing/2014/main" id="{A39EE51B-CBD0-4C7A-B7F1-FEDD9BA6520D}"/>
              </a:ext>
            </a:extLst>
          </p:cNvPr>
          <p:cNvSpPr txBox="1"/>
          <p:nvPr/>
        </p:nvSpPr>
        <p:spPr>
          <a:xfrm>
            <a:off x="2867699" y="1848640"/>
            <a:ext cx="1318931" cy="584775"/>
          </a:xfrm>
          <a:prstGeom prst="rect">
            <a:avLst/>
          </a:prstGeom>
          <a:noFill/>
        </p:spPr>
        <p:txBody>
          <a:bodyPr wrap="square" rtlCol="0">
            <a:spAutoFit/>
          </a:bodyPr>
          <a:lstStyle/>
          <a:p>
            <a:r>
              <a:rPr lang="en-US" sz="1600" b="1" dirty="0" err="1">
                <a:solidFill>
                  <a:srgbClr val="00523C"/>
                </a:solidFill>
              </a:rPr>
              <a:t>HD</a:t>
            </a:r>
            <a:r>
              <a:rPr lang="en-US" sz="1600" b="1" dirty="0" err="1">
                <a:solidFill>
                  <a:srgbClr val="00523C"/>
                </a:solidFill>
                <a:sym typeface="Wingdings" panose="05000000000000000000" pitchFamily="2" charset="2"/>
              </a:rPr>
              <a:t></a:t>
            </a:r>
            <a:r>
              <a:rPr lang="en-US" sz="1600" b="1" dirty="0" err="1">
                <a:solidFill>
                  <a:srgbClr val="00523C"/>
                </a:solidFill>
              </a:rPr>
              <a:t>Green</a:t>
            </a:r>
            <a:endParaRPr lang="en-US" sz="1600" b="1" dirty="0">
              <a:solidFill>
                <a:srgbClr val="00523C"/>
              </a:solidFill>
            </a:endParaRPr>
          </a:p>
          <a:p>
            <a:r>
              <a:rPr lang="en-US" sz="1600" b="1" dirty="0">
                <a:solidFill>
                  <a:srgbClr val="C00000"/>
                </a:solidFill>
              </a:rPr>
              <a:t>80k </a:t>
            </a:r>
            <a:r>
              <a:rPr lang="en-US" sz="1600" b="1" dirty="0">
                <a:solidFill>
                  <a:srgbClr val="C00000"/>
                </a:solidFill>
                <a:sym typeface="Wingdings" panose="05000000000000000000" pitchFamily="2" charset="2"/>
              </a:rPr>
              <a:t></a:t>
            </a:r>
            <a:r>
              <a:rPr lang="en-US" sz="1600" b="1" dirty="0">
                <a:solidFill>
                  <a:srgbClr val="C00000"/>
                </a:solidFill>
              </a:rPr>
              <a:t>Red</a:t>
            </a:r>
            <a:endParaRPr lang="en-GB" sz="1600" b="1" dirty="0">
              <a:solidFill>
                <a:srgbClr val="C00000"/>
              </a:solidFill>
            </a:endParaRPr>
          </a:p>
        </p:txBody>
      </p:sp>
      <p:sp>
        <p:nvSpPr>
          <p:cNvPr id="14" name="TextBox 13">
            <a:extLst>
              <a:ext uri="{FF2B5EF4-FFF2-40B4-BE49-F238E27FC236}">
                <a16:creationId xmlns:a16="http://schemas.microsoft.com/office/drawing/2014/main" id="{3E15806F-639C-444D-87B1-FBA839C5C111}"/>
              </a:ext>
            </a:extLst>
          </p:cNvPr>
          <p:cNvSpPr txBox="1"/>
          <p:nvPr/>
        </p:nvSpPr>
        <p:spPr>
          <a:xfrm>
            <a:off x="7219239" y="2141028"/>
            <a:ext cx="1318931" cy="584775"/>
          </a:xfrm>
          <a:prstGeom prst="rect">
            <a:avLst/>
          </a:prstGeom>
          <a:noFill/>
        </p:spPr>
        <p:txBody>
          <a:bodyPr wrap="square" rtlCol="0">
            <a:spAutoFit/>
          </a:bodyPr>
          <a:lstStyle/>
          <a:p>
            <a:r>
              <a:rPr lang="en-US" sz="1600" b="1" dirty="0" err="1">
                <a:solidFill>
                  <a:srgbClr val="00523C"/>
                </a:solidFill>
              </a:rPr>
              <a:t>HD</a:t>
            </a:r>
            <a:r>
              <a:rPr lang="en-US" sz="1600" b="1" dirty="0" err="1">
                <a:solidFill>
                  <a:srgbClr val="00523C"/>
                </a:solidFill>
                <a:sym typeface="Wingdings" panose="05000000000000000000" pitchFamily="2" charset="2"/>
              </a:rPr>
              <a:t></a:t>
            </a:r>
            <a:r>
              <a:rPr lang="en-US" sz="1600" b="1" dirty="0" err="1">
                <a:solidFill>
                  <a:srgbClr val="00523C"/>
                </a:solidFill>
              </a:rPr>
              <a:t>Green</a:t>
            </a:r>
            <a:endParaRPr lang="en-US" sz="1600" b="1" dirty="0">
              <a:solidFill>
                <a:srgbClr val="00523C"/>
              </a:solidFill>
            </a:endParaRPr>
          </a:p>
          <a:p>
            <a:r>
              <a:rPr lang="en-US" sz="1600" b="1" dirty="0">
                <a:solidFill>
                  <a:srgbClr val="C00000"/>
                </a:solidFill>
              </a:rPr>
              <a:t>80k </a:t>
            </a:r>
            <a:r>
              <a:rPr lang="en-US" sz="1600" b="1" dirty="0">
                <a:solidFill>
                  <a:srgbClr val="C00000"/>
                </a:solidFill>
                <a:sym typeface="Wingdings" panose="05000000000000000000" pitchFamily="2" charset="2"/>
              </a:rPr>
              <a:t></a:t>
            </a:r>
            <a:r>
              <a:rPr lang="en-US" sz="1600" b="1" dirty="0">
                <a:solidFill>
                  <a:srgbClr val="C00000"/>
                </a:solidFill>
              </a:rPr>
              <a:t>Red</a:t>
            </a:r>
            <a:endParaRPr lang="en-GB" sz="1600" b="1" dirty="0">
              <a:solidFill>
                <a:srgbClr val="C00000"/>
              </a:solidFill>
            </a:endParaRPr>
          </a:p>
        </p:txBody>
      </p:sp>
    </p:spTree>
    <p:extLst>
      <p:ext uri="{BB962C8B-B14F-4D97-AF65-F5344CB8AC3E}">
        <p14:creationId xmlns:p14="http://schemas.microsoft.com/office/powerpoint/2010/main" val="420380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63E-BF53-43B1-A369-91C1A49B004B}"/>
              </a:ext>
            </a:extLst>
          </p:cNvPr>
          <p:cNvSpPr>
            <a:spLocks noGrp="1"/>
          </p:cNvSpPr>
          <p:nvPr>
            <p:ph type="title"/>
          </p:nvPr>
        </p:nvSpPr>
        <p:spPr/>
        <p:txBody>
          <a:bodyPr/>
          <a:lstStyle/>
          <a:p>
            <a:r>
              <a:rPr lang="en-US" dirty="0"/>
              <a:t>Correlations of HD with 80K predictions</a:t>
            </a:r>
          </a:p>
        </p:txBody>
      </p:sp>
      <p:sp>
        <p:nvSpPr>
          <p:cNvPr id="3" name="Content Placeholder 2">
            <a:extLst>
              <a:ext uri="{FF2B5EF4-FFF2-40B4-BE49-F238E27FC236}">
                <a16:creationId xmlns:a16="http://schemas.microsoft.com/office/drawing/2014/main" id="{54FCDD0E-8D64-4D78-841B-F44564E92886}"/>
              </a:ext>
            </a:extLst>
          </p:cNvPr>
          <p:cNvSpPr>
            <a:spLocks noGrp="1"/>
          </p:cNvSpPr>
          <p:nvPr>
            <p:ph sz="half" idx="1"/>
          </p:nvPr>
        </p:nvSpPr>
        <p:spPr>
          <a:xfrm>
            <a:off x="365760" y="1125369"/>
            <a:ext cx="8412480" cy="3657600"/>
          </a:xfrm>
        </p:spPr>
        <p:txBody>
          <a:bodyPr/>
          <a:lstStyle/>
          <a:p>
            <a:r>
              <a:rPr lang="en-US" dirty="0"/>
              <a:t>Correlations of HD with 80K genomic predictions for young animals</a:t>
            </a:r>
          </a:p>
          <a:p>
            <a:endParaRPr lang="en-US" dirty="0"/>
          </a:p>
          <a:p>
            <a:endParaRPr lang="en-US" dirty="0"/>
          </a:p>
          <a:p>
            <a:endParaRPr lang="en-US" dirty="0"/>
          </a:p>
          <a:p>
            <a:r>
              <a:rPr lang="en-US" dirty="0"/>
              <a:t>The correlations tended to be higher in milk production traits than type traits and fertility traits</a:t>
            </a:r>
          </a:p>
          <a:p>
            <a:endParaRPr lang="en-US" dirty="0"/>
          </a:p>
          <a:p>
            <a:endParaRPr lang="en-US" dirty="0"/>
          </a:p>
        </p:txBody>
      </p:sp>
      <p:graphicFrame>
        <p:nvGraphicFramePr>
          <p:cNvPr id="4" name="Table 3">
            <a:extLst>
              <a:ext uri="{FF2B5EF4-FFF2-40B4-BE49-F238E27FC236}">
                <a16:creationId xmlns:a16="http://schemas.microsoft.com/office/drawing/2014/main" id="{3EF3FC87-1A31-4449-9EEB-70C431B06C6B}"/>
              </a:ext>
            </a:extLst>
          </p:cNvPr>
          <p:cNvGraphicFramePr>
            <a:graphicFrameLocks noGrp="1"/>
          </p:cNvGraphicFramePr>
          <p:nvPr>
            <p:extLst>
              <p:ext uri="{D42A27DB-BD31-4B8C-83A1-F6EECF244321}">
                <p14:modId xmlns:p14="http://schemas.microsoft.com/office/powerpoint/2010/main" val="1266131516"/>
              </p:ext>
            </p:extLst>
          </p:nvPr>
        </p:nvGraphicFramePr>
        <p:xfrm>
          <a:off x="693270" y="2015266"/>
          <a:ext cx="7440707" cy="7416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833588366"/>
                    </a:ext>
                  </a:extLst>
                </a:gridCol>
                <a:gridCol w="1237130">
                  <a:extLst>
                    <a:ext uri="{9D8B030D-6E8A-4147-A177-3AD203B41FA5}">
                      <a16:colId xmlns:a16="http://schemas.microsoft.com/office/drawing/2014/main" val="3422663810"/>
                    </a:ext>
                  </a:extLst>
                </a:gridCol>
                <a:gridCol w="1165411">
                  <a:extLst>
                    <a:ext uri="{9D8B030D-6E8A-4147-A177-3AD203B41FA5}">
                      <a16:colId xmlns:a16="http://schemas.microsoft.com/office/drawing/2014/main" val="3925913081"/>
                    </a:ext>
                  </a:extLst>
                </a:gridCol>
                <a:gridCol w="1087718">
                  <a:extLst>
                    <a:ext uri="{9D8B030D-6E8A-4147-A177-3AD203B41FA5}">
                      <a16:colId xmlns:a16="http://schemas.microsoft.com/office/drawing/2014/main" val="2795657121"/>
                    </a:ext>
                  </a:extLst>
                </a:gridCol>
                <a:gridCol w="1117600">
                  <a:extLst>
                    <a:ext uri="{9D8B030D-6E8A-4147-A177-3AD203B41FA5}">
                      <a16:colId xmlns:a16="http://schemas.microsoft.com/office/drawing/2014/main" val="255558778"/>
                    </a:ext>
                  </a:extLst>
                </a:gridCol>
                <a:gridCol w="1004048">
                  <a:extLst>
                    <a:ext uri="{9D8B030D-6E8A-4147-A177-3AD203B41FA5}">
                      <a16:colId xmlns:a16="http://schemas.microsoft.com/office/drawing/2014/main" val="2688182439"/>
                    </a:ext>
                  </a:extLst>
                </a:gridCol>
              </a:tblGrid>
              <a:tr h="370840">
                <a:tc>
                  <a:txBody>
                    <a:bodyPr/>
                    <a:lstStyle/>
                    <a:p>
                      <a:endParaRPr lang="en-GB" dirty="0"/>
                    </a:p>
                  </a:txBody>
                  <a:tcPr/>
                </a:tc>
                <a:tc>
                  <a:txBody>
                    <a:bodyPr/>
                    <a:lstStyle/>
                    <a:p>
                      <a:r>
                        <a:rPr lang="en-US" dirty="0"/>
                        <a:t> HO</a:t>
                      </a:r>
                      <a:endParaRPr lang="en-GB" dirty="0"/>
                    </a:p>
                  </a:txBody>
                  <a:tcPr/>
                </a:tc>
                <a:tc>
                  <a:txBody>
                    <a:bodyPr/>
                    <a:lstStyle/>
                    <a:p>
                      <a:r>
                        <a:rPr lang="en-US" dirty="0"/>
                        <a:t>JE</a:t>
                      </a:r>
                      <a:endParaRPr lang="en-GB" dirty="0"/>
                    </a:p>
                  </a:txBody>
                  <a:tcPr/>
                </a:tc>
                <a:tc>
                  <a:txBody>
                    <a:bodyPr/>
                    <a:lstStyle/>
                    <a:p>
                      <a:r>
                        <a:rPr lang="en-US" dirty="0"/>
                        <a:t>BS</a:t>
                      </a:r>
                      <a:endParaRPr lang="en-GB" dirty="0"/>
                    </a:p>
                  </a:txBody>
                  <a:tcPr/>
                </a:tc>
                <a:tc>
                  <a:txBody>
                    <a:bodyPr/>
                    <a:lstStyle/>
                    <a:p>
                      <a:r>
                        <a:rPr lang="en-US" dirty="0"/>
                        <a:t>AY</a:t>
                      </a:r>
                      <a:endParaRPr lang="en-GB" dirty="0"/>
                    </a:p>
                  </a:txBody>
                  <a:tcPr/>
                </a:tc>
                <a:tc>
                  <a:txBody>
                    <a:bodyPr/>
                    <a:lstStyle/>
                    <a:p>
                      <a:r>
                        <a:rPr lang="en-US" dirty="0"/>
                        <a:t>GU</a:t>
                      </a:r>
                      <a:endParaRPr lang="en-GB" dirty="0"/>
                    </a:p>
                  </a:txBody>
                  <a:tcPr/>
                </a:tc>
                <a:extLst>
                  <a:ext uri="{0D108BD9-81ED-4DB2-BD59-A6C34878D82A}">
                    <a16:rowId xmlns:a16="http://schemas.microsoft.com/office/drawing/2014/main" val="1745146771"/>
                  </a:ext>
                </a:extLst>
              </a:tr>
              <a:tr h="370840">
                <a:tc>
                  <a:txBody>
                    <a:bodyPr/>
                    <a:lstStyle/>
                    <a:p>
                      <a:r>
                        <a:rPr lang="en-US" dirty="0" err="1"/>
                        <a:t>Corr</a:t>
                      </a:r>
                      <a:r>
                        <a:rPr lang="en-US" dirty="0"/>
                        <a:t>(HD, 80k)</a:t>
                      </a:r>
                      <a:endParaRPr lang="en-GB" dirty="0"/>
                    </a:p>
                  </a:txBody>
                  <a:tcPr/>
                </a:tc>
                <a:tc>
                  <a:txBody>
                    <a:bodyPr/>
                    <a:lstStyle/>
                    <a:p>
                      <a:r>
                        <a:rPr lang="en-US" dirty="0"/>
                        <a:t>0.983</a:t>
                      </a:r>
                      <a:endParaRPr lang="en-GB" dirty="0"/>
                    </a:p>
                  </a:txBody>
                  <a:tcPr/>
                </a:tc>
                <a:tc>
                  <a:txBody>
                    <a:bodyPr/>
                    <a:lstStyle/>
                    <a:p>
                      <a:r>
                        <a:rPr lang="en-US" dirty="0"/>
                        <a:t>0.988</a:t>
                      </a:r>
                      <a:endParaRPr lang="en-GB" dirty="0"/>
                    </a:p>
                  </a:txBody>
                  <a:tcPr/>
                </a:tc>
                <a:tc>
                  <a:txBody>
                    <a:bodyPr/>
                    <a:lstStyle/>
                    <a:p>
                      <a:r>
                        <a:rPr lang="en-US" dirty="0"/>
                        <a:t>0.970</a:t>
                      </a:r>
                      <a:endParaRPr lang="en-GB" dirty="0"/>
                    </a:p>
                  </a:txBody>
                  <a:tcPr/>
                </a:tc>
                <a:tc>
                  <a:txBody>
                    <a:bodyPr/>
                    <a:lstStyle/>
                    <a:p>
                      <a:r>
                        <a:rPr lang="en-US" dirty="0"/>
                        <a:t>0.991</a:t>
                      </a:r>
                      <a:endParaRPr lang="en-GB" dirty="0"/>
                    </a:p>
                  </a:txBody>
                  <a:tcPr/>
                </a:tc>
                <a:tc>
                  <a:txBody>
                    <a:bodyPr/>
                    <a:lstStyle/>
                    <a:p>
                      <a:r>
                        <a:rPr lang="en-US" dirty="0"/>
                        <a:t>0.921</a:t>
                      </a:r>
                      <a:endParaRPr lang="en-GB" dirty="0"/>
                    </a:p>
                  </a:txBody>
                  <a:tcPr/>
                </a:tc>
                <a:extLst>
                  <a:ext uri="{0D108BD9-81ED-4DB2-BD59-A6C34878D82A}">
                    <a16:rowId xmlns:a16="http://schemas.microsoft.com/office/drawing/2014/main" val="3906916803"/>
                  </a:ext>
                </a:extLst>
              </a:tr>
            </a:tbl>
          </a:graphicData>
        </a:graphic>
      </p:graphicFrame>
    </p:spTree>
    <p:extLst>
      <p:ext uri="{BB962C8B-B14F-4D97-AF65-F5344CB8AC3E}">
        <p14:creationId xmlns:p14="http://schemas.microsoft.com/office/powerpoint/2010/main" val="408131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lstStyle/>
          <a:p>
            <a:r>
              <a:rPr lang="en-US" dirty="0"/>
              <a:t>Previous studies selected and included large-effect markers from Holstein traits </a:t>
            </a:r>
          </a:p>
          <a:p>
            <a:r>
              <a:rPr lang="en-US" dirty="0"/>
              <a:t>Numbers of HD genotypes were now sufficient to impute other breeds</a:t>
            </a:r>
          </a:p>
          <a:p>
            <a:r>
              <a:rPr lang="en-US" dirty="0"/>
              <a:t>Newly selected large-effect HD markers should improve JE, AY, BS, GU, and crossbred genomic predictions </a:t>
            </a:r>
          </a:p>
          <a:p>
            <a:r>
              <a:rPr lang="en-US" dirty="0"/>
              <a:t>Diverse methods for SNP selection</a:t>
            </a:r>
          </a:p>
          <a:p>
            <a:r>
              <a:rPr lang="en-US" dirty="0"/>
              <a:t>SNPs selected for future chips and for routine use</a:t>
            </a:r>
          </a:p>
          <a:p>
            <a:endParaRPr lang="en-US" sz="2000" dirty="0"/>
          </a:p>
        </p:txBody>
      </p:sp>
    </p:spTree>
    <p:extLst>
      <p:ext uri="{BB962C8B-B14F-4D97-AF65-F5344CB8AC3E}">
        <p14:creationId xmlns:p14="http://schemas.microsoft.com/office/powerpoint/2010/main" val="99338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Acknowledgments and disclaimers</a:t>
            </a:r>
          </a:p>
        </p:txBody>
      </p:sp>
      <p:sp>
        <p:nvSpPr>
          <p:cNvPr id="4" name="Content Placeholder 3"/>
          <p:cNvSpPr>
            <a:spLocks noGrp="1"/>
          </p:cNvSpPr>
          <p:nvPr>
            <p:ph sz="half" idx="1"/>
          </p:nvPr>
        </p:nvSpPr>
        <p:spPr/>
        <p:txBody>
          <a:bodyPr/>
          <a:lstStyle/>
          <a:p>
            <a:pPr>
              <a:spcAft>
                <a:spcPts val="1800"/>
              </a:spcAft>
              <a:buClr>
                <a:schemeClr val="tx1"/>
              </a:buClr>
            </a:pPr>
            <a:r>
              <a:rPr lang="en-US" sz="2000" dirty="0">
                <a:solidFill>
                  <a:schemeClr val="tx2"/>
                </a:solidFill>
              </a:rPr>
              <a:t>The Council on Dairy Cattle Breeding </a:t>
            </a:r>
            <a:r>
              <a:rPr lang="en-US" sz="2000" dirty="0"/>
              <a:t>(Bowie, MD) provided the evaluation data. </a:t>
            </a:r>
          </a:p>
          <a:p>
            <a:pPr>
              <a:spcAft>
                <a:spcPts val="1800"/>
              </a:spcAft>
              <a:buClr>
                <a:schemeClr val="tx1"/>
              </a:buClr>
            </a:pPr>
            <a:r>
              <a:rPr lang="en-US" sz="2000" dirty="0"/>
              <a:t>Genotyping labs provided data for gene tests and additional selected SNPs</a:t>
            </a:r>
          </a:p>
          <a:p>
            <a:pPr>
              <a:spcAft>
                <a:spcPts val="1800"/>
              </a:spcAft>
            </a:pPr>
            <a:r>
              <a:rPr lang="en-US" sz="2000" dirty="0"/>
              <a:t>USDA-ARS project </a:t>
            </a:r>
            <a:r>
              <a:rPr lang="mr-IN" sz="2000" dirty="0"/>
              <a:t>ARS 8042-31000-002-00</a:t>
            </a:r>
            <a:r>
              <a:rPr lang="en-US" sz="2000" dirty="0"/>
              <a:t>, “Improving dairy animals by increasing accuracy of genomic prediction, evaluating new traits, and redefining selection goals”</a:t>
            </a:r>
          </a:p>
          <a:p>
            <a:pPr>
              <a:spcAft>
                <a:spcPts val="1800"/>
              </a:spcAft>
            </a:pPr>
            <a:r>
              <a:rPr lang="en-US" sz="1600" dirty="0"/>
              <a:t>Mention of trade names or commercial products in this presentation is solely for the purpose of providing specific information and does not imply recommendation or endorsement by USDA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srcRect t="25690" b="6254"/>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764F-5EA1-463B-8C5F-C928F4EBB983}"/>
              </a:ext>
            </a:extLst>
          </p:cNvPr>
          <p:cNvSpPr>
            <a:spLocks noGrp="1"/>
          </p:cNvSpPr>
          <p:nvPr>
            <p:ph type="title"/>
          </p:nvPr>
        </p:nvSpPr>
        <p:spPr/>
        <p:txBody>
          <a:bodyPr/>
          <a:lstStyle/>
          <a:p>
            <a:r>
              <a:rPr lang="en-US" dirty="0"/>
              <a:t>Computation</a:t>
            </a:r>
          </a:p>
        </p:txBody>
      </p:sp>
      <p:sp>
        <p:nvSpPr>
          <p:cNvPr id="3" name="Content Placeholder 2">
            <a:extLst>
              <a:ext uri="{FF2B5EF4-FFF2-40B4-BE49-F238E27FC236}">
                <a16:creationId xmlns:a16="http://schemas.microsoft.com/office/drawing/2014/main" id="{31C0A72C-78C1-4CD7-8572-853240ED1D0C}"/>
              </a:ext>
            </a:extLst>
          </p:cNvPr>
          <p:cNvSpPr>
            <a:spLocks noGrp="1"/>
          </p:cNvSpPr>
          <p:nvPr>
            <p:ph sz="half" idx="1"/>
          </p:nvPr>
        </p:nvSpPr>
        <p:spPr/>
        <p:txBody>
          <a:bodyPr/>
          <a:lstStyle/>
          <a:p>
            <a:r>
              <a:rPr lang="en-US" dirty="0"/>
              <a:t>Imputation with 24 processors took &lt; 2 days for each breed </a:t>
            </a:r>
          </a:p>
          <a:p>
            <a:pPr lvl="1"/>
            <a:r>
              <a:rPr lang="en-US" dirty="0"/>
              <a:t>Missing genotypes were imputed with </a:t>
            </a:r>
            <a:r>
              <a:rPr lang="en-US" dirty="0" err="1"/>
              <a:t>Findhap</a:t>
            </a:r>
            <a:r>
              <a:rPr lang="en-US" dirty="0"/>
              <a:t> version 3 </a:t>
            </a:r>
          </a:p>
          <a:p>
            <a:pPr lvl="1"/>
            <a:r>
              <a:rPr lang="en-US" dirty="0"/>
              <a:t>Before imputation, 90-97% of genotypes in each breed were unknown </a:t>
            </a:r>
          </a:p>
          <a:p>
            <a:pPr lvl="1"/>
            <a:r>
              <a:rPr lang="en-US" dirty="0"/>
              <a:t>After imputation, 1-7% of alleles remained unknown</a:t>
            </a:r>
          </a:p>
          <a:p>
            <a:r>
              <a:rPr lang="en-US" dirty="0"/>
              <a:t>Estimation of allele effects took 4-8 processor days per trait </a:t>
            </a:r>
          </a:p>
          <a:p>
            <a:pPr lvl="1"/>
            <a:r>
              <a:rPr lang="en-US" dirty="0"/>
              <a:t>Each breed had from 26 to 39 traits (total 146 traits x breeds)</a:t>
            </a:r>
          </a:p>
          <a:p>
            <a:pPr lvl="1"/>
            <a:r>
              <a:rPr lang="en-US" dirty="0"/>
              <a:t>Convergence required up to 800 iterations</a:t>
            </a:r>
          </a:p>
          <a:p>
            <a:endParaRPr lang="en-US" dirty="0"/>
          </a:p>
        </p:txBody>
      </p:sp>
    </p:spTree>
    <p:extLst>
      <p:ext uri="{BB962C8B-B14F-4D97-AF65-F5344CB8AC3E}">
        <p14:creationId xmlns:p14="http://schemas.microsoft.com/office/powerpoint/2010/main" val="237234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CCDB-764B-48B5-9F54-34B0D7363790}"/>
              </a:ext>
            </a:extLst>
          </p:cNvPr>
          <p:cNvSpPr>
            <a:spLocks noGrp="1"/>
          </p:cNvSpPr>
          <p:nvPr>
            <p:ph type="title"/>
          </p:nvPr>
        </p:nvSpPr>
        <p:spPr/>
        <p:txBody>
          <a:bodyPr/>
          <a:lstStyle/>
          <a:p>
            <a:r>
              <a:rPr lang="en-US" dirty="0"/>
              <a:t>Selected large-effect SNPs  </a:t>
            </a:r>
          </a:p>
        </p:txBody>
      </p:sp>
      <p:graphicFrame>
        <p:nvGraphicFramePr>
          <p:cNvPr id="4" name="Content Placeholder 3">
            <a:extLst>
              <a:ext uri="{FF2B5EF4-FFF2-40B4-BE49-F238E27FC236}">
                <a16:creationId xmlns:a16="http://schemas.microsoft.com/office/drawing/2014/main" id="{27219799-A299-422D-ADB1-81202C78D57E}"/>
              </a:ext>
            </a:extLst>
          </p:cNvPr>
          <p:cNvGraphicFramePr>
            <a:graphicFrameLocks noGrp="1"/>
          </p:cNvGraphicFramePr>
          <p:nvPr>
            <p:ph sz="half" idx="1"/>
            <p:extLst>
              <p:ext uri="{D42A27DB-BD31-4B8C-83A1-F6EECF244321}">
                <p14:modId xmlns:p14="http://schemas.microsoft.com/office/powerpoint/2010/main" val="545596196"/>
              </p:ext>
            </p:extLst>
          </p:nvPr>
        </p:nvGraphicFramePr>
        <p:xfrm>
          <a:off x="544996" y="1366256"/>
          <a:ext cx="7811213" cy="2966720"/>
        </p:xfrm>
        <a:graphic>
          <a:graphicData uri="http://schemas.openxmlformats.org/drawingml/2006/table">
            <a:tbl>
              <a:tblPr firstRow="1" bandRow="1">
                <a:tableStyleId>{5C22544A-7EE6-4342-B048-85BDC9FD1C3A}</a:tableStyleId>
              </a:tblPr>
              <a:tblGrid>
                <a:gridCol w="1600557">
                  <a:extLst>
                    <a:ext uri="{9D8B030D-6E8A-4147-A177-3AD203B41FA5}">
                      <a16:colId xmlns:a16="http://schemas.microsoft.com/office/drawing/2014/main" val="523536596"/>
                    </a:ext>
                  </a:extLst>
                </a:gridCol>
                <a:gridCol w="1200897">
                  <a:extLst>
                    <a:ext uri="{9D8B030D-6E8A-4147-A177-3AD203B41FA5}">
                      <a16:colId xmlns:a16="http://schemas.microsoft.com/office/drawing/2014/main" val="159209310"/>
                    </a:ext>
                  </a:extLst>
                </a:gridCol>
                <a:gridCol w="950632">
                  <a:extLst>
                    <a:ext uri="{9D8B030D-6E8A-4147-A177-3AD203B41FA5}">
                      <a16:colId xmlns:a16="http://schemas.microsoft.com/office/drawing/2014/main" val="697514312"/>
                    </a:ext>
                  </a:extLst>
                </a:gridCol>
                <a:gridCol w="1151218">
                  <a:extLst>
                    <a:ext uri="{9D8B030D-6E8A-4147-A177-3AD203B41FA5}">
                      <a16:colId xmlns:a16="http://schemas.microsoft.com/office/drawing/2014/main" val="2652211443"/>
                    </a:ext>
                  </a:extLst>
                </a:gridCol>
                <a:gridCol w="1012265">
                  <a:extLst>
                    <a:ext uri="{9D8B030D-6E8A-4147-A177-3AD203B41FA5}">
                      <a16:colId xmlns:a16="http://schemas.microsoft.com/office/drawing/2014/main" val="3823429244"/>
                    </a:ext>
                  </a:extLst>
                </a:gridCol>
                <a:gridCol w="1895644">
                  <a:extLst>
                    <a:ext uri="{9D8B030D-6E8A-4147-A177-3AD203B41FA5}">
                      <a16:colId xmlns:a16="http://schemas.microsoft.com/office/drawing/2014/main" val="3201380831"/>
                    </a:ext>
                  </a:extLst>
                </a:gridCol>
              </a:tblGrid>
              <a:tr h="370840">
                <a:tc>
                  <a:txBody>
                    <a:bodyPr/>
                    <a:lstStyle/>
                    <a:p>
                      <a:r>
                        <a:rPr lang="en-US" dirty="0"/>
                        <a:t>Category</a:t>
                      </a:r>
                    </a:p>
                  </a:txBody>
                  <a:tcPr/>
                </a:tc>
                <a:tc gridSpan="2">
                  <a:txBody>
                    <a:bodyPr/>
                    <a:lstStyle/>
                    <a:p>
                      <a:pPr algn="ctr"/>
                      <a:r>
                        <a:rPr lang="en-US" dirty="0"/>
                        <a:t>Available</a:t>
                      </a:r>
                    </a:p>
                  </a:txBody>
                  <a:tcPr/>
                </a:tc>
                <a:tc hMerge="1">
                  <a:txBody>
                    <a:bodyPr/>
                    <a:lstStyle/>
                    <a:p>
                      <a:pPr algn="ctr"/>
                      <a:endParaRPr lang="en-US" dirty="0"/>
                    </a:p>
                  </a:txBody>
                  <a:tcPr/>
                </a:tc>
                <a:tc gridSpan="2">
                  <a:txBody>
                    <a:bodyPr/>
                    <a:lstStyle/>
                    <a:p>
                      <a:pPr algn="ctr"/>
                      <a:r>
                        <a:rPr lang="en-US" dirty="0"/>
                        <a:t>Selected</a:t>
                      </a:r>
                    </a:p>
                  </a:txBody>
                  <a:tcPr/>
                </a:tc>
                <a:tc hMerge="1">
                  <a:txBody>
                    <a:bodyPr/>
                    <a:lstStyle/>
                    <a:p>
                      <a:pPr algn="ctr"/>
                      <a:endParaRPr lang="en-US" dirty="0"/>
                    </a:p>
                  </a:txBody>
                  <a:tcPr/>
                </a:tc>
                <a:tc>
                  <a:txBody>
                    <a:bodyPr/>
                    <a:lstStyle/>
                    <a:p>
                      <a:pPr algn="ctr"/>
                      <a:r>
                        <a:rPr lang="en-US" sz="1700" dirty="0"/>
                        <a:t>Selected/Available</a:t>
                      </a:r>
                    </a:p>
                  </a:txBody>
                  <a:tcPr/>
                </a:tc>
                <a:extLst>
                  <a:ext uri="{0D108BD9-81ED-4DB2-BD59-A6C34878D82A}">
                    <a16:rowId xmlns:a16="http://schemas.microsoft.com/office/drawing/2014/main" val="3995544407"/>
                  </a:ext>
                </a:extLst>
              </a:tr>
              <a:tr h="370840">
                <a:tc>
                  <a:txBody>
                    <a:bodyPr/>
                    <a:lstStyle/>
                    <a:p>
                      <a:endParaRPr lang="en-US" dirty="0"/>
                    </a:p>
                  </a:txBody>
                  <a:tcPr/>
                </a:tc>
                <a:tc>
                  <a:txBody>
                    <a:bodyPr/>
                    <a:lstStyle/>
                    <a:p>
                      <a:pPr algn="ctr"/>
                      <a:r>
                        <a:rPr lang="en-US" dirty="0"/>
                        <a:t>N</a:t>
                      </a:r>
                    </a:p>
                  </a:txBody>
                  <a:tcPr/>
                </a:tc>
                <a:tc>
                  <a:txBody>
                    <a:bodyPr/>
                    <a:lstStyle/>
                    <a:p>
                      <a:pPr algn="ctr"/>
                      <a:r>
                        <a:rPr lang="en-US" dirty="0"/>
                        <a:t>%</a:t>
                      </a:r>
                    </a:p>
                  </a:txBody>
                  <a:tcPr/>
                </a:tc>
                <a:tc>
                  <a:txBody>
                    <a:bodyPr/>
                    <a:lstStyle/>
                    <a:p>
                      <a:pPr algn="ctr"/>
                      <a:r>
                        <a:rPr lang="en-US" dirty="0"/>
                        <a:t>N</a:t>
                      </a:r>
                    </a:p>
                  </a:txBody>
                  <a:tcPr/>
                </a:tc>
                <a:tc>
                  <a:txBody>
                    <a:bodyPr/>
                    <a:lstStyle/>
                    <a:p>
                      <a:pPr algn="ctr"/>
                      <a:r>
                        <a:rPr lang="en-US" dirty="0"/>
                        <a:t>%</a:t>
                      </a:r>
                    </a:p>
                  </a:txBody>
                  <a:tcPr/>
                </a:tc>
                <a:tc>
                  <a:txBody>
                    <a:bodyPr/>
                    <a:lstStyle/>
                    <a:p>
                      <a:pPr algn="ctr"/>
                      <a:r>
                        <a:rPr lang="en-US" dirty="0"/>
                        <a:t>% / %</a:t>
                      </a:r>
                    </a:p>
                  </a:txBody>
                  <a:tcPr/>
                </a:tc>
                <a:extLst>
                  <a:ext uri="{0D108BD9-81ED-4DB2-BD59-A6C34878D82A}">
                    <a16:rowId xmlns:a16="http://schemas.microsoft.com/office/drawing/2014/main" val="179911815"/>
                  </a:ext>
                </a:extLst>
              </a:tr>
              <a:tr h="370840">
                <a:tc>
                  <a:txBody>
                    <a:bodyPr/>
                    <a:lstStyle/>
                    <a:p>
                      <a:r>
                        <a:rPr lang="en-US" b="1" dirty="0"/>
                        <a:t>80K</a:t>
                      </a:r>
                    </a:p>
                  </a:txBody>
                  <a:tcPr/>
                </a:tc>
                <a:tc>
                  <a:txBody>
                    <a:bodyPr/>
                    <a:lstStyle/>
                    <a:p>
                      <a:pPr algn="ctr"/>
                      <a:r>
                        <a:rPr lang="en-US" dirty="0"/>
                        <a:t>79,254</a:t>
                      </a:r>
                    </a:p>
                  </a:txBody>
                  <a:tcPr/>
                </a:tc>
                <a:tc>
                  <a:txBody>
                    <a:bodyPr/>
                    <a:lstStyle/>
                    <a:p>
                      <a:pPr algn="ctr"/>
                      <a:r>
                        <a:rPr lang="en-US" dirty="0"/>
                        <a:t>12.3</a:t>
                      </a:r>
                    </a:p>
                  </a:txBody>
                  <a:tcPr/>
                </a:tc>
                <a:tc>
                  <a:txBody>
                    <a:bodyPr/>
                    <a:lstStyle/>
                    <a:p>
                      <a:pPr algn="ctr"/>
                      <a:r>
                        <a:rPr lang="en-US" dirty="0"/>
                        <a:t>4,043</a:t>
                      </a:r>
                    </a:p>
                  </a:txBody>
                  <a:tcPr/>
                </a:tc>
                <a:tc>
                  <a:txBody>
                    <a:bodyPr/>
                    <a:lstStyle/>
                    <a:p>
                      <a:pPr algn="ctr"/>
                      <a:r>
                        <a:rPr lang="en-US" dirty="0"/>
                        <a:t>36.6</a:t>
                      </a:r>
                    </a:p>
                  </a:txBody>
                  <a:tcPr/>
                </a:tc>
                <a:tc>
                  <a:txBody>
                    <a:bodyPr/>
                    <a:lstStyle/>
                    <a:p>
                      <a:pPr algn="ctr"/>
                      <a:r>
                        <a:rPr lang="en-US" dirty="0"/>
                        <a:t>3.0</a:t>
                      </a:r>
                    </a:p>
                  </a:txBody>
                  <a:tcPr/>
                </a:tc>
                <a:extLst>
                  <a:ext uri="{0D108BD9-81ED-4DB2-BD59-A6C34878D82A}">
                    <a16:rowId xmlns:a16="http://schemas.microsoft.com/office/drawing/2014/main" val="221169931"/>
                  </a:ext>
                </a:extLst>
              </a:tr>
              <a:tr h="370840">
                <a:tc>
                  <a:txBody>
                    <a:bodyPr/>
                    <a:lstStyle/>
                    <a:p>
                      <a:r>
                        <a:rPr lang="en-US" dirty="0"/>
                        <a:t>   - 50K</a:t>
                      </a:r>
                    </a:p>
                  </a:txBody>
                  <a:tcPr/>
                </a:tc>
                <a:tc>
                  <a:txBody>
                    <a:bodyPr/>
                    <a:lstStyle/>
                    <a:p>
                      <a:pPr algn="ctr"/>
                      <a:r>
                        <a:rPr lang="en-US" dirty="0"/>
                        <a:t>46,290</a:t>
                      </a:r>
                    </a:p>
                  </a:txBody>
                  <a:tcPr/>
                </a:tc>
                <a:tc>
                  <a:txBody>
                    <a:bodyPr/>
                    <a:lstStyle/>
                    <a:p>
                      <a:pPr algn="ctr"/>
                      <a:r>
                        <a:rPr lang="en-US" dirty="0"/>
                        <a:t>7.2</a:t>
                      </a:r>
                    </a:p>
                  </a:txBody>
                  <a:tcPr/>
                </a:tc>
                <a:tc>
                  <a:txBody>
                    <a:bodyPr/>
                    <a:lstStyle/>
                    <a:p>
                      <a:pPr algn="ctr"/>
                      <a:r>
                        <a:rPr lang="en-US" dirty="0"/>
                        <a:t>1,708</a:t>
                      </a:r>
                    </a:p>
                  </a:txBody>
                  <a:tcPr/>
                </a:tc>
                <a:tc>
                  <a:txBody>
                    <a:bodyPr/>
                    <a:lstStyle/>
                    <a:p>
                      <a:pPr algn="ctr"/>
                      <a:r>
                        <a:rPr lang="en-US" dirty="0"/>
                        <a:t>15.5</a:t>
                      </a:r>
                    </a:p>
                  </a:txBody>
                  <a:tcPr/>
                </a:tc>
                <a:tc>
                  <a:txBody>
                    <a:bodyPr/>
                    <a:lstStyle/>
                    <a:p>
                      <a:pPr algn="ctr"/>
                      <a:r>
                        <a:rPr lang="en-US" dirty="0"/>
                        <a:t>2.2</a:t>
                      </a:r>
                    </a:p>
                  </a:txBody>
                  <a:tcPr/>
                </a:tc>
                <a:extLst>
                  <a:ext uri="{0D108BD9-81ED-4DB2-BD59-A6C34878D82A}">
                    <a16:rowId xmlns:a16="http://schemas.microsoft.com/office/drawing/2014/main" val="4244045085"/>
                  </a:ext>
                </a:extLst>
              </a:tr>
              <a:tr h="370840">
                <a:tc>
                  <a:txBody>
                    <a:bodyPr/>
                    <a:lstStyle/>
                    <a:p>
                      <a:r>
                        <a:rPr lang="en-US" dirty="0"/>
                        <a:t>   - Sequence</a:t>
                      </a:r>
                    </a:p>
                  </a:txBody>
                  <a:tcPr/>
                </a:tc>
                <a:tc>
                  <a:txBody>
                    <a:bodyPr/>
                    <a:lstStyle/>
                    <a:p>
                      <a:pPr algn="ctr"/>
                      <a:r>
                        <a:rPr lang="en-US" dirty="0"/>
                        <a:t>782</a:t>
                      </a:r>
                    </a:p>
                  </a:txBody>
                  <a:tcPr/>
                </a:tc>
                <a:tc>
                  <a:txBody>
                    <a:bodyPr/>
                    <a:lstStyle/>
                    <a:p>
                      <a:pPr algn="ctr"/>
                      <a:r>
                        <a:rPr lang="en-US" dirty="0"/>
                        <a:t>0.12</a:t>
                      </a:r>
                    </a:p>
                  </a:txBody>
                  <a:tcPr/>
                </a:tc>
                <a:tc>
                  <a:txBody>
                    <a:bodyPr/>
                    <a:lstStyle/>
                    <a:p>
                      <a:pPr algn="ctr"/>
                      <a:r>
                        <a:rPr lang="en-US" dirty="0"/>
                        <a:t>177</a:t>
                      </a:r>
                    </a:p>
                  </a:txBody>
                  <a:tcPr/>
                </a:tc>
                <a:tc>
                  <a:txBody>
                    <a:bodyPr/>
                    <a:lstStyle/>
                    <a:p>
                      <a:pPr algn="ctr"/>
                      <a:r>
                        <a:rPr lang="en-US" dirty="0"/>
                        <a:t>1.6</a:t>
                      </a:r>
                    </a:p>
                  </a:txBody>
                  <a:tcPr/>
                </a:tc>
                <a:tc>
                  <a:txBody>
                    <a:bodyPr/>
                    <a:lstStyle/>
                    <a:p>
                      <a:pPr algn="ctr"/>
                      <a:r>
                        <a:rPr lang="en-US" b="1" dirty="0">
                          <a:solidFill>
                            <a:srgbClr val="C00000"/>
                          </a:solidFill>
                        </a:rPr>
                        <a:t>13.3</a:t>
                      </a:r>
                    </a:p>
                  </a:txBody>
                  <a:tcPr/>
                </a:tc>
                <a:extLst>
                  <a:ext uri="{0D108BD9-81ED-4DB2-BD59-A6C34878D82A}">
                    <a16:rowId xmlns:a16="http://schemas.microsoft.com/office/drawing/2014/main" val="1010931285"/>
                  </a:ext>
                </a:extLst>
              </a:tr>
              <a:tr h="370840">
                <a:tc>
                  <a:txBody>
                    <a:bodyPr/>
                    <a:lstStyle/>
                    <a:p>
                      <a:r>
                        <a:rPr lang="en-US" dirty="0"/>
                        <a:t>   - QTLs</a:t>
                      </a:r>
                    </a:p>
                  </a:txBody>
                  <a:tcPr/>
                </a:tc>
                <a:tc>
                  <a:txBody>
                    <a:bodyPr/>
                    <a:lstStyle/>
                    <a:p>
                      <a:pPr algn="ctr"/>
                      <a:r>
                        <a:rPr lang="en-US" dirty="0"/>
                        <a:t>82</a:t>
                      </a:r>
                    </a:p>
                  </a:txBody>
                  <a:tcPr/>
                </a:tc>
                <a:tc>
                  <a:txBody>
                    <a:bodyPr/>
                    <a:lstStyle/>
                    <a:p>
                      <a:pPr algn="ctr"/>
                      <a:r>
                        <a:rPr lang="en-US" dirty="0"/>
                        <a:t>0.013</a:t>
                      </a:r>
                    </a:p>
                  </a:txBody>
                  <a:tcPr/>
                </a:tc>
                <a:tc>
                  <a:txBody>
                    <a:bodyPr/>
                    <a:lstStyle/>
                    <a:p>
                      <a:pPr algn="ctr"/>
                      <a:r>
                        <a:rPr lang="en-US" dirty="0"/>
                        <a:t>32</a:t>
                      </a:r>
                    </a:p>
                  </a:txBody>
                  <a:tcPr/>
                </a:tc>
                <a:tc>
                  <a:txBody>
                    <a:bodyPr/>
                    <a:lstStyle/>
                    <a:p>
                      <a:pPr algn="ctr"/>
                      <a:r>
                        <a:rPr lang="en-US" dirty="0"/>
                        <a:t>0.29</a:t>
                      </a:r>
                    </a:p>
                  </a:txBody>
                  <a:tcPr/>
                </a:tc>
                <a:tc>
                  <a:txBody>
                    <a:bodyPr/>
                    <a:lstStyle/>
                    <a:p>
                      <a:pPr algn="ctr"/>
                      <a:r>
                        <a:rPr lang="en-US" b="1" dirty="0">
                          <a:solidFill>
                            <a:srgbClr val="C00000"/>
                          </a:solidFill>
                        </a:rPr>
                        <a:t>22.3</a:t>
                      </a:r>
                    </a:p>
                  </a:txBody>
                  <a:tcPr/>
                </a:tc>
                <a:extLst>
                  <a:ext uri="{0D108BD9-81ED-4DB2-BD59-A6C34878D82A}">
                    <a16:rowId xmlns:a16="http://schemas.microsoft.com/office/drawing/2014/main" val="635041999"/>
                  </a:ext>
                </a:extLst>
              </a:tr>
              <a:tr h="370840">
                <a:tc>
                  <a:txBody>
                    <a:bodyPr/>
                    <a:lstStyle/>
                    <a:p>
                      <a:r>
                        <a:rPr lang="en-US" b="1" dirty="0"/>
                        <a:t>HD </a:t>
                      </a:r>
                      <a:r>
                        <a:rPr lang="en-US" sz="1600" b="1" dirty="0"/>
                        <a:t>(not in 80k)</a:t>
                      </a:r>
                      <a:endParaRPr lang="en-US" b="1" dirty="0"/>
                    </a:p>
                  </a:txBody>
                  <a:tcPr/>
                </a:tc>
                <a:tc>
                  <a:txBody>
                    <a:bodyPr/>
                    <a:lstStyle/>
                    <a:p>
                      <a:pPr algn="ctr"/>
                      <a:r>
                        <a:rPr lang="en-US" dirty="0"/>
                        <a:t>554,014</a:t>
                      </a:r>
                    </a:p>
                  </a:txBody>
                  <a:tcPr/>
                </a:tc>
                <a:tc>
                  <a:txBody>
                    <a:bodyPr/>
                    <a:lstStyle/>
                    <a:p>
                      <a:pPr algn="ctr"/>
                      <a:r>
                        <a:rPr lang="en-US" dirty="0"/>
                        <a:t>86.2</a:t>
                      </a:r>
                    </a:p>
                  </a:txBody>
                  <a:tcPr/>
                </a:tc>
                <a:tc>
                  <a:txBody>
                    <a:bodyPr/>
                    <a:lstStyle/>
                    <a:p>
                      <a:pPr algn="ctr"/>
                      <a:r>
                        <a:rPr lang="en-US" dirty="0"/>
                        <a:t>6,567</a:t>
                      </a:r>
                    </a:p>
                  </a:txBody>
                  <a:tcPr/>
                </a:tc>
                <a:tc>
                  <a:txBody>
                    <a:bodyPr/>
                    <a:lstStyle/>
                    <a:p>
                      <a:pPr algn="ctr"/>
                      <a:r>
                        <a:rPr lang="en-US" dirty="0"/>
                        <a:t>59.5</a:t>
                      </a:r>
                    </a:p>
                  </a:txBody>
                  <a:tcPr/>
                </a:tc>
                <a:tc>
                  <a:txBody>
                    <a:bodyPr/>
                    <a:lstStyle/>
                    <a:p>
                      <a:pPr algn="ctr"/>
                      <a:r>
                        <a:rPr lang="en-US" dirty="0"/>
                        <a:t>0.69</a:t>
                      </a:r>
                    </a:p>
                  </a:txBody>
                  <a:tcPr/>
                </a:tc>
                <a:extLst>
                  <a:ext uri="{0D108BD9-81ED-4DB2-BD59-A6C34878D82A}">
                    <a16:rowId xmlns:a16="http://schemas.microsoft.com/office/drawing/2014/main" val="1153457032"/>
                  </a:ext>
                </a:extLst>
              </a:tr>
              <a:tr h="370840">
                <a:tc>
                  <a:txBody>
                    <a:bodyPr/>
                    <a:lstStyle/>
                    <a:p>
                      <a:r>
                        <a:rPr lang="en-US" b="1" dirty="0"/>
                        <a:t>Total</a:t>
                      </a:r>
                    </a:p>
                  </a:txBody>
                  <a:tcPr/>
                </a:tc>
                <a:tc>
                  <a:txBody>
                    <a:bodyPr/>
                    <a:lstStyle/>
                    <a:p>
                      <a:pPr algn="ctr"/>
                      <a:r>
                        <a:rPr lang="en-US" dirty="0"/>
                        <a:t>643,059</a:t>
                      </a:r>
                    </a:p>
                  </a:txBody>
                  <a:tcPr/>
                </a:tc>
                <a:tc>
                  <a:txBody>
                    <a:bodyPr/>
                    <a:lstStyle/>
                    <a:p>
                      <a:pPr algn="ctr"/>
                      <a:r>
                        <a:rPr lang="en-US" dirty="0"/>
                        <a:t>100</a:t>
                      </a:r>
                    </a:p>
                  </a:txBody>
                  <a:tcPr/>
                </a:tc>
                <a:tc>
                  <a:txBody>
                    <a:bodyPr/>
                    <a:lstStyle/>
                    <a:p>
                      <a:pPr algn="ctr"/>
                      <a:r>
                        <a:rPr lang="en-US" dirty="0"/>
                        <a:t>11,045</a:t>
                      </a:r>
                    </a:p>
                  </a:txBody>
                  <a:tcPr/>
                </a:tc>
                <a:tc>
                  <a:txBody>
                    <a:bodyPr/>
                    <a:lstStyle/>
                    <a:p>
                      <a:pPr algn="ctr"/>
                      <a:r>
                        <a:rPr lang="en-US" dirty="0"/>
                        <a:t>100</a:t>
                      </a:r>
                    </a:p>
                  </a:txBody>
                  <a:tcPr/>
                </a:tc>
                <a:tc>
                  <a:txBody>
                    <a:bodyPr/>
                    <a:lstStyle/>
                    <a:p>
                      <a:pPr algn="ctr"/>
                      <a:r>
                        <a:rPr lang="en-US" dirty="0"/>
                        <a:t>1.0</a:t>
                      </a:r>
                    </a:p>
                  </a:txBody>
                  <a:tcPr/>
                </a:tc>
                <a:extLst>
                  <a:ext uri="{0D108BD9-81ED-4DB2-BD59-A6C34878D82A}">
                    <a16:rowId xmlns:a16="http://schemas.microsoft.com/office/drawing/2014/main" val="1545629754"/>
                  </a:ext>
                </a:extLst>
              </a:tr>
            </a:tbl>
          </a:graphicData>
        </a:graphic>
      </p:graphicFrame>
      <p:sp>
        <p:nvSpPr>
          <p:cNvPr id="5" name="TextBox 4">
            <a:extLst>
              <a:ext uri="{FF2B5EF4-FFF2-40B4-BE49-F238E27FC236}">
                <a16:creationId xmlns:a16="http://schemas.microsoft.com/office/drawing/2014/main" id="{FEBFA133-A1C9-4200-B584-19F0A5625B96}"/>
              </a:ext>
            </a:extLst>
          </p:cNvPr>
          <p:cNvSpPr txBox="1"/>
          <p:nvPr/>
        </p:nvSpPr>
        <p:spPr>
          <a:xfrm>
            <a:off x="365760" y="886264"/>
            <a:ext cx="7990449"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 total of 11,045 SNP (8,922 unique) were selected </a:t>
            </a:r>
            <a:endParaRPr lang="en-GB" sz="2400" dirty="0"/>
          </a:p>
        </p:txBody>
      </p:sp>
    </p:spTree>
    <p:extLst>
      <p:ext uri="{BB962C8B-B14F-4D97-AF65-F5344CB8AC3E}">
        <p14:creationId xmlns:p14="http://schemas.microsoft.com/office/powerpoint/2010/main" val="151170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0426-0CF6-4CE6-A58B-D00D44A96E96}"/>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2A9C4EA2-A862-429C-9645-15D47C20C29B}"/>
              </a:ext>
            </a:extLst>
          </p:cNvPr>
          <p:cNvSpPr>
            <a:spLocks noGrp="1"/>
          </p:cNvSpPr>
          <p:nvPr>
            <p:ph sz="half" idx="1"/>
          </p:nvPr>
        </p:nvSpPr>
        <p:spPr>
          <a:xfrm>
            <a:off x="365760" y="1005840"/>
            <a:ext cx="8412480" cy="3657600"/>
          </a:xfrm>
        </p:spPr>
        <p:txBody>
          <a:bodyPr/>
          <a:lstStyle/>
          <a:p>
            <a:r>
              <a:rPr lang="en-US" dirty="0"/>
              <a:t>Background of current official genomic prediction</a:t>
            </a:r>
          </a:p>
          <a:p>
            <a:r>
              <a:rPr lang="en-US" dirty="0"/>
              <a:t>High-density (HD) genotype imputation for 5 breeds</a:t>
            </a:r>
          </a:p>
          <a:p>
            <a:r>
              <a:rPr lang="en-US" dirty="0"/>
              <a:t>Effects of HD vs official 80k SNPs on 37 traits</a:t>
            </a:r>
          </a:p>
          <a:p>
            <a:r>
              <a:rPr lang="en-US" dirty="0"/>
              <a:t>Selection of SNPs for future chips and for routine use</a:t>
            </a:r>
          </a:p>
          <a:p>
            <a:r>
              <a:rPr lang="en-US" dirty="0"/>
              <a:t>Correlations of genomic predictions from HD vs 80k</a:t>
            </a:r>
          </a:p>
        </p:txBody>
      </p:sp>
    </p:spTree>
    <p:extLst>
      <p:ext uri="{BB962C8B-B14F-4D97-AF65-F5344CB8AC3E}">
        <p14:creationId xmlns:p14="http://schemas.microsoft.com/office/powerpoint/2010/main" val="109447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7054-8EC7-4A7D-8C7A-362C070C5A04}"/>
              </a:ext>
            </a:extLst>
          </p:cNvPr>
          <p:cNvSpPr>
            <a:spLocks noGrp="1"/>
          </p:cNvSpPr>
          <p:nvPr>
            <p:ph type="title"/>
          </p:nvPr>
        </p:nvSpPr>
        <p:spPr/>
        <p:txBody>
          <a:bodyPr/>
          <a:lstStyle/>
          <a:p>
            <a:r>
              <a:rPr lang="en-US" dirty="0"/>
              <a:t>Example of Jersey HD vs. 80k SNPs</a:t>
            </a:r>
          </a:p>
        </p:txBody>
      </p:sp>
      <p:sp>
        <p:nvSpPr>
          <p:cNvPr id="3" name="Content Placeholder 2">
            <a:extLst>
              <a:ext uri="{FF2B5EF4-FFF2-40B4-BE49-F238E27FC236}">
                <a16:creationId xmlns:a16="http://schemas.microsoft.com/office/drawing/2014/main" id="{E1F631C5-D5C9-435D-9A7D-B9D7659D72AC}"/>
              </a:ext>
            </a:extLst>
          </p:cNvPr>
          <p:cNvSpPr>
            <a:spLocks noGrp="1"/>
          </p:cNvSpPr>
          <p:nvPr>
            <p:ph sz="half" idx="1"/>
          </p:nvPr>
        </p:nvSpPr>
        <p:spPr/>
        <p:txBody>
          <a:bodyPr/>
          <a:lstStyle/>
          <a:p>
            <a:r>
              <a:rPr lang="en-US" dirty="0"/>
              <a:t>Some HD effects were &gt; twice as large as the largest 80K SNP </a:t>
            </a:r>
          </a:p>
          <a:p>
            <a:pPr lvl="1"/>
            <a:r>
              <a:rPr lang="en-US" sz="2000" dirty="0"/>
              <a:t>BTA 11 at 104 Mb, HD SNPs had the largest effects for fore udder attachment, front teat placement, rump width, and rump angle. For udder cleft and teat length, HD SNPs had higher effects than the highest SNP already in the 80K list </a:t>
            </a:r>
          </a:p>
          <a:p>
            <a:pPr lvl="1"/>
            <a:r>
              <a:rPr lang="en-US" sz="2000" dirty="0"/>
              <a:t>Large new effects were also discovered from HD for daughter pregnancy rate and cow conception rate </a:t>
            </a:r>
          </a:p>
          <a:p>
            <a:r>
              <a:rPr lang="en-US" dirty="0"/>
              <a:t>Surprisingly for protein, the Β-Lactoglobulin gene test had smaller effects than three nearby HD SNPs</a:t>
            </a:r>
          </a:p>
        </p:txBody>
      </p:sp>
    </p:spTree>
    <p:extLst>
      <p:ext uri="{BB962C8B-B14F-4D97-AF65-F5344CB8AC3E}">
        <p14:creationId xmlns:p14="http://schemas.microsoft.com/office/powerpoint/2010/main" val="125422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3038-9B46-4342-8B6A-15C83829F35F}"/>
              </a:ext>
            </a:extLst>
          </p:cNvPr>
          <p:cNvSpPr>
            <a:spLocks noGrp="1"/>
          </p:cNvSpPr>
          <p:nvPr>
            <p:ph type="title"/>
          </p:nvPr>
        </p:nvSpPr>
        <p:spPr/>
        <p:txBody>
          <a:bodyPr/>
          <a:lstStyle/>
          <a:p>
            <a:r>
              <a:rPr lang="en-US" dirty="0"/>
              <a:t>Official predictions include 79,294 (80k) SNPs</a:t>
            </a:r>
          </a:p>
        </p:txBody>
      </p:sp>
      <p:sp>
        <p:nvSpPr>
          <p:cNvPr id="3" name="Content Placeholder 2">
            <a:extLst>
              <a:ext uri="{FF2B5EF4-FFF2-40B4-BE49-F238E27FC236}">
                <a16:creationId xmlns:a16="http://schemas.microsoft.com/office/drawing/2014/main" id="{1991EDA4-B977-4E7C-BE7C-89CA57D485A2}"/>
              </a:ext>
            </a:extLst>
          </p:cNvPr>
          <p:cNvSpPr>
            <a:spLocks noGrp="1"/>
          </p:cNvSpPr>
          <p:nvPr>
            <p:ph sz="half" idx="1"/>
          </p:nvPr>
        </p:nvSpPr>
        <p:spPr>
          <a:xfrm>
            <a:off x="365760" y="840740"/>
            <a:ext cx="8412480" cy="3657600"/>
          </a:xfrm>
        </p:spPr>
        <p:txBody>
          <a:bodyPr/>
          <a:lstStyle/>
          <a:p>
            <a:r>
              <a:rPr lang="en-US" sz="2000" dirty="0"/>
              <a:t>Official genomic predictions include 79,294 (80k) SNPs</a:t>
            </a:r>
          </a:p>
          <a:p>
            <a:r>
              <a:rPr lang="en-US" sz="2000" dirty="0"/>
              <a:t>Large effect HD and sequence SNPs from 2 previous studies</a:t>
            </a:r>
          </a:p>
          <a:p>
            <a:pPr lvl="1"/>
            <a:r>
              <a:rPr lang="en-US" sz="1800" dirty="0"/>
              <a:t>Wiggans et al., 2016 J. Dairy Sci. 99:4504-4511 [HD SNPs] </a:t>
            </a:r>
          </a:p>
          <a:p>
            <a:pPr lvl="1"/>
            <a:r>
              <a:rPr lang="en-US" sz="1800" dirty="0" err="1"/>
              <a:t>VanRaden</a:t>
            </a:r>
            <a:r>
              <a:rPr lang="en-US" sz="1800" dirty="0"/>
              <a:t> et al., 2017 Genet. Sel. </a:t>
            </a:r>
            <a:r>
              <a:rPr lang="en-US" sz="1800" dirty="0" err="1"/>
              <a:t>Evol</a:t>
            </a:r>
            <a:r>
              <a:rPr lang="en-US" sz="1800" dirty="0"/>
              <a:t>. 49:32 [sequence] </a:t>
            </a:r>
          </a:p>
          <a:p>
            <a:r>
              <a:rPr lang="en-US" sz="2000" dirty="0"/>
              <a:t>Gene tests that were added to recent chips</a:t>
            </a:r>
          </a:p>
          <a:p>
            <a:r>
              <a:rPr lang="en-US" sz="2000" dirty="0"/>
              <a:t>Causal alleles within lethal haplotypes</a:t>
            </a:r>
          </a:p>
          <a:p>
            <a:r>
              <a:rPr lang="en-US" sz="2000" dirty="0"/>
              <a:t>Removed previous SNPs with high parent-progeny conflict rates, missing genotypes, Hardy-Weinberg within breeds, etc.</a:t>
            </a:r>
          </a:p>
          <a:p>
            <a:r>
              <a:rPr lang="en-US" sz="2000" dirty="0"/>
              <a:t>Set SNPs to missing on individual chips with poor properties</a:t>
            </a:r>
            <a:endParaRPr lang="en-US" dirty="0"/>
          </a:p>
        </p:txBody>
      </p:sp>
    </p:spTree>
    <p:extLst>
      <p:ext uri="{BB962C8B-B14F-4D97-AF65-F5344CB8AC3E}">
        <p14:creationId xmlns:p14="http://schemas.microsoft.com/office/powerpoint/2010/main" val="259524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FC66-AB2D-43B5-B787-690B4B5EF0C7}"/>
              </a:ext>
            </a:extLst>
          </p:cNvPr>
          <p:cNvSpPr>
            <a:spLocks noGrp="1"/>
          </p:cNvSpPr>
          <p:nvPr>
            <p:ph type="title"/>
          </p:nvPr>
        </p:nvSpPr>
        <p:spPr/>
        <p:txBody>
          <a:bodyPr/>
          <a:lstStyle/>
          <a:p>
            <a:r>
              <a:rPr lang="en-US" dirty="0"/>
              <a:t>QTLs with big effects on 80k SNPs</a:t>
            </a:r>
          </a:p>
        </p:txBody>
      </p:sp>
      <p:graphicFrame>
        <p:nvGraphicFramePr>
          <p:cNvPr id="4" name="Content Placeholder 3">
            <a:extLst>
              <a:ext uri="{FF2B5EF4-FFF2-40B4-BE49-F238E27FC236}">
                <a16:creationId xmlns:a16="http://schemas.microsoft.com/office/drawing/2014/main" id="{6B504C5E-947B-495B-8915-CD512A6D1CBF}"/>
              </a:ext>
            </a:extLst>
          </p:cNvPr>
          <p:cNvGraphicFramePr>
            <a:graphicFrameLocks noGrp="1"/>
          </p:cNvGraphicFramePr>
          <p:nvPr>
            <p:ph sz="half" idx="1"/>
            <p:extLst>
              <p:ext uri="{D42A27DB-BD31-4B8C-83A1-F6EECF244321}">
                <p14:modId xmlns:p14="http://schemas.microsoft.com/office/powerpoint/2010/main" val="2482128216"/>
              </p:ext>
            </p:extLst>
          </p:nvPr>
        </p:nvGraphicFramePr>
        <p:xfrm>
          <a:off x="365125" y="1006475"/>
          <a:ext cx="8413749" cy="2595880"/>
        </p:xfrm>
        <a:graphic>
          <a:graphicData uri="http://schemas.openxmlformats.org/drawingml/2006/table">
            <a:tbl>
              <a:tblPr firstRow="1" bandRow="1">
                <a:tableStyleId>{5C22544A-7EE6-4342-B048-85BDC9FD1C3A}</a:tableStyleId>
              </a:tblPr>
              <a:tblGrid>
                <a:gridCol w="1796184">
                  <a:extLst>
                    <a:ext uri="{9D8B030D-6E8A-4147-A177-3AD203B41FA5}">
                      <a16:colId xmlns:a16="http://schemas.microsoft.com/office/drawing/2014/main" val="2293129274"/>
                    </a:ext>
                  </a:extLst>
                </a:gridCol>
                <a:gridCol w="1936866">
                  <a:extLst>
                    <a:ext uri="{9D8B030D-6E8A-4147-A177-3AD203B41FA5}">
                      <a16:colId xmlns:a16="http://schemas.microsoft.com/office/drawing/2014/main" val="3160001226"/>
                    </a:ext>
                  </a:extLst>
                </a:gridCol>
                <a:gridCol w="4680699">
                  <a:extLst>
                    <a:ext uri="{9D8B030D-6E8A-4147-A177-3AD203B41FA5}">
                      <a16:colId xmlns:a16="http://schemas.microsoft.com/office/drawing/2014/main" val="3266914325"/>
                    </a:ext>
                  </a:extLst>
                </a:gridCol>
              </a:tblGrid>
              <a:tr h="370840">
                <a:tc>
                  <a:txBody>
                    <a:bodyPr/>
                    <a:lstStyle/>
                    <a:p>
                      <a:r>
                        <a:rPr lang="en-US" dirty="0"/>
                        <a:t>Gene test</a:t>
                      </a:r>
                    </a:p>
                  </a:txBody>
                  <a:tcPr/>
                </a:tc>
                <a:tc>
                  <a:txBody>
                    <a:bodyPr/>
                    <a:lstStyle/>
                    <a:p>
                      <a:r>
                        <a:rPr lang="en-US" dirty="0"/>
                        <a:t>Breeds</a:t>
                      </a:r>
                    </a:p>
                  </a:txBody>
                  <a:tcPr/>
                </a:tc>
                <a:tc>
                  <a:txBody>
                    <a:bodyPr/>
                    <a:lstStyle/>
                    <a:p>
                      <a:r>
                        <a:rPr lang="en-US" dirty="0"/>
                        <a:t>Traits</a:t>
                      </a:r>
                    </a:p>
                  </a:txBody>
                  <a:tcPr/>
                </a:tc>
                <a:extLst>
                  <a:ext uri="{0D108BD9-81ED-4DB2-BD59-A6C34878D82A}">
                    <a16:rowId xmlns:a16="http://schemas.microsoft.com/office/drawing/2014/main" val="262628650"/>
                  </a:ext>
                </a:extLst>
              </a:tr>
              <a:tr h="370840">
                <a:tc>
                  <a:txBody>
                    <a:bodyPr/>
                    <a:lstStyle/>
                    <a:p>
                      <a:r>
                        <a:rPr lang="en-US" dirty="0"/>
                        <a:t>DGAT1</a:t>
                      </a:r>
                    </a:p>
                  </a:txBody>
                  <a:tcPr/>
                </a:tc>
                <a:tc>
                  <a:txBody>
                    <a:bodyPr/>
                    <a:lstStyle/>
                    <a:p>
                      <a:r>
                        <a:rPr lang="en-US" dirty="0"/>
                        <a:t>JE</a:t>
                      </a:r>
                    </a:p>
                  </a:txBody>
                  <a:tcPr/>
                </a:tc>
                <a:tc>
                  <a:txBody>
                    <a:bodyPr/>
                    <a:lstStyle/>
                    <a:p>
                      <a:r>
                        <a:rPr lang="en-US" dirty="0"/>
                        <a:t>Fat%, </a:t>
                      </a:r>
                      <a:r>
                        <a:rPr lang="en-US" dirty="0" err="1"/>
                        <a:t>Prot</a:t>
                      </a:r>
                      <a:r>
                        <a:rPr lang="en-US" dirty="0"/>
                        <a:t>%, Milk, NM$, Fore udder, teat length</a:t>
                      </a:r>
                    </a:p>
                  </a:txBody>
                  <a:tcPr/>
                </a:tc>
                <a:extLst>
                  <a:ext uri="{0D108BD9-81ED-4DB2-BD59-A6C34878D82A}">
                    <a16:rowId xmlns:a16="http://schemas.microsoft.com/office/drawing/2014/main" val="2288921605"/>
                  </a:ext>
                </a:extLst>
              </a:tr>
              <a:tr h="370840">
                <a:tc>
                  <a:txBody>
                    <a:bodyPr/>
                    <a:lstStyle/>
                    <a:p>
                      <a:r>
                        <a:rPr lang="en-US" dirty="0"/>
                        <a:t>BGHR</a:t>
                      </a:r>
                    </a:p>
                  </a:txBody>
                  <a:tcPr/>
                </a:tc>
                <a:tc>
                  <a:txBody>
                    <a:bodyPr/>
                    <a:lstStyle/>
                    <a:p>
                      <a:r>
                        <a:rPr lang="en-US" dirty="0"/>
                        <a:t>HO, JE, BS, AY</a:t>
                      </a:r>
                    </a:p>
                  </a:txBody>
                  <a:tcPr/>
                </a:tc>
                <a:tc>
                  <a:txBody>
                    <a:bodyPr/>
                    <a:lstStyle/>
                    <a:p>
                      <a:r>
                        <a:rPr lang="en-US" dirty="0"/>
                        <a:t>Fat%, </a:t>
                      </a:r>
                      <a:r>
                        <a:rPr lang="en-US" dirty="0" err="1"/>
                        <a:t>Prot</a:t>
                      </a:r>
                      <a:r>
                        <a:rPr lang="en-US" dirty="0"/>
                        <a:t>%, Milk</a:t>
                      </a:r>
                    </a:p>
                  </a:txBody>
                  <a:tcPr/>
                </a:tc>
                <a:extLst>
                  <a:ext uri="{0D108BD9-81ED-4DB2-BD59-A6C34878D82A}">
                    <a16:rowId xmlns:a16="http://schemas.microsoft.com/office/drawing/2014/main" val="1307175146"/>
                  </a:ext>
                </a:extLst>
              </a:tr>
              <a:tr h="370840">
                <a:tc>
                  <a:txBody>
                    <a:bodyPr/>
                    <a:lstStyle/>
                    <a:p>
                      <a:r>
                        <a:rPr lang="en-US" dirty="0"/>
                        <a:t>ABCG2</a:t>
                      </a:r>
                    </a:p>
                  </a:txBody>
                  <a:tcPr/>
                </a:tc>
                <a:tc>
                  <a:txBody>
                    <a:bodyPr/>
                    <a:lstStyle/>
                    <a:p>
                      <a:r>
                        <a:rPr lang="en-US" dirty="0"/>
                        <a:t>HO</a:t>
                      </a:r>
                    </a:p>
                  </a:txBody>
                  <a:tcPr/>
                </a:tc>
                <a:tc>
                  <a:txBody>
                    <a:bodyPr/>
                    <a:lstStyle/>
                    <a:p>
                      <a:r>
                        <a:rPr lang="en-US" dirty="0"/>
                        <a:t>Fat%, Pro%</a:t>
                      </a:r>
                    </a:p>
                  </a:txBody>
                  <a:tcPr/>
                </a:tc>
                <a:extLst>
                  <a:ext uri="{0D108BD9-81ED-4DB2-BD59-A6C34878D82A}">
                    <a16:rowId xmlns:a16="http://schemas.microsoft.com/office/drawing/2014/main" val="3332050865"/>
                  </a:ext>
                </a:extLst>
              </a:tr>
              <a:tr h="370840">
                <a:tc>
                  <a:txBody>
                    <a:bodyPr/>
                    <a:lstStyle/>
                    <a:p>
                      <a:r>
                        <a:rPr lang="en-US" dirty="0"/>
                        <a:t>β-casein</a:t>
                      </a:r>
                    </a:p>
                  </a:txBody>
                  <a:tcPr/>
                </a:tc>
                <a:tc>
                  <a:txBody>
                    <a:bodyPr/>
                    <a:lstStyle/>
                    <a:p>
                      <a:r>
                        <a:rPr lang="en-US" dirty="0"/>
                        <a:t>HO</a:t>
                      </a:r>
                    </a:p>
                  </a:txBody>
                  <a:tcPr/>
                </a:tc>
                <a:tc>
                  <a:txBody>
                    <a:bodyPr/>
                    <a:lstStyle/>
                    <a:p>
                      <a:r>
                        <a:rPr lang="en-US" dirty="0"/>
                        <a:t>Pro%</a:t>
                      </a:r>
                    </a:p>
                  </a:txBody>
                  <a:tcPr/>
                </a:tc>
                <a:extLst>
                  <a:ext uri="{0D108BD9-81ED-4DB2-BD59-A6C34878D82A}">
                    <a16:rowId xmlns:a16="http://schemas.microsoft.com/office/drawing/2014/main" val="803282534"/>
                  </a:ext>
                </a:extLst>
              </a:tr>
              <a:tr h="370840">
                <a:tc>
                  <a:txBody>
                    <a:bodyPr/>
                    <a:lstStyle/>
                    <a:p>
                      <a:r>
                        <a:rPr lang="en-US" dirty="0"/>
                        <a:t>β-lactoglobulin</a:t>
                      </a:r>
                    </a:p>
                  </a:txBody>
                  <a:tcPr/>
                </a:tc>
                <a:tc>
                  <a:txBody>
                    <a:bodyPr/>
                    <a:lstStyle/>
                    <a:p>
                      <a:r>
                        <a:rPr lang="en-US" dirty="0"/>
                        <a:t>HO, JE, BS</a:t>
                      </a:r>
                    </a:p>
                  </a:txBody>
                  <a:tcPr/>
                </a:tc>
                <a:tc>
                  <a:txBody>
                    <a:bodyPr/>
                    <a:lstStyle/>
                    <a:p>
                      <a:r>
                        <a:rPr lang="en-US" dirty="0"/>
                        <a:t>Fat, Protein, Fat%</a:t>
                      </a:r>
                    </a:p>
                  </a:txBody>
                  <a:tcPr/>
                </a:tc>
                <a:extLst>
                  <a:ext uri="{0D108BD9-81ED-4DB2-BD59-A6C34878D82A}">
                    <a16:rowId xmlns:a16="http://schemas.microsoft.com/office/drawing/2014/main" val="1438980726"/>
                  </a:ext>
                </a:extLst>
              </a:tr>
              <a:tr h="370840">
                <a:tc>
                  <a:txBody>
                    <a:bodyPr/>
                    <a:lstStyle/>
                    <a:p>
                      <a:r>
                        <a:rPr lang="en-US" dirty="0"/>
                        <a:t>MITF</a:t>
                      </a:r>
                    </a:p>
                  </a:txBody>
                  <a:tcPr/>
                </a:tc>
                <a:tc>
                  <a:txBody>
                    <a:bodyPr/>
                    <a:lstStyle/>
                    <a:p>
                      <a:r>
                        <a:rPr lang="en-US" dirty="0"/>
                        <a:t>AY</a:t>
                      </a:r>
                    </a:p>
                  </a:txBody>
                  <a:tcPr/>
                </a:tc>
                <a:tc>
                  <a:txBody>
                    <a:bodyPr/>
                    <a:lstStyle/>
                    <a:p>
                      <a:r>
                        <a:rPr lang="en-US" dirty="0"/>
                        <a:t>Foot Angle</a:t>
                      </a:r>
                    </a:p>
                  </a:txBody>
                  <a:tcPr/>
                </a:tc>
                <a:extLst>
                  <a:ext uri="{0D108BD9-81ED-4DB2-BD59-A6C34878D82A}">
                    <a16:rowId xmlns:a16="http://schemas.microsoft.com/office/drawing/2014/main" val="3546240"/>
                  </a:ext>
                </a:extLst>
              </a:tr>
            </a:tbl>
          </a:graphicData>
        </a:graphic>
      </p:graphicFrame>
    </p:spTree>
    <p:extLst>
      <p:ext uri="{BB962C8B-B14F-4D97-AF65-F5344CB8AC3E}">
        <p14:creationId xmlns:p14="http://schemas.microsoft.com/office/powerpoint/2010/main" val="122257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0426-0CF6-4CE6-A58B-D00D44A96E96}"/>
              </a:ext>
            </a:extLst>
          </p:cNvPr>
          <p:cNvSpPr>
            <a:spLocks noGrp="1"/>
          </p:cNvSpPr>
          <p:nvPr>
            <p:ph type="title"/>
          </p:nvPr>
        </p:nvSpPr>
        <p:spPr/>
        <p:txBody>
          <a:bodyPr/>
          <a:lstStyle/>
          <a:p>
            <a:r>
              <a:rPr lang="en-US" dirty="0"/>
              <a:t>Current official genomic prediction </a:t>
            </a:r>
          </a:p>
        </p:txBody>
      </p:sp>
      <p:sp>
        <p:nvSpPr>
          <p:cNvPr id="3" name="Content Placeholder 2">
            <a:extLst>
              <a:ext uri="{FF2B5EF4-FFF2-40B4-BE49-F238E27FC236}">
                <a16:creationId xmlns:a16="http://schemas.microsoft.com/office/drawing/2014/main" id="{2A9C4EA2-A862-429C-9645-15D47C20C29B}"/>
              </a:ext>
            </a:extLst>
          </p:cNvPr>
          <p:cNvSpPr>
            <a:spLocks noGrp="1"/>
          </p:cNvSpPr>
          <p:nvPr>
            <p:ph sz="half" idx="1"/>
          </p:nvPr>
        </p:nvSpPr>
        <p:spPr>
          <a:xfrm>
            <a:off x="365760" y="900940"/>
            <a:ext cx="8412480" cy="3657600"/>
          </a:xfrm>
        </p:spPr>
        <p:txBody>
          <a:bodyPr/>
          <a:lstStyle/>
          <a:p>
            <a:pPr>
              <a:lnSpc>
                <a:spcPct val="100000"/>
              </a:lnSpc>
              <a:spcAft>
                <a:spcPts val="1800"/>
              </a:spcAft>
            </a:pPr>
            <a:r>
              <a:rPr lang="en-US" sz="2200" dirty="0"/>
              <a:t>Official genomic prediction includes 79,294 (80k) SNPs and 5 breeds </a:t>
            </a:r>
            <a:r>
              <a:rPr lang="en-US" sz="2000" dirty="0"/>
              <a:t>Holstein (HO), Jersey (JE), Brown Swiss (BS), Ayrshire (AY), Guernsey (GU)</a:t>
            </a:r>
          </a:p>
          <a:p>
            <a:pPr>
              <a:lnSpc>
                <a:spcPct val="100000"/>
              </a:lnSpc>
              <a:spcAft>
                <a:spcPts val="1800"/>
              </a:spcAft>
            </a:pPr>
            <a:endParaRPr lang="en-US" sz="2000" dirty="0"/>
          </a:p>
          <a:p>
            <a:pPr marL="0" indent="0">
              <a:lnSpc>
                <a:spcPct val="100000"/>
              </a:lnSpc>
              <a:spcAft>
                <a:spcPts val="1800"/>
              </a:spcAft>
              <a:buNone/>
            </a:pPr>
            <a:endParaRPr lang="en-US" sz="2000" dirty="0"/>
          </a:p>
          <a:p>
            <a:pPr>
              <a:lnSpc>
                <a:spcPct val="100000"/>
              </a:lnSpc>
            </a:pPr>
            <a:endParaRPr lang="en-US" sz="1000" dirty="0"/>
          </a:p>
          <a:p>
            <a:pPr>
              <a:lnSpc>
                <a:spcPct val="100000"/>
              </a:lnSpc>
            </a:pPr>
            <a:r>
              <a:rPr lang="en-US" sz="2200" dirty="0"/>
              <a:t>The 80k markers include large-effect HD and sequence SNPs found previously in </a:t>
            </a:r>
            <a:r>
              <a:rPr lang="en-US" sz="2200" dirty="0">
                <a:solidFill>
                  <a:schemeClr val="tx2"/>
                </a:solidFill>
              </a:rPr>
              <a:t>Holsteins</a:t>
            </a:r>
          </a:p>
          <a:p>
            <a:pPr>
              <a:lnSpc>
                <a:spcPct val="100000"/>
              </a:lnSpc>
            </a:pPr>
            <a:r>
              <a:rPr lang="en-US" sz="2200" dirty="0"/>
              <a:t>Large-effect HD SNP for </a:t>
            </a:r>
            <a:r>
              <a:rPr lang="en-US" sz="2200" dirty="0">
                <a:solidFill>
                  <a:schemeClr val="tx2"/>
                </a:solidFill>
              </a:rPr>
              <a:t>non-Holstein breeds </a:t>
            </a:r>
            <a:r>
              <a:rPr lang="en-US" sz="2200" dirty="0"/>
              <a:t>were rarely studied in the US because too few animals were HD genotyped in these breeds </a:t>
            </a:r>
          </a:p>
        </p:txBody>
      </p:sp>
      <p:pic>
        <p:nvPicPr>
          <p:cNvPr id="5" name="Picture 4">
            <a:extLst>
              <a:ext uri="{FF2B5EF4-FFF2-40B4-BE49-F238E27FC236}">
                <a16:creationId xmlns:a16="http://schemas.microsoft.com/office/drawing/2014/main" id="{19915AC8-9463-4736-90DB-26F2F2D3D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38" y="1734391"/>
            <a:ext cx="1188285" cy="911146"/>
          </a:xfrm>
          <a:prstGeom prst="rect">
            <a:avLst/>
          </a:prstGeom>
        </p:spPr>
      </p:pic>
      <p:pic>
        <p:nvPicPr>
          <p:cNvPr id="7" name="Picture 6">
            <a:extLst>
              <a:ext uri="{FF2B5EF4-FFF2-40B4-BE49-F238E27FC236}">
                <a16:creationId xmlns:a16="http://schemas.microsoft.com/office/drawing/2014/main" id="{79674493-11B0-4493-8175-1E677F4EE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106" y="1732642"/>
            <a:ext cx="1289892" cy="900344"/>
          </a:xfrm>
          <a:prstGeom prst="rect">
            <a:avLst/>
          </a:prstGeom>
        </p:spPr>
      </p:pic>
      <p:pic>
        <p:nvPicPr>
          <p:cNvPr id="9" name="Picture 8">
            <a:extLst>
              <a:ext uri="{FF2B5EF4-FFF2-40B4-BE49-F238E27FC236}">
                <a16:creationId xmlns:a16="http://schemas.microsoft.com/office/drawing/2014/main" id="{1ABAD3C6-2345-4238-8BD1-D2C7CD00F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531" y="1740355"/>
            <a:ext cx="1228126" cy="923142"/>
          </a:xfrm>
          <a:prstGeom prst="rect">
            <a:avLst/>
          </a:prstGeom>
        </p:spPr>
      </p:pic>
      <p:pic>
        <p:nvPicPr>
          <p:cNvPr id="11" name="Picture 10">
            <a:extLst>
              <a:ext uri="{FF2B5EF4-FFF2-40B4-BE49-F238E27FC236}">
                <a16:creationId xmlns:a16="http://schemas.microsoft.com/office/drawing/2014/main" id="{DC8D709C-AC8B-4427-BCA7-EB41644E7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124" y="1750553"/>
            <a:ext cx="1306007" cy="887677"/>
          </a:xfrm>
          <a:prstGeom prst="rect">
            <a:avLst/>
          </a:prstGeom>
        </p:spPr>
      </p:pic>
      <p:pic>
        <p:nvPicPr>
          <p:cNvPr id="13" name="Picture 12">
            <a:extLst>
              <a:ext uri="{FF2B5EF4-FFF2-40B4-BE49-F238E27FC236}">
                <a16:creationId xmlns:a16="http://schemas.microsoft.com/office/drawing/2014/main" id="{9DD175CE-289D-483D-9AFD-E4EF3F94D9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6914706" y="1729318"/>
            <a:ext cx="1393496" cy="827873"/>
          </a:xfrm>
          <a:prstGeom prst="rect">
            <a:avLst/>
          </a:prstGeom>
        </p:spPr>
      </p:pic>
      <p:sp>
        <p:nvSpPr>
          <p:cNvPr id="14" name="TextBox 13">
            <a:extLst>
              <a:ext uri="{FF2B5EF4-FFF2-40B4-BE49-F238E27FC236}">
                <a16:creationId xmlns:a16="http://schemas.microsoft.com/office/drawing/2014/main" id="{CD47C6C6-D829-4109-893D-3042381DCA87}"/>
              </a:ext>
            </a:extLst>
          </p:cNvPr>
          <p:cNvSpPr txBox="1"/>
          <p:nvPr/>
        </p:nvSpPr>
        <p:spPr>
          <a:xfrm>
            <a:off x="1039778" y="2620515"/>
            <a:ext cx="519953" cy="338554"/>
          </a:xfrm>
          <a:prstGeom prst="rect">
            <a:avLst/>
          </a:prstGeom>
          <a:noFill/>
        </p:spPr>
        <p:txBody>
          <a:bodyPr wrap="square" rtlCol="0">
            <a:spAutoFit/>
          </a:bodyPr>
          <a:lstStyle/>
          <a:p>
            <a:r>
              <a:rPr lang="en-US" sz="1600" b="1" dirty="0">
                <a:solidFill>
                  <a:schemeClr val="tx2"/>
                </a:solidFill>
              </a:rPr>
              <a:t>HO</a:t>
            </a:r>
            <a:endParaRPr lang="en-GB" b="1" dirty="0">
              <a:solidFill>
                <a:schemeClr val="tx2"/>
              </a:solidFill>
            </a:endParaRPr>
          </a:p>
        </p:txBody>
      </p:sp>
      <p:sp>
        <p:nvSpPr>
          <p:cNvPr id="15" name="TextBox 14">
            <a:extLst>
              <a:ext uri="{FF2B5EF4-FFF2-40B4-BE49-F238E27FC236}">
                <a16:creationId xmlns:a16="http://schemas.microsoft.com/office/drawing/2014/main" id="{F3235279-CFCA-4B2A-B10C-DEE15C17742A}"/>
              </a:ext>
            </a:extLst>
          </p:cNvPr>
          <p:cNvSpPr txBox="1"/>
          <p:nvPr/>
        </p:nvSpPr>
        <p:spPr>
          <a:xfrm>
            <a:off x="2458503" y="2621143"/>
            <a:ext cx="519953" cy="338554"/>
          </a:xfrm>
          <a:prstGeom prst="rect">
            <a:avLst/>
          </a:prstGeom>
          <a:noFill/>
        </p:spPr>
        <p:txBody>
          <a:bodyPr wrap="square" rtlCol="0">
            <a:spAutoFit/>
          </a:bodyPr>
          <a:lstStyle/>
          <a:p>
            <a:r>
              <a:rPr lang="en-US" sz="1600" b="1" dirty="0">
                <a:solidFill>
                  <a:schemeClr val="tx2"/>
                </a:solidFill>
              </a:rPr>
              <a:t>JE</a:t>
            </a:r>
            <a:endParaRPr lang="en-GB" b="1" dirty="0">
              <a:solidFill>
                <a:schemeClr val="tx2"/>
              </a:solidFill>
            </a:endParaRPr>
          </a:p>
        </p:txBody>
      </p:sp>
      <p:sp>
        <p:nvSpPr>
          <p:cNvPr id="16" name="TextBox 15">
            <a:extLst>
              <a:ext uri="{FF2B5EF4-FFF2-40B4-BE49-F238E27FC236}">
                <a16:creationId xmlns:a16="http://schemas.microsoft.com/office/drawing/2014/main" id="{9A34C03F-4D30-454F-8609-1F2EA98A0817}"/>
              </a:ext>
            </a:extLst>
          </p:cNvPr>
          <p:cNvSpPr txBox="1"/>
          <p:nvPr/>
        </p:nvSpPr>
        <p:spPr>
          <a:xfrm>
            <a:off x="4058558" y="2620515"/>
            <a:ext cx="519953" cy="338554"/>
          </a:xfrm>
          <a:prstGeom prst="rect">
            <a:avLst/>
          </a:prstGeom>
          <a:noFill/>
        </p:spPr>
        <p:txBody>
          <a:bodyPr wrap="square" rtlCol="0">
            <a:spAutoFit/>
          </a:bodyPr>
          <a:lstStyle>
            <a:defPPr>
              <a:defRPr lang="en-US"/>
            </a:defPPr>
            <a:lvl1pPr>
              <a:defRPr sz="1600" b="1">
                <a:solidFill>
                  <a:schemeClr val="tx2"/>
                </a:solidFill>
              </a:defRPr>
            </a:lvl1pPr>
          </a:lstStyle>
          <a:p>
            <a:r>
              <a:rPr lang="en-US" dirty="0"/>
              <a:t>BS</a:t>
            </a:r>
            <a:endParaRPr lang="en-GB" dirty="0"/>
          </a:p>
        </p:txBody>
      </p:sp>
      <p:sp>
        <p:nvSpPr>
          <p:cNvPr id="17" name="TextBox 16">
            <a:extLst>
              <a:ext uri="{FF2B5EF4-FFF2-40B4-BE49-F238E27FC236}">
                <a16:creationId xmlns:a16="http://schemas.microsoft.com/office/drawing/2014/main" id="{CF0A9806-2CAD-43B4-BB93-6DBB29BFB33F}"/>
              </a:ext>
            </a:extLst>
          </p:cNvPr>
          <p:cNvSpPr txBox="1"/>
          <p:nvPr/>
        </p:nvSpPr>
        <p:spPr>
          <a:xfrm>
            <a:off x="5654863" y="2600125"/>
            <a:ext cx="519953" cy="338554"/>
          </a:xfrm>
          <a:prstGeom prst="rect">
            <a:avLst/>
          </a:prstGeom>
          <a:noFill/>
        </p:spPr>
        <p:txBody>
          <a:bodyPr wrap="square" rtlCol="0">
            <a:spAutoFit/>
          </a:bodyPr>
          <a:lstStyle>
            <a:defPPr>
              <a:defRPr lang="en-US"/>
            </a:defPPr>
            <a:lvl1pPr>
              <a:defRPr sz="1600" b="1">
                <a:solidFill>
                  <a:schemeClr val="tx2"/>
                </a:solidFill>
              </a:defRPr>
            </a:lvl1pPr>
          </a:lstStyle>
          <a:p>
            <a:r>
              <a:rPr lang="en-US" dirty="0"/>
              <a:t>AY</a:t>
            </a:r>
            <a:endParaRPr lang="en-GB" dirty="0"/>
          </a:p>
        </p:txBody>
      </p:sp>
      <p:sp>
        <p:nvSpPr>
          <p:cNvPr id="18" name="TextBox 17">
            <a:extLst>
              <a:ext uri="{FF2B5EF4-FFF2-40B4-BE49-F238E27FC236}">
                <a16:creationId xmlns:a16="http://schemas.microsoft.com/office/drawing/2014/main" id="{F66D6993-9497-49EF-80F5-1F1A60D19B4D}"/>
              </a:ext>
            </a:extLst>
          </p:cNvPr>
          <p:cNvSpPr txBox="1"/>
          <p:nvPr/>
        </p:nvSpPr>
        <p:spPr>
          <a:xfrm>
            <a:off x="7305337" y="2586310"/>
            <a:ext cx="519953" cy="338554"/>
          </a:xfrm>
          <a:prstGeom prst="rect">
            <a:avLst/>
          </a:prstGeom>
          <a:noFill/>
        </p:spPr>
        <p:txBody>
          <a:bodyPr wrap="square" rtlCol="0">
            <a:spAutoFit/>
          </a:bodyPr>
          <a:lstStyle/>
          <a:p>
            <a:r>
              <a:rPr lang="en-US" sz="1600" b="1" dirty="0">
                <a:solidFill>
                  <a:schemeClr val="tx2"/>
                </a:solidFill>
              </a:rPr>
              <a:t>GU</a:t>
            </a:r>
            <a:endParaRPr lang="en-GB" b="1" dirty="0">
              <a:solidFill>
                <a:schemeClr val="tx2"/>
              </a:solidFill>
            </a:endParaRPr>
          </a:p>
        </p:txBody>
      </p:sp>
    </p:spTree>
    <p:extLst>
      <p:ext uri="{BB962C8B-B14F-4D97-AF65-F5344CB8AC3E}">
        <p14:creationId xmlns:p14="http://schemas.microsoft.com/office/powerpoint/2010/main" val="41706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0426-0CF6-4CE6-A58B-D00D44A96E96}"/>
              </a:ext>
            </a:extLst>
          </p:cNvPr>
          <p:cNvSpPr>
            <a:spLocks noGrp="1"/>
          </p:cNvSpPr>
          <p:nvPr>
            <p:ph type="title"/>
          </p:nvPr>
        </p:nvSpPr>
        <p:spPr/>
        <p:txBody>
          <a:bodyPr/>
          <a:lstStyle/>
          <a:p>
            <a:r>
              <a:rPr lang="en-US" dirty="0"/>
              <a:t>Current official genomic prediction </a:t>
            </a:r>
          </a:p>
        </p:txBody>
      </p:sp>
      <p:sp>
        <p:nvSpPr>
          <p:cNvPr id="3" name="Content Placeholder 2">
            <a:extLst>
              <a:ext uri="{FF2B5EF4-FFF2-40B4-BE49-F238E27FC236}">
                <a16:creationId xmlns:a16="http://schemas.microsoft.com/office/drawing/2014/main" id="{2A9C4EA2-A862-429C-9645-15D47C20C29B}"/>
              </a:ext>
            </a:extLst>
          </p:cNvPr>
          <p:cNvSpPr>
            <a:spLocks noGrp="1"/>
          </p:cNvSpPr>
          <p:nvPr>
            <p:ph sz="half" idx="1"/>
          </p:nvPr>
        </p:nvSpPr>
        <p:spPr>
          <a:xfrm>
            <a:off x="307870" y="1034388"/>
            <a:ext cx="8528260" cy="3657600"/>
          </a:xfrm>
        </p:spPr>
        <p:txBody>
          <a:bodyPr/>
          <a:lstStyle/>
          <a:p>
            <a:pPr>
              <a:lnSpc>
                <a:spcPts val="2400"/>
              </a:lnSpc>
              <a:spcAft>
                <a:spcPts val="1800"/>
              </a:spcAft>
            </a:pPr>
            <a:r>
              <a:rPr lang="en-US" dirty="0"/>
              <a:t>Recently, increased number of HD genotypes in non-Holstein breeds makes imputation possible</a:t>
            </a:r>
            <a:endParaRPr lang="en-US" sz="100" b="0" dirty="0"/>
          </a:p>
          <a:p>
            <a:pPr>
              <a:lnSpc>
                <a:spcPts val="2400"/>
              </a:lnSpc>
              <a:spcAft>
                <a:spcPts val="2400"/>
              </a:spcAft>
            </a:pPr>
            <a:r>
              <a:rPr lang="en-US" dirty="0"/>
              <a:t>Imputed HD genotypes </a:t>
            </a:r>
            <a:r>
              <a:rPr lang="en-US" dirty="0">
                <a:sym typeface="Wingdings" panose="05000000000000000000" pitchFamily="2" charset="2"/>
              </a:rPr>
              <a:t> </a:t>
            </a:r>
            <a:r>
              <a:rPr lang="en-US" dirty="0"/>
              <a:t>to select large-effect SNP from HD chip </a:t>
            </a:r>
          </a:p>
          <a:p>
            <a:pPr>
              <a:lnSpc>
                <a:spcPts val="2400"/>
              </a:lnSpc>
              <a:spcAft>
                <a:spcPts val="2400"/>
              </a:spcAft>
            </a:pPr>
            <a:r>
              <a:rPr lang="en-US" dirty="0"/>
              <a:t>Adding newly-selected HD markers could improve genomic predictions for non-Holstein breeds and crossbred evaluation</a:t>
            </a:r>
          </a:p>
        </p:txBody>
      </p:sp>
    </p:spTree>
    <p:extLst>
      <p:ext uri="{BB962C8B-B14F-4D97-AF65-F5344CB8AC3E}">
        <p14:creationId xmlns:p14="http://schemas.microsoft.com/office/powerpoint/2010/main" val="234888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0426-0CF6-4CE6-A58B-D00D44A96E96}"/>
              </a:ext>
            </a:extLst>
          </p:cNvPr>
          <p:cNvSpPr>
            <a:spLocks noGrp="1"/>
          </p:cNvSpPr>
          <p:nvPr>
            <p:ph type="title"/>
          </p:nvPr>
        </p:nvSpPr>
        <p:spPr/>
        <p:txBody>
          <a:bodyPr/>
          <a:lstStyle/>
          <a:p>
            <a:r>
              <a:rPr lang="en-US" dirty="0"/>
              <a:t>Objectives of study</a:t>
            </a:r>
          </a:p>
        </p:txBody>
      </p:sp>
      <p:sp>
        <p:nvSpPr>
          <p:cNvPr id="3" name="Content Placeholder 2">
            <a:extLst>
              <a:ext uri="{FF2B5EF4-FFF2-40B4-BE49-F238E27FC236}">
                <a16:creationId xmlns:a16="http://schemas.microsoft.com/office/drawing/2014/main" id="{2A9C4EA2-A862-429C-9645-15D47C20C29B}"/>
              </a:ext>
            </a:extLst>
          </p:cNvPr>
          <p:cNvSpPr>
            <a:spLocks noGrp="1"/>
          </p:cNvSpPr>
          <p:nvPr>
            <p:ph sz="half" idx="1"/>
          </p:nvPr>
        </p:nvSpPr>
        <p:spPr>
          <a:xfrm>
            <a:off x="387380" y="1078617"/>
            <a:ext cx="8528260" cy="3657600"/>
          </a:xfrm>
        </p:spPr>
        <p:txBody>
          <a:bodyPr/>
          <a:lstStyle/>
          <a:p>
            <a:pPr>
              <a:spcAft>
                <a:spcPts val="0"/>
              </a:spcAft>
            </a:pPr>
            <a:r>
              <a:rPr lang="en-US" dirty="0"/>
              <a:t>For each of the 5 breeds:</a:t>
            </a:r>
          </a:p>
          <a:p>
            <a:pPr>
              <a:spcAft>
                <a:spcPts val="0"/>
              </a:spcAft>
              <a:buFont typeface="Wingdings" panose="05000000000000000000" pitchFamily="2" charset="2"/>
              <a:buChar char="Ø"/>
            </a:pPr>
            <a:endParaRPr lang="en-US" dirty="0"/>
          </a:p>
          <a:p>
            <a:pPr>
              <a:spcAft>
                <a:spcPts val="0"/>
              </a:spcAft>
              <a:buFont typeface="Wingdings" panose="05000000000000000000" pitchFamily="2" charset="2"/>
              <a:buChar char="Ø"/>
            </a:pPr>
            <a:r>
              <a:rPr lang="en-US" dirty="0"/>
              <a:t>Estimate SNP effects using imputed HD genotypes</a:t>
            </a:r>
          </a:p>
          <a:p>
            <a:pPr>
              <a:spcAft>
                <a:spcPts val="0"/>
              </a:spcAft>
              <a:buFont typeface="Wingdings" panose="05000000000000000000" pitchFamily="2" charset="2"/>
              <a:buChar char="Ø"/>
            </a:pPr>
            <a:endParaRPr lang="en-US" dirty="0"/>
          </a:p>
          <a:p>
            <a:pPr>
              <a:spcAft>
                <a:spcPts val="0"/>
              </a:spcAft>
              <a:buFont typeface="Wingdings" panose="05000000000000000000" pitchFamily="2" charset="2"/>
              <a:buChar char="Ø"/>
            </a:pPr>
            <a:r>
              <a:rPr lang="en-US" dirty="0"/>
              <a:t>Select large-effect SNPs from HD SNPs</a:t>
            </a:r>
          </a:p>
          <a:p>
            <a:pPr>
              <a:spcAft>
                <a:spcPts val="0"/>
              </a:spcAft>
              <a:buFont typeface="Wingdings" panose="05000000000000000000" pitchFamily="2" charset="2"/>
              <a:buChar char="Ø"/>
            </a:pPr>
            <a:endParaRPr lang="en-US" dirty="0"/>
          </a:p>
          <a:p>
            <a:pPr>
              <a:spcAft>
                <a:spcPts val="0"/>
              </a:spcAft>
              <a:buFont typeface="Wingdings" panose="05000000000000000000" pitchFamily="2" charset="2"/>
              <a:buChar char="Ø"/>
            </a:pPr>
            <a:r>
              <a:rPr lang="en-US" dirty="0"/>
              <a:t>Compare predictions between HD &amp; 80k </a:t>
            </a:r>
          </a:p>
        </p:txBody>
      </p:sp>
    </p:spTree>
    <p:extLst>
      <p:ext uri="{BB962C8B-B14F-4D97-AF65-F5344CB8AC3E}">
        <p14:creationId xmlns:p14="http://schemas.microsoft.com/office/powerpoint/2010/main" val="356644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C2F2-76B0-46E9-953D-E218760819FB}"/>
              </a:ext>
            </a:extLst>
          </p:cNvPr>
          <p:cNvSpPr>
            <a:spLocks noGrp="1"/>
          </p:cNvSpPr>
          <p:nvPr>
            <p:ph type="title"/>
          </p:nvPr>
        </p:nvSpPr>
        <p:spPr/>
        <p:txBody>
          <a:bodyPr/>
          <a:lstStyle/>
          <a:p>
            <a:r>
              <a:rPr lang="en-US" dirty="0"/>
              <a:t>Genotypes available before and after imputation</a:t>
            </a:r>
            <a:r>
              <a:rPr lang="en-US" baseline="30000" dirty="0"/>
              <a:t>1</a:t>
            </a:r>
          </a:p>
        </p:txBody>
      </p:sp>
      <p:graphicFrame>
        <p:nvGraphicFramePr>
          <p:cNvPr id="4" name="Content Placeholder 3">
            <a:extLst>
              <a:ext uri="{FF2B5EF4-FFF2-40B4-BE49-F238E27FC236}">
                <a16:creationId xmlns:a16="http://schemas.microsoft.com/office/drawing/2014/main" id="{E61B3DE6-410B-4B7C-B8A9-938B35496E14}"/>
              </a:ext>
            </a:extLst>
          </p:cNvPr>
          <p:cNvGraphicFramePr>
            <a:graphicFrameLocks noGrp="1"/>
          </p:cNvGraphicFramePr>
          <p:nvPr>
            <p:ph sz="half" idx="1"/>
            <p:extLst>
              <p:ext uri="{D42A27DB-BD31-4B8C-83A1-F6EECF244321}">
                <p14:modId xmlns:p14="http://schemas.microsoft.com/office/powerpoint/2010/main" val="1926064935"/>
              </p:ext>
            </p:extLst>
          </p:nvPr>
        </p:nvGraphicFramePr>
        <p:xfrm>
          <a:off x="364488" y="1065902"/>
          <a:ext cx="8413752" cy="2595880"/>
        </p:xfrm>
        <a:graphic>
          <a:graphicData uri="http://schemas.openxmlformats.org/drawingml/2006/table">
            <a:tbl>
              <a:tblPr firstRow="1" bandRow="1">
                <a:tableStyleId>{5C22544A-7EE6-4342-B048-85BDC9FD1C3A}</a:tableStyleId>
              </a:tblPr>
              <a:tblGrid>
                <a:gridCol w="2707633">
                  <a:extLst>
                    <a:ext uri="{9D8B030D-6E8A-4147-A177-3AD203B41FA5}">
                      <a16:colId xmlns:a16="http://schemas.microsoft.com/office/drawing/2014/main" val="2519346302"/>
                    </a:ext>
                  </a:extLst>
                </a:gridCol>
                <a:gridCol w="1111752">
                  <a:extLst>
                    <a:ext uri="{9D8B030D-6E8A-4147-A177-3AD203B41FA5}">
                      <a16:colId xmlns:a16="http://schemas.microsoft.com/office/drawing/2014/main" val="1036475028"/>
                    </a:ext>
                  </a:extLst>
                </a:gridCol>
                <a:gridCol w="1092018">
                  <a:extLst>
                    <a:ext uri="{9D8B030D-6E8A-4147-A177-3AD203B41FA5}">
                      <a16:colId xmlns:a16="http://schemas.microsoft.com/office/drawing/2014/main" val="331649668"/>
                    </a:ext>
                  </a:extLst>
                </a:gridCol>
                <a:gridCol w="1105174">
                  <a:extLst>
                    <a:ext uri="{9D8B030D-6E8A-4147-A177-3AD203B41FA5}">
                      <a16:colId xmlns:a16="http://schemas.microsoft.com/office/drawing/2014/main" val="2533414048"/>
                    </a:ext>
                  </a:extLst>
                </a:gridCol>
                <a:gridCol w="1184115">
                  <a:extLst>
                    <a:ext uri="{9D8B030D-6E8A-4147-A177-3AD203B41FA5}">
                      <a16:colId xmlns:a16="http://schemas.microsoft.com/office/drawing/2014/main" val="3891605378"/>
                    </a:ext>
                  </a:extLst>
                </a:gridCol>
                <a:gridCol w="1213060">
                  <a:extLst>
                    <a:ext uri="{9D8B030D-6E8A-4147-A177-3AD203B41FA5}">
                      <a16:colId xmlns:a16="http://schemas.microsoft.com/office/drawing/2014/main" val="4168370778"/>
                    </a:ext>
                  </a:extLst>
                </a:gridCol>
              </a:tblGrid>
              <a:tr h="370840">
                <a:tc>
                  <a:txBody>
                    <a:bodyPr/>
                    <a:lstStyle/>
                    <a:p>
                      <a:r>
                        <a:rPr lang="en-US" dirty="0"/>
                        <a:t>Genotyped animals</a:t>
                      </a:r>
                    </a:p>
                  </a:txBody>
                  <a:tcPr/>
                </a:tc>
                <a:tc>
                  <a:txBody>
                    <a:bodyPr/>
                    <a:lstStyle/>
                    <a:p>
                      <a:pPr algn="ctr"/>
                      <a:r>
                        <a:rPr lang="en-US" dirty="0"/>
                        <a:t>HO</a:t>
                      </a:r>
                      <a:r>
                        <a:rPr lang="en-US" baseline="30000" dirty="0"/>
                        <a:t>2</a:t>
                      </a:r>
                      <a:endParaRPr lang="en-US" dirty="0"/>
                    </a:p>
                  </a:txBody>
                  <a:tcPr/>
                </a:tc>
                <a:tc>
                  <a:txBody>
                    <a:bodyPr/>
                    <a:lstStyle/>
                    <a:p>
                      <a:pPr algn="ctr"/>
                      <a:r>
                        <a:rPr lang="en-US" dirty="0"/>
                        <a:t>JE</a:t>
                      </a:r>
                    </a:p>
                  </a:txBody>
                  <a:tcPr/>
                </a:tc>
                <a:tc>
                  <a:txBody>
                    <a:bodyPr/>
                    <a:lstStyle/>
                    <a:p>
                      <a:pPr algn="ctr"/>
                      <a:r>
                        <a:rPr lang="en-US" dirty="0"/>
                        <a:t>BS</a:t>
                      </a:r>
                    </a:p>
                  </a:txBody>
                  <a:tcPr/>
                </a:tc>
                <a:tc>
                  <a:txBody>
                    <a:bodyPr/>
                    <a:lstStyle/>
                    <a:p>
                      <a:pPr algn="ctr"/>
                      <a:r>
                        <a:rPr lang="en-US" dirty="0"/>
                        <a:t>AY</a:t>
                      </a:r>
                    </a:p>
                  </a:txBody>
                  <a:tcPr/>
                </a:tc>
                <a:tc>
                  <a:txBody>
                    <a:bodyPr/>
                    <a:lstStyle/>
                    <a:p>
                      <a:pPr algn="ctr"/>
                      <a:r>
                        <a:rPr lang="en-US" dirty="0"/>
                        <a:t>GU</a:t>
                      </a:r>
                    </a:p>
                  </a:txBody>
                  <a:tcPr/>
                </a:tc>
                <a:extLst>
                  <a:ext uri="{0D108BD9-81ED-4DB2-BD59-A6C34878D82A}">
                    <a16:rowId xmlns:a16="http://schemas.microsoft.com/office/drawing/2014/main" val="4091815836"/>
                  </a:ext>
                </a:extLst>
              </a:tr>
              <a:tr h="370840">
                <a:tc>
                  <a:txBody>
                    <a:bodyPr/>
                    <a:lstStyle/>
                    <a:p>
                      <a:r>
                        <a:rPr lang="en-US" dirty="0"/>
                        <a:t>High density</a:t>
                      </a:r>
                    </a:p>
                  </a:txBody>
                  <a:tcPr/>
                </a:tc>
                <a:tc>
                  <a:txBody>
                    <a:bodyPr/>
                    <a:lstStyle/>
                    <a:p>
                      <a:pPr algn="ctr"/>
                      <a:r>
                        <a:rPr lang="en-US" dirty="0"/>
                        <a:t>4,012</a:t>
                      </a:r>
                    </a:p>
                  </a:txBody>
                  <a:tcPr/>
                </a:tc>
                <a:tc>
                  <a:txBody>
                    <a:bodyPr/>
                    <a:lstStyle/>
                    <a:p>
                      <a:pPr algn="ctr"/>
                      <a:r>
                        <a:rPr lang="en-US" dirty="0"/>
                        <a:t>407</a:t>
                      </a:r>
                    </a:p>
                  </a:txBody>
                  <a:tcPr/>
                </a:tc>
                <a:tc>
                  <a:txBody>
                    <a:bodyPr/>
                    <a:lstStyle/>
                    <a:p>
                      <a:pPr algn="ctr"/>
                      <a:r>
                        <a:rPr lang="en-US" dirty="0"/>
                        <a:t>181</a:t>
                      </a:r>
                    </a:p>
                  </a:txBody>
                  <a:tcPr/>
                </a:tc>
                <a:tc>
                  <a:txBody>
                    <a:bodyPr/>
                    <a:lstStyle/>
                    <a:p>
                      <a:pPr algn="ctr"/>
                      <a:r>
                        <a:rPr lang="en-US" dirty="0"/>
                        <a:t>527</a:t>
                      </a:r>
                    </a:p>
                  </a:txBody>
                  <a:tcPr/>
                </a:tc>
                <a:tc>
                  <a:txBody>
                    <a:bodyPr/>
                    <a:lstStyle/>
                    <a:p>
                      <a:pPr algn="ctr"/>
                      <a:r>
                        <a:rPr lang="en-US" dirty="0"/>
                        <a:t>147</a:t>
                      </a:r>
                    </a:p>
                  </a:txBody>
                  <a:tcPr/>
                </a:tc>
                <a:extLst>
                  <a:ext uri="{0D108BD9-81ED-4DB2-BD59-A6C34878D82A}">
                    <a16:rowId xmlns:a16="http://schemas.microsoft.com/office/drawing/2014/main" val="2446723232"/>
                  </a:ext>
                </a:extLst>
              </a:tr>
              <a:tr h="370840">
                <a:tc>
                  <a:txBody>
                    <a:bodyPr/>
                    <a:lstStyle/>
                    <a:p>
                      <a:r>
                        <a:rPr lang="en-US" dirty="0"/>
                        <a:t>Medium density </a:t>
                      </a:r>
                      <a:r>
                        <a:rPr lang="en-US" sz="1600" dirty="0"/>
                        <a:t>(30k-150k)</a:t>
                      </a:r>
                      <a:endParaRPr lang="en-US" dirty="0"/>
                    </a:p>
                  </a:txBody>
                  <a:tcPr/>
                </a:tc>
                <a:tc>
                  <a:txBody>
                    <a:bodyPr/>
                    <a:lstStyle/>
                    <a:p>
                      <a:pPr algn="ctr"/>
                      <a:r>
                        <a:rPr lang="en-US" dirty="0"/>
                        <a:t>166,440</a:t>
                      </a:r>
                    </a:p>
                  </a:txBody>
                  <a:tcPr/>
                </a:tc>
                <a:tc>
                  <a:txBody>
                    <a:bodyPr/>
                    <a:lstStyle/>
                    <a:p>
                      <a:pPr algn="ctr"/>
                      <a:r>
                        <a:rPr lang="en-US" dirty="0"/>
                        <a:t>60,395</a:t>
                      </a:r>
                    </a:p>
                  </a:txBody>
                  <a:tcPr/>
                </a:tc>
                <a:tc>
                  <a:txBody>
                    <a:bodyPr/>
                    <a:lstStyle/>
                    <a:p>
                      <a:pPr algn="ctr"/>
                      <a:r>
                        <a:rPr lang="en-US" dirty="0"/>
                        <a:t>28,061</a:t>
                      </a:r>
                    </a:p>
                  </a:txBody>
                  <a:tcPr/>
                </a:tc>
                <a:tc>
                  <a:txBody>
                    <a:bodyPr/>
                    <a:lstStyle/>
                    <a:p>
                      <a:pPr algn="ctr"/>
                      <a:r>
                        <a:rPr lang="en-US" dirty="0"/>
                        <a:t>3,027</a:t>
                      </a:r>
                    </a:p>
                  </a:txBody>
                  <a:tcPr/>
                </a:tc>
                <a:tc>
                  <a:txBody>
                    <a:bodyPr/>
                    <a:lstStyle/>
                    <a:p>
                      <a:pPr algn="ctr"/>
                      <a:r>
                        <a:rPr lang="en-US" dirty="0"/>
                        <a:t>1,544</a:t>
                      </a:r>
                    </a:p>
                  </a:txBody>
                  <a:tcPr/>
                </a:tc>
                <a:extLst>
                  <a:ext uri="{0D108BD9-81ED-4DB2-BD59-A6C34878D82A}">
                    <a16:rowId xmlns:a16="http://schemas.microsoft.com/office/drawing/2014/main" val="2747943291"/>
                  </a:ext>
                </a:extLst>
              </a:tr>
              <a:tr h="370840">
                <a:tc>
                  <a:txBody>
                    <a:bodyPr/>
                    <a:lstStyle/>
                    <a:p>
                      <a:r>
                        <a:rPr lang="en-US" dirty="0"/>
                        <a:t>Low density </a:t>
                      </a:r>
                      <a:r>
                        <a:rPr lang="en-US" sz="1600" dirty="0"/>
                        <a:t>(&lt;30k)</a:t>
                      </a:r>
                      <a:endParaRPr lang="en-US" dirty="0"/>
                    </a:p>
                  </a:txBody>
                  <a:tcPr/>
                </a:tc>
                <a:tc>
                  <a:txBody>
                    <a:bodyPr/>
                    <a:lstStyle/>
                    <a:p>
                      <a:pPr algn="ctr"/>
                      <a:r>
                        <a:rPr lang="en-US" dirty="0"/>
                        <a:t>181,009</a:t>
                      </a:r>
                    </a:p>
                  </a:txBody>
                  <a:tcPr/>
                </a:tc>
                <a:tc>
                  <a:txBody>
                    <a:bodyPr/>
                    <a:lstStyle/>
                    <a:p>
                      <a:pPr algn="ctr"/>
                      <a:r>
                        <a:rPr lang="en-US" dirty="0"/>
                        <a:t>286,768</a:t>
                      </a:r>
                    </a:p>
                  </a:txBody>
                  <a:tcPr/>
                </a:tc>
                <a:tc>
                  <a:txBody>
                    <a:bodyPr/>
                    <a:lstStyle/>
                    <a:p>
                      <a:pPr algn="ctr"/>
                      <a:r>
                        <a:rPr lang="en-US" dirty="0"/>
                        <a:t>14,104</a:t>
                      </a:r>
                    </a:p>
                  </a:txBody>
                  <a:tcPr/>
                </a:tc>
                <a:tc>
                  <a:txBody>
                    <a:bodyPr/>
                    <a:lstStyle/>
                    <a:p>
                      <a:pPr algn="ctr"/>
                      <a:r>
                        <a:rPr lang="en-US" dirty="0"/>
                        <a:t>5,810</a:t>
                      </a:r>
                    </a:p>
                  </a:txBody>
                  <a:tcPr/>
                </a:tc>
                <a:tc>
                  <a:txBody>
                    <a:bodyPr/>
                    <a:lstStyle/>
                    <a:p>
                      <a:pPr algn="ctr"/>
                      <a:r>
                        <a:rPr lang="en-US" dirty="0"/>
                        <a:t>2,908</a:t>
                      </a:r>
                    </a:p>
                  </a:txBody>
                  <a:tcPr/>
                </a:tc>
                <a:extLst>
                  <a:ext uri="{0D108BD9-81ED-4DB2-BD59-A6C34878D82A}">
                    <a16:rowId xmlns:a16="http://schemas.microsoft.com/office/drawing/2014/main" val="671137856"/>
                  </a:ext>
                </a:extLst>
              </a:tr>
              <a:tr h="370840">
                <a:tc>
                  <a:txBody>
                    <a:bodyPr/>
                    <a:lstStyle/>
                    <a:p>
                      <a:r>
                        <a:rPr lang="en-US" dirty="0"/>
                        <a:t>Total</a:t>
                      </a:r>
                    </a:p>
                  </a:txBody>
                  <a:tcPr/>
                </a:tc>
                <a:tc>
                  <a:txBody>
                    <a:bodyPr/>
                    <a:lstStyle/>
                    <a:p>
                      <a:pPr algn="ctr"/>
                      <a:r>
                        <a:rPr lang="en-US" dirty="0"/>
                        <a:t>351,461</a:t>
                      </a:r>
                    </a:p>
                  </a:txBody>
                  <a:tcPr/>
                </a:tc>
                <a:tc>
                  <a:txBody>
                    <a:bodyPr/>
                    <a:lstStyle/>
                    <a:p>
                      <a:pPr algn="ctr"/>
                      <a:r>
                        <a:rPr lang="en-US" dirty="0"/>
                        <a:t>347,570</a:t>
                      </a:r>
                    </a:p>
                  </a:txBody>
                  <a:tcPr/>
                </a:tc>
                <a:tc>
                  <a:txBody>
                    <a:bodyPr/>
                    <a:lstStyle/>
                    <a:p>
                      <a:pPr algn="ctr"/>
                      <a:r>
                        <a:rPr lang="en-US" dirty="0"/>
                        <a:t>42,346</a:t>
                      </a:r>
                    </a:p>
                  </a:txBody>
                  <a:tcPr/>
                </a:tc>
                <a:tc>
                  <a:txBody>
                    <a:bodyPr/>
                    <a:lstStyle/>
                    <a:p>
                      <a:pPr algn="ctr"/>
                      <a:r>
                        <a:rPr lang="en-US" dirty="0"/>
                        <a:t>9,364</a:t>
                      </a:r>
                    </a:p>
                  </a:txBody>
                  <a:tcPr/>
                </a:tc>
                <a:tc>
                  <a:txBody>
                    <a:bodyPr/>
                    <a:lstStyle/>
                    <a:p>
                      <a:pPr algn="ctr"/>
                      <a:r>
                        <a:rPr lang="en-US" dirty="0"/>
                        <a:t>4,599</a:t>
                      </a:r>
                    </a:p>
                  </a:txBody>
                  <a:tcPr/>
                </a:tc>
                <a:extLst>
                  <a:ext uri="{0D108BD9-81ED-4DB2-BD59-A6C34878D82A}">
                    <a16:rowId xmlns:a16="http://schemas.microsoft.com/office/drawing/2014/main" val="2118331522"/>
                  </a:ext>
                </a:extLst>
              </a:tr>
              <a:tr h="370840">
                <a:tc>
                  <a:txBody>
                    <a:bodyPr/>
                    <a:lstStyle/>
                    <a:p>
                      <a:r>
                        <a:rPr lang="en-US" b="1" dirty="0"/>
                        <a:t>Available before (%)</a:t>
                      </a:r>
                    </a:p>
                  </a:txBody>
                  <a:tcPr/>
                </a:tc>
                <a:tc>
                  <a:txBody>
                    <a:bodyPr/>
                    <a:lstStyle/>
                    <a:p>
                      <a:pPr algn="ctr"/>
                      <a:r>
                        <a:rPr lang="en-US" b="1" dirty="0"/>
                        <a:t>6.8</a:t>
                      </a:r>
                    </a:p>
                  </a:txBody>
                  <a:tcPr/>
                </a:tc>
                <a:tc>
                  <a:txBody>
                    <a:bodyPr/>
                    <a:lstStyle/>
                    <a:p>
                      <a:pPr algn="ctr"/>
                      <a:r>
                        <a:rPr lang="en-US" b="1" dirty="0"/>
                        <a:t>3.5</a:t>
                      </a:r>
                    </a:p>
                  </a:txBody>
                  <a:tcPr/>
                </a:tc>
                <a:tc>
                  <a:txBody>
                    <a:bodyPr/>
                    <a:lstStyle/>
                    <a:p>
                      <a:pPr algn="ctr"/>
                      <a:r>
                        <a:rPr lang="en-US" b="1" dirty="0"/>
                        <a:t>6.2</a:t>
                      </a:r>
                    </a:p>
                  </a:txBody>
                  <a:tcPr/>
                </a:tc>
                <a:tc>
                  <a:txBody>
                    <a:bodyPr/>
                    <a:lstStyle/>
                    <a:p>
                      <a:pPr algn="ctr"/>
                      <a:r>
                        <a:rPr lang="en-US" b="1" dirty="0"/>
                        <a:t>10.4</a:t>
                      </a:r>
                    </a:p>
                  </a:txBody>
                  <a:tcPr/>
                </a:tc>
                <a:tc>
                  <a:txBody>
                    <a:bodyPr/>
                    <a:lstStyle/>
                    <a:p>
                      <a:pPr algn="ctr"/>
                      <a:r>
                        <a:rPr lang="en-US" b="1" dirty="0"/>
                        <a:t>8.6</a:t>
                      </a:r>
                    </a:p>
                  </a:txBody>
                  <a:tcPr/>
                </a:tc>
                <a:extLst>
                  <a:ext uri="{0D108BD9-81ED-4DB2-BD59-A6C34878D82A}">
                    <a16:rowId xmlns:a16="http://schemas.microsoft.com/office/drawing/2014/main" val="1154333207"/>
                  </a:ext>
                </a:extLst>
              </a:tr>
              <a:tr h="370840">
                <a:tc>
                  <a:txBody>
                    <a:bodyPr/>
                    <a:lstStyle/>
                    <a:p>
                      <a:r>
                        <a:rPr lang="en-US" b="1" dirty="0"/>
                        <a:t>Available after (%)</a:t>
                      </a:r>
                    </a:p>
                  </a:txBody>
                  <a:tcPr/>
                </a:tc>
                <a:tc>
                  <a:txBody>
                    <a:bodyPr/>
                    <a:lstStyle/>
                    <a:p>
                      <a:pPr algn="ctr"/>
                      <a:r>
                        <a:rPr lang="en-US" b="1" dirty="0"/>
                        <a:t>98.9</a:t>
                      </a:r>
                    </a:p>
                  </a:txBody>
                  <a:tcPr/>
                </a:tc>
                <a:tc>
                  <a:txBody>
                    <a:bodyPr/>
                    <a:lstStyle/>
                    <a:p>
                      <a:pPr algn="ctr"/>
                      <a:r>
                        <a:rPr lang="en-US" b="1" dirty="0"/>
                        <a:t>96.8</a:t>
                      </a:r>
                    </a:p>
                  </a:txBody>
                  <a:tcPr/>
                </a:tc>
                <a:tc>
                  <a:txBody>
                    <a:bodyPr/>
                    <a:lstStyle/>
                    <a:p>
                      <a:pPr algn="ctr"/>
                      <a:r>
                        <a:rPr lang="en-US" b="1" dirty="0"/>
                        <a:t>93.3</a:t>
                      </a:r>
                    </a:p>
                  </a:txBody>
                  <a:tcPr/>
                </a:tc>
                <a:tc>
                  <a:txBody>
                    <a:bodyPr/>
                    <a:lstStyle/>
                    <a:p>
                      <a:pPr algn="ctr"/>
                      <a:r>
                        <a:rPr lang="en-US" b="1" dirty="0"/>
                        <a:t>95.2</a:t>
                      </a:r>
                    </a:p>
                  </a:txBody>
                  <a:tcPr/>
                </a:tc>
                <a:tc>
                  <a:txBody>
                    <a:bodyPr/>
                    <a:lstStyle/>
                    <a:p>
                      <a:pPr algn="ctr"/>
                      <a:r>
                        <a:rPr lang="en-US" b="1" dirty="0"/>
                        <a:t>95.8</a:t>
                      </a:r>
                    </a:p>
                  </a:txBody>
                  <a:tcPr/>
                </a:tc>
                <a:extLst>
                  <a:ext uri="{0D108BD9-81ED-4DB2-BD59-A6C34878D82A}">
                    <a16:rowId xmlns:a16="http://schemas.microsoft.com/office/drawing/2014/main" val="511939787"/>
                  </a:ext>
                </a:extLst>
              </a:tr>
            </a:tbl>
          </a:graphicData>
        </a:graphic>
      </p:graphicFrame>
      <p:sp>
        <p:nvSpPr>
          <p:cNvPr id="5" name="TextBox 4">
            <a:extLst>
              <a:ext uri="{FF2B5EF4-FFF2-40B4-BE49-F238E27FC236}">
                <a16:creationId xmlns:a16="http://schemas.microsoft.com/office/drawing/2014/main" id="{0792F443-65E4-48E6-AA51-5B481E925ACB}"/>
              </a:ext>
            </a:extLst>
          </p:cNvPr>
          <p:cNvSpPr txBox="1"/>
          <p:nvPr/>
        </p:nvSpPr>
        <p:spPr>
          <a:xfrm>
            <a:off x="365125" y="4321158"/>
            <a:ext cx="6810775" cy="369332"/>
          </a:xfrm>
          <a:prstGeom prst="rect">
            <a:avLst/>
          </a:prstGeom>
          <a:noFill/>
        </p:spPr>
        <p:txBody>
          <a:bodyPr wrap="none" rtlCol="0">
            <a:spAutoFit/>
          </a:bodyPr>
          <a:lstStyle/>
          <a:p>
            <a:r>
              <a:rPr lang="en-US" baseline="30000" dirty="0"/>
              <a:t>2</a:t>
            </a:r>
            <a:r>
              <a:rPr lang="en-US" dirty="0"/>
              <a:t>Holstein genotypes included all bulls, their ancestors, plus HD females</a:t>
            </a:r>
          </a:p>
        </p:txBody>
      </p:sp>
      <p:sp>
        <p:nvSpPr>
          <p:cNvPr id="3" name="Rectangle 2">
            <a:extLst>
              <a:ext uri="{FF2B5EF4-FFF2-40B4-BE49-F238E27FC236}">
                <a16:creationId xmlns:a16="http://schemas.microsoft.com/office/drawing/2014/main" id="{8A764752-F7EB-4FB2-82DA-7A74CC28228B}"/>
              </a:ext>
            </a:extLst>
          </p:cNvPr>
          <p:cNvSpPr/>
          <p:nvPr/>
        </p:nvSpPr>
        <p:spPr>
          <a:xfrm>
            <a:off x="-98680" y="3991470"/>
            <a:ext cx="6256075" cy="369332"/>
          </a:xfrm>
          <a:prstGeom prst="rect">
            <a:avLst/>
          </a:prstGeom>
        </p:spPr>
        <p:txBody>
          <a:bodyPr wrap="square">
            <a:spAutoFit/>
          </a:bodyPr>
          <a:lstStyle/>
          <a:p>
            <a:pPr lvl="1"/>
            <a:r>
              <a:rPr lang="en-US" baseline="30000" dirty="0"/>
              <a:t>1</a:t>
            </a:r>
            <a:r>
              <a:rPr lang="en-US" dirty="0"/>
              <a:t>Missing genotypes were imputed with </a:t>
            </a:r>
            <a:r>
              <a:rPr lang="en-US" dirty="0" err="1"/>
              <a:t>Findhap</a:t>
            </a:r>
            <a:r>
              <a:rPr lang="en-US" dirty="0"/>
              <a:t> (version 3) </a:t>
            </a:r>
          </a:p>
        </p:txBody>
      </p:sp>
    </p:spTree>
    <p:extLst>
      <p:ext uri="{BB962C8B-B14F-4D97-AF65-F5344CB8AC3E}">
        <p14:creationId xmlns:p14="http://schemas.microsoft.com/office/powerpoint/2010/main" val="404806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11A0-22EF-4F55-818F-A79335F3218B}"/>
              </a:ext>
            </a:extLst>
          </p:cNvPr>
          <p:cNvSpPr>
            <a:spLocks noGrp="1"/>
          </p:cNvSpPr>
          <p:nvPr>
            <p:ph type="title"/>
          </p:nvPr>
        </p:nvSpPr>
        <p:spPr/>
        <p:txBody>
          <a:bodyPr/>
          <a:lstStyle/>
          <a:p>
            <a:r>
              <a:rPr lang="en-US" dirty="0"/>
              <a:t>Overview of imputed HD marker list</a:t>
            </a:r>
          </a:p>
        </p:txBody>
      </p:sp>
      <p:sp>
        <p:nvSpPr>
          <p:cNvPr id="3" name="Content Placeholder 2">
            <a:extLst>
              <a:ext uri="{FF2B5EF4-FFF2-40B4-BE49-F238E27FC236}">
                <a16:creationId xmlns:a16="http://schemas.microsoft.com/office/drawing/2014/main" id="{45D50F28-EA55-4B2C-8F02-42488A36BAB3}"/>
              </a:ext>
            </a:extLst>
          </p:cNvPr>
          <p:cNvSpPr>
            <a:spLocks noGrp="1"/>
          </p:cNvSpPr>
          <p:nvPr>
            <p:ph sz="half" idx="1"/>
          </p:nvPr>
        </p:nvSpPr>
        <p:spPr/>
        <p:txBody>
          <a:bodyPr/>
          <a:lstStyle/>
          <a:p>
            <a:r>
              <a:rPr lang="en-US" dirty="0">
                <a:solidFill>
                  <a:schemeClr val="tx2"/>
                </a:solidFill>
              </a:rPr>
              <a:t>643,059 variants </a:t>
            </a:r>
            <a:r>
              <a:rPr lang="en-US" dirty="0"/>
              <a:t>include:</a:t>
            </a:r>
          </a:p>
          <a:p>
            <a:pPr>
              <a:buFont typeface="Wingdings" panose="05000000000000000000" pitchFamily="2" charset="2"/>
              <a:buChar char="Ø"/>
            </a:pPr>
            <a:r>
              <a:rPr lang="en-US" sz="2200" dirty="0"/>
              <a:t>SNPs of original HD chip </a:t>
            </a:r>
          </a:p>
          <a:p>
            <a:pPr>
              <a:buFont typeface="Wingdings" panose="05000000000000000000" pitchFamily="2" charset="2"/>
              <a:buChar char="Ø"/>
            </a:pPr>
            <a:r>
              <a:rPr lang="en-US" sz="2200" dirty="0"/>
              <a:t>All 80k SNPs </a:t>
            </a:r>
          </a:p>
          <a:p>
            <a:pPr>
              <a:spcAft>
                <a:spcPts val="2400"/>
              </a:spcAft>
              <a:buFont typeface="Wingdings" panose="05000000000000000000" pitchFamily="2" charset="2"/>
              <a:buChar char="Ø"/>
            </a:pPr>
            <a:r>
              <a:rPr lang="en-US" sz="2200" dirty="0"/>
              <a:t>Gene tests used in routine evaluations </a:t>
            </a:r>
            <a:endParaRPr lang="en-US" dirty="0"/>
          </a:p>
          <a:p>
            <a:r>
              <a:rPr lang="en-US" dirty="0"/>
              <a:t>Chromosome locations used the </a:t>
            </a:r>
            <a:r>
              <a:rPr lang="en-US" dirty="0">
                <a:solidFill>
                  <a:schemeClr val="tx2"/>
                </a:solidFill>
              </a:rPr>
              <a:t>ARS-UCD1 map</a:t>
            </a:r>
          </a:p>
          <a:p>
            <a:r>
              <a:rPr lang="en-US" dirty="0"/>
              <a:t>The variants were not pruned for high LD as in previous HD studies for Holstein </a:t>
            </a:r>
          </a:p>
        </p:txBody>
      </p:sp>
    </p:spTree>
    <p:extLst>
      <p:ext uri="{BB962C8B-B14F-4D97-AF65-F5344CB8AC3E}">
        <p14:creationId xmlns:p14="http://schemas.microsoft.com/office/powerpoint/2010/main" val="233101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11A0-22EF-4F55-818F-A79335F3218B}"/>
              </a:ext>
            </a:extLst>
          </p:cNvPr>
          <p:cNvSpPr>
            <a:spLocks noGrp="1"/>
          </p:cNvSpPr>
          <p:nvPr>
            <p:ph type="title"/>
          </p:nvPr>
        </p:nvSpPr>
        <p:spPr/>
        <p:txBody>
          <a:bodyPr/>
          <a:lstStyle/>
          <a:p>
            <a:r>
              <a:rPr lang="en-US" dirty="0"/>
              <a:t>Estimation of SNP effects: Data</a:t>
            </a:r>
          </a:p>
        </p:txBody>
      </p:sp>
      <p:sp>
        <p:nvSpPr>
          <p:cNvPr id="3" name="Content Placeholder 2">
            <a:extLst>
              <a:ext uri="{FF2B5EF4-FFF2-40B4-BE49-F238E27FC236}">
                <a16:creationId xmlns:a16="http://schemas.microsoft.com/office/drawing/2014/main" id="{45D50F28-EA55-4B2C-8F02-42488A36BAB3}"/>
              </a:ext>
            </a:extLst>
          </p:cNvPr>
          <p:cNvSpPr>
            <a:spLocks noGrp="1"/>
          </p:cNvSpPr>
          <p:nvPr>
            <p:ph sz="half" idx="1"/>
          </p:nvPr>
        </p:nvSpPr>
        <p:spPr>
          <a:xfrm>
            <a:off x="365760" y="966369"/>
            <a:ext cx="8412480" cy="3657600"/>
          </a:xfrm>
        </p:spPr>
        <p:txBody>
          <a:bodyPr/>
          <a:lstStyle/>
          <a:p>
            <a:r>
              <a:rPr lang="en-US" dirty="0"/>
              <a:t>For 5 breeds, 26 to 39 traits per breed (total 146 traits x breeds)</a:t>
            </a:r>
          </a:p>
          <a:p>
            <a:r>
              <a:rPr lang="en-US" dirty="0"/>
              <a:t>No. of animals in reference populations</a:t>
            </a:r>
            <a:r>
              <a:rPr lang="en-US" baseline="30000" dirty="0"/>
              <a:t>1</a:t>
            </a:r>
            <a:endParaRPr lang="en-US" dirty="0"/>
          </a:p>
        </p:txBody>
      </p:sp>
      <p:graphicFrame>
        <p:nvGraphicFramePr>
          <p:cNvPr id="4" name="Content Placeholder 3">
            <a:extLst>
              <a:ext uri="{FF2B5EF4-FFF2-40B4-BE49-F238E27FC236}">
                <a16:creationId xmlns:a16="http://schemas.microsoft.com/office/drawing/2014/main" id="{FB97C976-51D4-4FD9-BCBF-5EE3DCA58E37}"/>
              </a:ext>
            </a:extLst>
          </p:cNvPr>
          <p:cNvGraphicFramePr>
            <a:graphicFrameLocks/>
          </p:cNvGraphicFramePr>
          <p:nvPr>
            <p:extLst>
              <p:ext uri="{D42A27DB-BD31-4B8C-83A1-F6EECF244321}">
                <p14:modId xmlns:p14="http://schemas.microsoft.com/office/powerpoint/2010/main" val="1319117010"/>
              </p:ext>
            </p:extLst>
          </p:nvPr>
        </p:nvGraphicFramePr>
        <p:xfrm>
          <a:off x="710470" y="1960603"/>
          <a:ext cx="7723060" cy="1981200"/>
        </p:xfrm>
        <a:graphic>
          <a:graphicData uri="http://schemas.openxmlformats.org/drawingml/2006/table">
            <a:tbl>
              <a:tblPr firstRow="1" bandRow="1">
                <a:tableStyleId>{5C22544A-7EE6-4342-B048-85BDC9FD1C3A}</a:tableStyleId>
              </a:tblPr>
              <a:tblGrid>
                <a:gridCol w="2355072">
                  <a:extLst>
                    <a:ext uri="{9D8B030D-6E8A-4147-A177-3AD203B41FA5}">
                      <a16:colId xmlns:a16="http://schemas.microsoft.com/office/drawing/2014/main" val="745166028"/>
                    </a:ext>
                  </a:extLst>
                </a:gridCol>
                <a:gridCol w="1197272">
                  <a:extLst>
                    <a:ext uri="{9D8B030D-6E8A-4147-A177-3AD203B41FA5}">
                      <a16:colId xmlns:a16="http://schemas.microsoft.com/office/drawing/2014/main" val="3706797167"/>
                    </a:ext>
                  </a:extLst>
                </a:gridCol>
                <a:gridCol w="1124910">
                  <a:extLst>
                    <a:ext uri="{9D8B030D-6E8A-4147-A177-3AD203B41FA5}">
                      <a16:colId xmlns:a16="http://schemas.microsoft.com/office/drawing/2014/main" val="3056230255"/>
                    </a:ext>
                  </a:extLst>
                </a:gridCol>
                <a:gridCol w="1026233">
                  <a:extLst>
                    <a:ext uri="{9D8B030D-6E8A-4147-A177-3AD203B41FA5}">
                      <a16:colId xmlns:a16="http://schemas.microsoft.com/office/drawing/2014/main" val="541766560"/>
                    </a:ext>
                  </a:extLst>
                </a:gridCol>
                <a:gridCol w="996525">
                  <a:extLst>
                    <a:ext uri="{9D8B030D-6E8A-4147-A177-3AD203B41FA5}">
                      <a16:colId xmlns:a16="http://schemas.microsoft.com/office/drawing/2014/main" val="2753864153"/>
                    </a:ext>
                  </a:extLst>
                </a:gridCol>
                <a:gridCol w="1023048">
                  <a:extLst>
                    <a:ext uri="{9D8B030D-6E8A-4147-A177-3AD203B41FA5}">
                      <a16:colId xmlns:a16="http://schemas.microsoft.com/office/drawing/2014/main" val="849739423"/>
                    </a:ext>
                  </a:extLst>
                </a:gridCol>
              </a:tblGrid>
              <a:tr h="374923">
                <a:tc>
                  <a:txBody>
                    <a:bodyPr/>
                    <a:lstStyle/>
                    <a:p>
                      <a:r>
                        <a:rPr lang="en-US" sz="2000" dirty="0"/>
                        <a:t>Counts</a:t>
                      </a:r>
                    </a:p>
                  </a:txBody>
                  <a:tcPr/>
                </a:tc>
                <a:tc>
                  <a:txBody>
                    <a:bodyPr/>
                    <a:lstStyle/>
                    <a:p>
                      <a:pPr algn="ctr"/>
                      <a:r>
                        <a:rPr lang="en-US" sz="2000" dirty="0"/>
                        <a:t>HO</a:t>
                      </a:r>
                    </a:p>
                  </a:txBody>
                  <a:tcPr/>
                </a:tc>
                <a:tc>
                  <a:txBody>
                    <a:bodyPr/>
                    <a:lstStyle/>
                    <a:p>
                      <a:pPr algn="ctr"/>
                      <a:r>
                        <a:rPr lang="en-US" sz="2000" dirty="0"/>
                        <a:t>JE</a:t>
                      </a:r>
                    </a:p>
                  </a:txBody>
                  <a:tcPr/>
                </a:tc>
                <a:tc>
                  <a:txBody>
                    <a:bodyPr/>
                    <a:lstStyle/>
                    <a:p>
                      <a:pPr algn="ctr"/>
                      <a:r>
                        <a:rPr lang="en-US" sz="2000" dirty="0"/>
                        <a:t>BS</a:t>
                      </a:r>
                    </a:p>
                  </a:txBody>
                  <a:tcPr/>
                </a:tc>
                <a:tc>
                  <a:txBody>
                    <a:bodyPr/>
                    <a:lstStyle/>
                    <a:p>
                      <a:pPr algn="ctr"/>
                      <a:r>
                        <a:rPr lang="en-US" sz="2000" dirty="0"/>
                        <a:t>AY</a:t>
                      </a:r>
                    </a:p>
                  </a:txBody>
                  <a:tcPr/>
                </a:tc>
                <a:tc>
                  <a:txBody>
                    <a:bodyPr/>
                    <a:lstStyle/>
                    <a:p>
                      <a:pPr algn="ctr"/>
                      <a:r>
                        <a:rPr lang="en-US" sz="2000" dirty="0"/>
                        <a:t>GU</a:t>
                      </a:r>
                    </a:p>
                  </a:txBody>
                  <a:tcPr/>
                </a:tc>
                <a:extLst>
                  <a:ext uri="{0D108BD9-81ED-4DB2-BD59-A6C34878D82A}">
                    <a16:rowId xmlns:a16="http://schemas.microsoft.com/office/drawing/2014/main" val="1558970575"/>
                  </a:ext>
                </a:extLst>
              </a:tr>
              <a:tr h="374923">
                <a:tc>
                  <a:txBody>
                    <a:bodyPr/>
                    <a:lstStyle/>
                    <a:p>
                      <a:r>
                        <a:rPr lang="en-US" sz="2000" dirty="0"/>
                        <a:t>Proven bulls</a:t>
                      </a:r>
                    </a:p>
                  </a:txBody>
                  <a:tcPr/>
                </a:tc>
                <a:tc>
                  <a:txBody>
                    <a:bodyPr/>
                    <a:lstStyle/>
                    <a:p>
                      <a:pPr algn="ctr"/>
                      <a:r>
                        <a:rPr lang="en-US" sz="2000" dirty="0"/>
                        <a:t>43,140</a:t>
                      </a:r>
                    </a:p>
                  </a:txBody>
                  <a:tcPr/>
                </a:tc>
                <a:tc>
                  <a:txBody>
                    <a:bodyPr/>
                    <a:lstStyle/>
                    <a:p>
                      <a:pPr algn="ctr"/>
                      <a:r>
                        <a:rPr lang="en-US" sz="2000" dirty="0"/>
                        <a:t>6,157</a:t>
                      </a:r>
                    </a:p>
                  </a:txBody>
                  <a:tcPr/>
                </a:tc>
                <a:tc>
                  <a:txBody>
                    <a:bodyPr/>
                    <a:lstStyle/>
                    <a:p>
                      <a:pPr algn="ctr"/>
                      <a:r>
                        <a:rPr lang="en-US" sz="2000" dirty="0"/>
                        <a:t>7,112</a:t>
                      </a:r>
                    </a:p>
                  </a:txBody>
                  <a:tcPr/>
                </a:tc>
                <a:tc>
                  <a:txBody>
                    <a:bodyPr/>
                    <a:lstStyle/>
                    <a:p>
                      <a:pPr algn="ctr"/>
                      <a:r>
                        <a:rPr lang="en-US" sz="2000" dirty="0"/>
                        <a:t>766</a:t>
                      </a:r>
                    </a:p>
                  </a:txBody>
                  <a:tcPr/>
                </a:tc>
                <a:tc>
                  <a:txBody>
                    <a:bodyPr/>
                    <a:lstStyle/>
                    <a:p>
                      <a:pPr algn="ctr"/>
                      <a:r>
                        <a:rPr lang="en-US" sz="2000" dirty="0"/>
                        <a:t>447</a:t>
                      </a:r>
                    </a:p>
                  </a:txBody>
                  <a:tcPr/>
                </a:tc>
                <a:extLst>
                  <a:ext uri="{0D108BD9-81ED-4DB2-BD59-A6C34878D82A}">
                    <a16:rowId xmlns:a16="http://schemas.microsoft.com/office/drawing/2014/main" val="787621301"/>
                  </a:ext>
                </a:extLst>
              </a:tr>
              <a:tr h="374923">
                <a:tc>
                  <a:txBody>
                    <a:bodyPr/>
                    <a:lstStyle/>
                    <a:p>
                      <a:r>
                        <a:rPr lang="en-US" sz="2000" dirty="0"/>
                        <a:t>Cows with records</a:t>
                      </a:r>
                      <a:endParaRPr lang="en-US" sz="2000" baseline="30000" dirty="0"/>
                    </a:p>
                  </a:txBody>
                  <a:tcPr/>
                </a:tc>
                <a:tc>
                  <a:txBody>
                    <a:bodyPr/>
                    <a:lstStyle/>
                    <a:p>
                      <a:pPr algn="ctr"/>
                      <a:r>
                        <a:rPr lang="en-US" sz="2000" dirty="0"/>
                        <a:t>40,835</a:t>
                      </a:r>
                      <a:r>
                        <a:rPr lang="en-US" sz="2000" baseline="30000" dirty="0"/>
                        <a:t>2</a:t>
                      </a:r>
                      <a:endParaRPr lang="en-US" sz="2000" dirty="0"/>
                    </a:p>
                  </a:txBody>
                  <a:tcPr/>
                </a:tc>
                <a:tc>
                  <a:txBody>
                    <a:bodyPr/>
                    <a:lstStyle/>
                    <a:p>
                      <a:pPr algn="ctr"/>
                      <a:r>
                        <a:rPr lang="en-US" sz="2000" dirty="0"/>
                        <a:t>110,130</a:t>
                      </a:r>
                    </a:p>
                  </a:txBody>
                  <a:tcPr/>
                </a:tc>
                <a:tc>
                  <a:txBody>
                    <a:bodyPr/>
                    <a:lstStyle/>
                    <a:p>
                      <a:pPr algn="ctr"/>
                      <a:r>
                        <a:rPr lang="en-US" sz="2000" dirty="0"/>
                        <a:t>3,252</a:t>
                      </a:r>
                    </a:p>
                  </a:txBody>
                  <a:tcPr/>
                </a:tc>
                <a:tc>
                  <a:txBody>
                    <a:bodyPr/>
                    <a:lstStyle/>
                    <a:p>
                      <a:pPr algn="ctr"/>
                      <a:r>
                        <a:rPr lang="en-US" sz="2000" dirty="0"/>
                        <a:t>550</a:t>
                      </a:r>
                    </a:p>
                  </a:txBody>
                  <a:tcPr/>
                </a:tc>
                <a:tc>
                  <a:txBody>
                    <a:bodyPr/>
                    <a:lstStyle/>
                    <a:p>
                      <a:pPr algn="ctr"/>
                      <a:r>
                        <a:rPr lang="en-US" sz="2000" dirty="0"/>
                        <a:t>1,238</a:t>
                      </a:r>
                    </a:p>
                  </a:txBody>
                  <a:tcPr/>
                </a:tc>
                <a:extLst>
                  <a:ext uri="{0D108BD9-81ED-4DB2-BD59-A6C34878D82A}">
                    <a16:rowId xmlns:a16="http://schemas.microsoft.com/office/drawing/2014/main" val="1565738219"/>
                  </a:ext>
                </a:extLst>
              </a:tr>
              <a:tr h="374923">
                <a:tc>
                  <a:txBody>
                    <a:bodyPr/>
                    <a:lstStyle/>
                    <a:p>
                      <a:r>
                        <a:rPr lang="en-US" sz="2000" dirty="0"/>
                        <a:t>Total reference</a:t>
                      </a:r>
                    </a:p>
                  </a:txBody>
                  <a:tcPr/>
                </a:tc>
                <a:tc>
                  <a:txBody>
                    <a:bodyPr/>
                    <a:lstStyle/>
                    <a:p>
                      <a:pPr algn="ctr"/>
                      <a:r>
                        <a:rPr lang="en-US" sz="2000" dirty="0"/>
                        <a:t>83,975</a:t>
                      </a:r>
                    </a:p>
                  </a:txBody>
                  <a:tcPr/>
                </a:tc>
                <a:tc>
                  <a:txBody>
                    <a:bodyPr/>
                    <a:lstStyle/>
                    <a:p>
                      <a:pPr algn="ctr"/>
                      <a:r>
                        <a:rPr lang="en-US" sz="2000" dirty="0"/>
                        <a:t>116,287</a:t>
                      </a:r>
                    </a:p>
                  </a:txBody>
                  <a:tcPr/>
                </a:tc>
                <a:tc>
                  <a:txBody>
                    <a:bodyPr/>
                    <a:lstStyle/>
                    <a:p>
                      <a:pPr algn="ctr"/>
                      <a:r>
                        <a:rPr lang="en-US" sz="2000" dirty="0"/>
                        <a:t>10,364</a:t>
                      </a:r>
                    </a:p>
                  </a:txBody>
                  <a:tcPr/>
                </a:tc>
                <a:tc>
                  <a:txBody>
                    <a:bodyPr/>
                    <a:lstStyle/>
                    <a:p>
                      <a:pPr algn="ctr"/>
                      <a:r>
                        <a:rPr lang="en-US" sz="2000" dirty="0"/>
                        <a:t>1,316</a:t>
                      </a:r>
                    </a:p>
                  </a:txBody>
                  <a:tcPr/>
                </a:tc>
                <a:tc>
                  <a:txBody>
                    <a:bodyPr/>
                    <a:lstStyle/>
                    <a:p>
                      <a:pPr algn="ctr"/>
                      <a:r>
                        <a:rPr lang="en-US" sz="2000" dirty="0"/>
                        <a:t>1,685</a:t>
                      </a:r>
                    </a:p>
                  </a:txBody>
                  <a:tcPr/>
                </a:tc>
                <a:extLst>
                  <a:ext uri="{0D108BD9-81ED-4DB2-BD59-A6C34878D82A}">
                    <a16:rowId xmlns:a16="http://schemas.microsoft.com/office/drawing/2014/main" val="1789108659"/>
                  </a:ext>
                </a:extLst>
              </a:tr>
              <a:tr h="374923">
                <a:tc>
                  <a:txBody>
                    <a:bodyPr/>
                    <a:lstStyle/>
                    <a:p>
                      <a:r>
                        <a:rPr lang="en-US" sz="2000" dirty="0"/>
                        <a:t>Traits</a:t>
                      </a:r>
                    </a:p>
                  </a:txBody>
                  <a:tcPr/>
                </a:tc>
                <a:tc>
                  <a:txBody>
                    <a:bodyPr/>
                    <a:lstStyle/>
                    <a:p>
                      <a:pPr algn="ctr"/>
                      <a:r>
                        <a:rPr lang="en-US" sz="2000" dirty="0"/>
                        <a:t>39</a:t>
                      </a:r>
                    </a:p>
                  </a:txBody>
                  <a:tcPr/>
                </a:tc>
                <a:tc>
                  <a:txBody>
                    <a:bodyPr/>
                    <a:lstStyle/>
                    <a:p>
                      <a:pPr algn="ctr"/>
                      <a:r>
                        <a:rPr lang="en-US" sz="2000" dirty="0"/>
                        <a:t>26</a:t>
                      </a:r>
                    </a:p>
                  </a:txBody>
                  <a:tcPr/>
                </a:tc>
                <a:tc>
                  <a:txBody>
                    <a:bodyPr/>
                    <a:lstStyle/>
                    <a:p>
                      <a:pPr algn="ctr"/>
                      <a:r>
                        <a:rPr lang="en-US" sz="2000" dirty="0"/>
                        <a:t>29</a:t>
                      </a:r>
                    </a:p>
                  </a:txBody>
                  <a:tcPr/>
                </a:tc>
                <a:tc>
                  <a:txBody>
                    <a:bodyPr/>
                    <a:lstStyle/>
                    <a:p>
                      <a:pPr algn="ctr"/>
                      <a:r>
                        <a:rPr lang="en-US" sz="2000" dirty="0"/>
                        <a:t>26</a:t>
                      </a:r>
                    </a:p>
                  </a:txBody>
                  <a:tcPr/>
                </a:tc>
                <a:tc>
                  <a:txBody>
                    <a:bodyPr/>
                    <a:lstStyle/>
                    <a:p>
                      <a:pPr algn="ctr"/>
                      <a:r>
                        <a:rPr lang="en-US" sz="2000" dirty="0"/>
                        <a:t>26</a:t>
                      </a:r>
                    </a:p>
                  </a:txBody>
                  <a:tcPr/>
                </a:tc>
                <a:extLst>
                  <a:ext uri="{0D108BD9-81ED-4DB2-BD59-A6C34878D82A}">
                    <a16:rowId xmlns:a16="http://schemas.microsoft.com/office/drawing/2014/main" val="1773748702"/>
                  </a:ext>
                </a:extLst>
              </a:tr>
            </a:tbl>
          </a:graphicData>
        </a:graphic>
      </p:graphicFrame>
      <p:sp>
        <p:nvSpPr>
          <p:cNvPr id="5" name="TextBox 4">
            <a:extLst>
              <a:ext uri="{FF2B5EF4-FFF2-40B4-BE49-F238E27FC236}">
                <a16:creationId xmlns:a16="http://schemas.microsoft.com/office/drawing/2014/main" id="{059E8B0A-61FC-4B81-B9F3-A7E83668F183}"/>
              </a:ext>
            </a:extLst>
          </p:cNvPr>
          <p:cNvSpPr txBox="1"/>
          <p:nvPr/>
        </p:nvSpPr>
        <p:spPr>
          <a:xfrm>
            <a:off x="447333" y="4213703"/>
            <a:ext cx="6804555" cy="584775"/>
          </a:xfrm>
          <a:prstGeom prst="rect">
            <a:avLst/>
          </a:prstGeom>
          <a:noFill/>
        </p:spPr>
        <p:txBody>
          <a:bodyPr wrap="none" rtlCol="0">
            <a:spAutoFit/>
          </a:bodyPr>
          <a:lstStyle/>
          <a:p>
            <a:r>
              <a:rPr lang="en-US" sz="1600" baseline="30000" dirty="0"/>
              <a:t>1</a:t>
            </a:r>
            <a:r>
              <a:rPr lang="en-US" sz="1600" dirty="0"/>
              <a:t>Reference counts are for milk yield, other traits may have fewer records</a:t>
            </a:r>
          </a:p>
          <a:p>
            <a:r>
              <a:rPr lang="en-US" sz="1600" baseline="30000" dirty="0"/>
              <a:t>2</a:t>
            </a:r>
            <a:r>
              <a:rPr lang="en-US" sz="1600" dirty="0"/>
              <a:t>Holstein imputed genotypes included all bulls, their ancestors, plus HD females </a:t>
            </a:r>
          </a:p>
        </p:txBody>
      </p:sp>
    </p:spTree>
    <p:extLst>
      <p:ext uri="{BB962C8B-B14F-4D97-AF65-F5344CB8AC3E}">
        <p14:creationId xmlns:p14="http://schemas.microsoft.com/office/powerpoint/2010/main" val="50353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11A0-22EF-4F55-818F-A79335F3218B}"/>
              </a:ext>
            </a:extLst>
          </p:cNvPr>
          <p:cNvSpPr>
            <a:spLocks noGrp="1"/>
          </p:cNvSpPr>
          <p:nvPr>
            <p:ph type="title"/>
          </p:nvPr>
        </p:nvSpPr>
        <p:spPr/>
        <p:txBody>
          <a:bodyPr/>
          <a:lstStyle/>
          <a:p>
            <a:r>
              <a:rPr lang="en-US" dirty="0"/>
              <a:t>Estimation of SNP effects: Methods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D50F28-EA55-4B2C-8F02-42488A36BAB3}"/>
                  </a:ext>
                </a:extLst>
              </p:cNvPr>
              <p:cNvSpPr>
                <a:spLocks noGrp="1"/>
              </p:cNvSpPr>
              <p:nvPr>
                <p:ph sz="half" idx="1"/>
              </p:nvPr>
            </p:nvSpPr>
            <p:spPr>
              <a:xfrm>
                <a:off x="365760" y="966369"/>
                <a:ext cx="8412480" cy="3657600"/>
              </a:xfrm>
            </p:spPr>
            <p:txBody>
              <a:bodyPr/>
              <a:lstStyle/>
              <a:p>
                <a:pPr>
                  <a:spcAft>
                    <a:spcPts val="1800"/>
                  </a:spcAft>
                </a:pPr>
                <a:r>
                  <a:rPr lang="en-US" dirty="0"/>
                  <a:t>Imputed HD genotypes </a:t>
                </a:r>
                <a:r>
                  <a:rPr lang="en-US" sz="2200" dirty="0"/>
                  <a:t>(643,059 SNPs)</a:t>
                </a:r>
              </a:p>
              <a:p>
                <a:r>
                  <a:rPr lang="en-US" dirty="0"/>
                  <a:t>An approximate </a:t>
                </a:r>
                <a:r>
                  <a:rPr lang="en-US" dirty="0" err="1"/>
                  <a:t>BayesA</a:t>
                </a:r>
                <a:r>
                  <a:rPr lang="en-US" dirty="0"/>
                  <a:t> method</a:t>
                </a:r>
              </a:p>
              <a:p>
                <a:pPr marL="0" indent="0" algn="ctr">
                  <a:buNone/>
                </a:pPr>
                <a:r>
                  <a:rPr lang="en-US" dirty="0"/>
                  <a:t>y = u + </a:t>
                </a:r>
                <a:r>
                  <a:rPr lang="en-US" dirty="0" err="1"/>
                  <a:t>Zg</a:t>
                </a:r>
                <a:r>
                  <a:rPr lang="en-US" dirty="0"/>
                  <a:t> + a + e</a:t>
                </a:r>
              </a:p>
              <a:p>
                <a:pPr marL="0" indent="0">
                  <a:buNone/>
                </a:pPr>
                <a:r>
                  <a:rPr lang="en-US" sz="2000" dirty="0"/>
                  <a:t>     - y is de-regressed PTA; u is global mean</a:t>
                </a:r>
              </a:p>
              <a:p>
                <a:pPr marL="0" indent="0">
                  <a:buNone/>
                </a:pPr>
                <a:r>
                  <a:rPr lang="en-US" sz="2000" dirty="0"/>
                  <a:t>     - Z is marker genotype; g is marker effect with var(g)=</a:t>
                </a:r>
                <a14:m>
                  <m:oMath xmlns:m="http://schemas.openxmlformats.org/officeDocument/2006/math">
                    <m:r>
                      <a:rPr lang="en-US" sz="1800" b="1" i="0"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GB" sz="1800" i="1">
                            <a:latin typeface="Cambria Math" panose="02040503050406030204" pitchFamily="18" charset="0"/>
                            <a:ea typeface="SimSun" panose="02010600030101010101" pitchFamily="2" charset="-122"/>
                            <a:cs typeface="Times New Roman" panose="02020603050405020304" pitchFamily="18" charset="0"/>
                          </a:rPr>
                        </m:ctrlPr>
                      </m:sSubSupPr>
                      <m:e>
                        <m:r>
                          <m:rPr>
                            <m:sty m:val="p"/>
                          </m:rPr>
                          <a:rPr lang="en-US" sz="1800" i="1">
                            <a:latin typeface="Cambria Math" panose="02040503050406030204" pitchFamily="18" charset="0"/>
                            <a:ea typeface="SimSun" panose="02010600030101010101" pitchFamily="2" charset="-122"/>
                            <a:cs typeface="Times New Roman" panose="02020603050405020304" pitchFamily="18" charset="0"/>
                          </a:rPr>
                          <m:t>σ</m:t>
                        </m:r>
                      </m:e>
                      <m:sub>
                        <m:r>
                          <a:rPr lang="en-US" sz="1800" b="1" i="1" smtClean="0">
                            <a:latin typeface="Cambria Math" panose="02040503050406030204" pitchFamily="18" charset="0"/>
                            <a:ea typeface="SimSun" panose="02010600030101010101" pitchFamily="2" charset="-122"/>
                            <a:cs typeface="Times New Roman" panose="02020603050405020304" pitchFamily="18" charset="0"/>
                          </a:rPr>
                          <m:t>𝑩𝑽</m:t>
                        </m:r>
                      </m:sub>
                      <m:sup>
                        <m:r>
                          <a:rPr lang="en-US" sz="1800" i="1">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1800" dirty="0">
                    <a:latin typeface="Times New Roman" panose="02020603050405020304" pitchFamily="18" charset="0"/>
                    <a:cs typeface="Times New Roman" panose="02020603050405020304" pitchFamily="18" charset="0"/>
                  </a:rPr>
                  <a:t>*0.90</a:t>
                </a:r>
              </a:p>
              <a:p>
                <a:pPr marL="0" indent="0">
                  <a:buNone/>
                </a:pPr>
                <a:r>
                  <a:rPr lang="en-US" sz="2000" dirty="0"/>
                  <a:t>     - a is polygenic effect with var(a)=</a:t>
                </a:r>
                <a:r>
                  <a:rPr lang="en-GB" sz="1800" dirty="0">
                    <a:ea typeface="SimSun" panose="02010600030101010101" pitchFamily="2" charset="-122"/>
                    <a:cs typeface="Times New Roman" panose="02020603050405020304" pitchFamily="18" charset="0"/>
                  </a:rPr>
                  <a:t> A</a:t>
                </a:r>
                <a14:m>
                  <m:oMath xmlns:m="http://schemas.openxmlformats.org/officeDocument/2006/math">
                    <m:sSubSup>
                      <m:sSubSupPr>
                        <m:ctrlPr>
                          <a:rPr lang="en-GB" sz="1800" i="1">
                            <a:latin typeface="Cambria Math" panose="02040503050406030204" pitchFamily="18" charset="0"/>
                            <a:ea typeface="SimSun" panose="02010600030101010101" pitchFamily="2" charset="-122"/>
                            <a:cs typeface="Times New Roman" panose="02020603050405020304" pitchFamily="18" charset="0"/>
                          </a:rPr>
                        </m:ctrlPr>
                      </m:sSubSupPr>
                      <m:e>
                        <m:r>
                          <m:rPr>
                            <m:sty m:val="p"/>
                          </m:rPr>
                          <a:rPr lang="en-US" sz="1800" i="1">
                            <a:latin typeface="Cambria Math" panose="02040503050406030204" pitchFamily="18" charset="0"/>
                            <a:ea typeface="SimSun" panose="02010600030101010101" pitchFamily="2" charset="-122"/>
                            <a:cs typeface="Times New Roman" panose="02020603050405020304" pitchFamily="18" charset="0"/>
                          </a:rPr>
                          <m:t>σ</m:t>
                        </m:r>
                      </m:e>
                      <m:sub>
                        <m:r>
                          <a:rPr lang="en-US" sz="1800" b="1" i="1" smtClean="0">
                            <a:latin typeface="Cambria Math" panose="02040503050406030204" pitchFamily="18" charset="0"/>
                            <a:ea typeface="SimSun" panose="02010600030101010101" pitchFamily="2" charset="-122"/>
                            <a:cs typeface="Times New Roman" panose="02020603050405020304" pitchFamily="18" charset="0"/>
                          </a:rPr>
                          <m:t>𝑩𝑽</m:t>
                        </m:r>
                      </m:sub>
                      <m:sup>
                        <m:r>
                          <a:rPr lang="en-US" sz="1800" i="1">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1800" dirty="0">
                    <a:latin typeface="Times New Roman" panose="02020603050405020304" pitchFamily="18" charset="0"/>
                    <a:cs typeface="Times New Roman" panose="02020603050405020304" pitchFamily="18" charset="0"/>
                  </a:rPr>
                  <a:t>*0.10</a:t>
                </a:r>
                <a:endParaRPr lang="en-US" sz="2000" dirty="0"/>
              </a:p>
              <a:p>
                <a:pPr marL="0" indent="0">
                  <a:buNone/>
                </a:pPr>
                <a:r>
                  <a:rPr lang="en-US" sz="2000" dirty="0"/>
                  <a:t>    -  e is the random residual with var(e)=R</a:t>
                </a:r>
                <a14:m>
                  <m:oMath xmlns:m="http://schemas.openxmlformats.org/officeDocument/2006/math">
                    <m:sSubSup>
                      <m:sSubSupPr>
                        <m:ctrlPr>
                          <a:rPr lang="en-GB" sz="1800" i="1">
                            <a:latin typeface="Cambria Math" panose="02040503050406030204" pitchFamily="18" charset="0"/>
                            <a:ea typeface="SimSun" panose="02010600030101010101" pitchFamily="2" charset="-122"/>
                            <a:cs typeface="Times New Roman" panose="02020603050405020304" pitchFamily="18" charset="0"/>
                          </a:rPr>
                        </m:ctrlPr>
                      </m:sSubSupPr>
                      <m:e>
                        <m:r>
                          <m:rPr>
                            <m:sty m:val="p"/>
                          </m:rPr>
                          <a:rPr lang="en-US" sz="1800" i="1">
                            <a:latin typeface="Cambria Math" panose="02040503050406030204" pitchFamily="18" charset="0"/>
                            <a:ea typeface="SimSun" panose="02010600030101010101" pitchFamily="2" charset="-122"/>
                            <a:cs typeface="Times New Roman" panose="02020603050405020304" pitchFamily="18" charset="0"/>
                          </a:rPr>
                          <m:t>σ</m:t>
                        </m:r>
                      </m:e>
                      <m:sub>
                        <m:r>
                          <a:rPr lang="en-US" sz="1800" b="1" i="1" smtClean="0">
                            <a:latin typeface="Cambria Math" panose="02040503050406030204" pitchFamily="18" charset="0"/>
                            <a:ea typeface="SimSun" panose="02010600030101010101" pitchFamily="2" charset="-122"/>
                            <a:cs typeface="Times New Roman" panose="02020603050405020304" pitchFamily="18" charset="0"/>
                          </a:rPr>
                          <m:t>𝒆</m:t>
                        </m:r>
                      </m:sub>
                      <m:sup>
                        <m:r>
                          <a:rPr lang="en-US" sz="1800" i="1">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000" dirty="0"/>
              </a:p>
              <a:p>
                <a:r>
                  <a:rPr lang="en-US" sz="2000" dirty="0"/>
                  <a:t>SNP effects estimated for each marker for each breed and trait</a:t>
                </a:r>
              </a:p>
            </p:txBody>
          </p:sp>
        </mc:Choice>
        <mc:Fallback>
          <p:sp>
            <p:nvSpPr>
              <p:cNvPr id="3" name="Content Placeholder 2">
                <a:extLst>
                  <a:ext uri="{FF2B5EF4-FFF2-40B4-BE49-F238E27FC236}">
                    <a16:creationId xmlns:a16="http://schemas.microsoft.com/office/drawing/2014/main" id="{45D50F28-EA55-4B2C-8F02-42488A36BAB3}"/>
                  </a:ext>
                </a:extLst>
              </p:cNvPr>
              <p:cNvSpPr>
                <a:spLocks noGrp="1" noRot="1" noChangeAspect="1" noMove="1" noResize="1" noEditPoints="1" noAdjustHandles="1" noChangeArrowheads="1" noChangeShapeType="1" noTextEdit="1"/>
              </p:cNvSpPr>
              <p:nvPr>
                <p:ph sz="half" idx="1"/>
              </p:nvPr>
            </p:nvSpPr>
            <p:spPr>
              <a:xfrm>
                <a:off x="365760" y="966369"/>
                <a:ext cx="8412480" cy="3657600"/>
              </a:xfrm>
              <a:blipFill>
                <a:blip r:embed="rId2"/>
                <a:stretch>
                  <a:fillRect l="-2246" t="-4500" b="-4500"/>
                </a:stretch>
              </a:blipFill>
            </p:spPr>
            <p:txBody>
              <a:bodyPr/>
              <a:lstStyle/>
              <a:p>
                <a:r>
                  <a:rPr lang="en-GB">
                    <a:noFill/>
                  </a:rPr>
                  <a:t> </a:t>
                </a:r>
              </a:p>
            </p:txBody>
          </p:sp>
        </mc:Fallback>
      </mc:AlternateContent>
    </p:spTree>
    <p:extLst>
      <p:ext uri="{BB962C8B-B14F-4D97-AF65-F5344CB8AC3E}">
        <p14:creationId xmlns:p14="http://schemas.microsoft.com/office/powerpoint/2010/main" val="1455833936"/>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19925</TotalTime>
  <Words>1431</Words>
  <Application>Microsoft Office PowerPoint</Application>
  <PresentationFormat>On-screen Show (16:9)</PresentationFormat>
  <Paragraphs>361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SimSun</vt:lpstr>
      <vt:lpstr>Arial</vt:lpstr>
      <vt:lpstr>Calibri</vt:lpstr>
      <vt:lpstr>Cambria Math</vt:lpstr>
      <vt:lpstr>Mangal</vt:lpstr>
      <vt:lpstr>Symbol</vt:lpstr>
      <vt:lpstr>Times New Roman</vt:lpstr>
      <vt:lpstr>Wingdings</vt:lpstr>
      <vt:lpstr>AIP-2017 Slide Master</vt:lpstr>
      <vt:lpstr>Genomic prediction and marker selection using high-density genotypes from 5 dairy breeds (Abstract #78904)</vt:lpstr>
      <vt:lpstr>Topics</vt:lpstr>
      <vt:lpstr>Current official genomic prediction </vt:lpstr>
      <vt:lpstr>Current official genomic prediction </vt:lpstr>
      <vt:lpstr>Objectives of study</vt:lpstr>
      <vt:lpstr>Genotypes available before and after imputation1</vt:lpstr>
      <vt:lpstr>Overview of imputed HD marker list</vt:lpstr>
      <vt:lpstr>Estimation of SNP effects: Data</vt:lpstr>
      <vt:lpstr>Estimation of SNP effects: Methods</vt:lpstr>
      <vt:lpstr>SNP selection strategy</vt:lpstr>
      <vt:lpstr>Results:  Selected large-effect SNPs  </vt:lpstr>
      <vt:lpstr>SNPs selected for breed and trait</vt:lpstr>
      <vt:lpstr>Example of HD vs. 80k SNPs</vt:lpstr>
      <vt:lpstr>Correlations of HD with 80K predictions</vt:lpstr>
      <vt:lpstr>Conclusions</vt:lpstr>
      <vt:lpstr>Acknowledgments and disclaimers</vt:lpstr>
      <vt:lpstr>Questions?</vt:lpstr>
      <vt:lpstr>Computation</vt:lpstr>
      <vt:lpstr>Selected large-effect SNPs  </vt:lpstr>
      <vt:lpstr>Example of Jersey HD vs. 80k SNPs</vt:lpstr>
      <vt:lpstr>Official predictions include 79,294 (80k) SNPs</vt:lpstr>
      <vt:lpstr>QTLs with big effects on 80k SNPs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Bingjie Li</cp:lastModifiedBy>
  <cp:revision>515</cp:revision>
  <dcterms:created xsi:type="dcterms:W3CDTF">2017-04-14T13:19:57Z</dcterms:created>
  <dcterms:modified xsi:type="dcterms:W3CDTF">2019-06-19T16:20:33Z</dcterms:modified>
</cp:coreProperties>
</file>