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3" r:id="rId2"/>
    <p:sldMasterId id="2147483648" r:id="rId3"/>
  </p:sldMasterIdLst>
  <p:notesMasterIdLst>
    <p:notesMasterId r:id="rId17"/>
  </p:notesMasterIdLst>
  <p:sldIdLst>
    <p:sldId id="256" r:id="rId4"/>
    <p:sldId id="297" r:id="rId5"/>
    <p:sldId id="257" r:id="rId6"/>
    <p:sldId id="298" r:id="rId7"/>
    <p:sldId id="300" r:id="rId8"/>
    <p:sldId id="303" r:id="rId9"/>
    <p:sldId id="302" r:id="rId10"/>
    <p:sldId id="301" r:id="rId11"/>
    <p:sldId id="304" r:id="rId12"/>
    <p:sldId id="299" r:id="rId13"/>
    <p:sldId id="296" r:id="rId14"/>
    <p:sldId id="265" r:id="rId15"/>
    <p:sldId id="262" r:id="rId16"/>
  </p:sldIdLst>
  <p:sldSz cx="24368125" cy="13716000"/>
  <p:notesSz cx="6858000" cy="9144000"/>
  <p:defaultTextStyle>
    <a:defPPr>
      <a:defRPr lang="en-US"/>
    </a:defPPr>
    <a:lvl1pPr marL="0" algn="l" defTabSz="2437333" rtl="0" eaLnBrk="1" latinLnBrk="0" hangingPunct="1">
      <a:defRPr sz="4798" kern="1200">
        <a:solidFill>
          <a:schemeClr val="tx1"/>
        </a:solidFill>
        <a:latin typeface="+mn-lt"/>
        <a:ea typeface="+mn-ea"/>
        <a:cs typeface="+mn-cs"/>
      </a:defRPr>
    </a:lvl1pPr>
    <a:lvl2pPr marL="1218667" algn="l" defTabSz="2437333" rtl="0" eaLnBrk="1" latinLnBrk="0" hangingPunct="1">
      <a:defRPr sz="4798" kern="1200">
        <a:solidFill>
          <a:schemeClr val="tx1"/>
        </a:solidFill>
        <a:latin typeface="+mn-lt"/>
        <a:ea typeface="+mn-ea"/>
        <a:cs typeface="+mn-cs"/>
      </a:defRPr>
    </a:lvl2pPr>
    <a:lvl3pPr marL="2437333" algn="l" defTabSz="2437333" rtl="0" eaLnBrk="1" latinLnBrk="0" hangingPunct="1">
      <a:defRPr sz="4798" kern="1200">
        <a:solidFill>
          <a:schemeClr val="tx1"/>
        </a:solidFill>
        <a:latin typeface="+mn-lt"/>
        <a:ea typeface="+mn-ea"/>
        <a:cs typeface="+mn-cs"/>
      </a:defRPr>
    </a:lvl3pPr>
    <a:lvl4pPr marL="3656000" algn="l" defTabSz="2437333" rtl="0" eaLnBrk="1" latinLnBrk="0" hangingPunct="1">
      <a:defRPr sz="4798" kern="1200">
        <a:solidFill>
          <a:schemeClr val="tx1"/>
        </a:solidFill>
        <a:latin typeface="+mn-lt"/>
        <a:ea typeface="+mn-ea"/>
        <a:cs typeface="+mn-cs"/>
      </a:defRPr>
    </a:lvl4pPr>
    <a:lvl5pPr marL="4874666" algn="l" defTabSz="2437333" rtl="0" eaLnBrk="1" latinLnBrk="0" hangingPunct="1">
      <a:defRPr sz="4798" kern="1200">
        <a:solidFill>
          <a:schemeClr val="tx1"/>
        </a:solidFill>
        <a:latin typeface="+mn-lt"/>
        <a:ea typeface="+mn-ea"/>
        <a:cs typeface="+mn-cs"/>
      </a:defRPr>
    </a:lvl5pPr>
    <a:lvl6pPr marL="6093333" algn="l" defTabSz="2437333" rtl="0" eaLnBrk="1" latinLnBrk="0" hangingPunct="1">
      <a:defRPr sz="4798" kern="1200">
        <a:solidFill>
          <a:schemeClr val="tx1"/>
        </a:solidFill>
        <a:latin typeface="+mn-lt"/>
        <a:ea typeface="+mn-ea"/>
        <a:cs typeface="+mn-cs"/>
      </a:defRPr>
    </a:lvl6pPr>
    <a:lvl7pPr marL="7312000" algn="l" defTabSz="2437333" rtl="0" eaLnBrk="1" latinLnBrk="0" hangingPunct="1">
      <a:defRPr sz="4798" kern="1200">
        <a:solidFill>
          <a:schemeClr val="tx1"/>
        </a:solidFill>
        <a:latin typeface="+mn-lt"/>
        <a:ea typeface="+mn-ea"/>
        <a:cs typeface="+mn-cs"/>
      </a:defRPr>
    </a:lvl7pPr>
    <a:lvl8pPr marL="8530666" algn="l" defTabSz="2437333" rtl="0" eaLnBrk="1" latinLnBrk="0" hangingPunct="1">
      <a:defRPr sz="4798" kern="1200">
        <a:solidFill>
          <a:schemeClr val="tx1"/>
        </a:solidFill>
        <a:latin typeface="+mn-lt"/>
        <a:ea typeface="+mn-ea"/>
        <a:cs typeface="+mn-cs"/>
      </a:defRPr>
    </a:lvl8pPr>
    <a:lvl9pPr marL="9749333" algn="l" defTabSz="2437333" rtl="0" eaLnBrk="1" latinLnBrk="0" hangingPunct="1">
      <a:defRPr sz="4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F"/>
    <a:srgbClr val="B00000"/>
    <a:srgbClr val="000000"/>
    <a:srgbClr val="00523C"/>
    <a:srgbClr val="00563F"/>
    <a:srgbClr val="244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0" autoAdjust="0"/>
    <p:restoredTop sz="95742" autoAdjust="0"/>
  </p:normalViewPr>
  <p:slideViewPr>
    <p:cSldViewPr snapToGrid="0">
      <p:cViewPr varScale="1">
        <p:scale>
          <a:sx n="41" d="100"/>
          <a:sy n="41" d="100"/>
        </p:scale>
        <p:origin x="1008" y="72"/>
      </p:cViewPr>
      <p:guideLst>
        <p:guide orient="horz" pos="4320"/>
        <p:guide pos="76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3C757-BDB4-4525-A393-160674D9AC4F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BBEE1-9E7D-436C-9E26-870F38462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43733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1pPr>
    <a:lvl2pPr marL="1218667" algn="l" defTabSz="243733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2pPr>
    <a:lvl3pPr marL="2437333" algn="l" defTabSz="243733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3pPr>
    <a:lvl4pPr marL="3656000" algn="l" defTabSz="243733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4pPr>
    <a:lvl5pPr marL="4874666" algn="l" defTabSz="243733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5pPr>
    <a:lvl6pPr marL="6093333" algn="l" defTabSz="243733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6pPr>
    <a:lvl7pPr marL="7312000" algn="l" defTabSz="243733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7pPr>
    <a:lvl8pPr marL="8530666" algn="l" defTabSz="243733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8pPr>
    <a:lvl9pPr marL="9749333" algn="l" defTabSz="243733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7612" y="685801"/>
            <a:ext cx="21932901" cy="1231107"/>
          </a:xfrm>
        </p:spPr>
        <p:txBody>
          <a:bodyPr/>
          <a:lstStyle>
            <a:lvl1pPr>
              <a:defRPr sz="79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DE6FFD-46E8-4040-81C2-F528D776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915" y="2788920"/>
            <a:ext cx="21945599" cy="5206555"/>
          </a:xfrm>
          <a:prstGeom prst="rect">
            <a:avLst/>
          </a:prstGeom>
        </p:spPr>
        <p:txBody>
          <a:bodyPr/>
          <a:lstStyle>
            <a:lvl1pPr marL="685346" indent="-548277">
              <a:lnSpc>
                <a:spcPts val="7000"/>
              </a:lnSpc>
              <a:spcAft>
                <a:spcPts val="2398"/>
              </a:spcAft>
              <a:defRPr sz="6396"/>
            </a:lvl1pPr>
            <a:lvl2pPr marL="1462071" indent="-548277">
              <a:lnSpc>
                <a:spcPts val="6600"/>
              </a:lnSpc>
              <a:spcAft>
                <a:spcPts val="2400"/>
              </a:spcAft>
              <a:defRPr sz="5996"/>
            </a:lvl2pPr>
            <a:lvl3pPr marL="2375865" indent="-548277">
              <a:lnSpc>
                <a:spcPts val="6200"/>
              </a:lnSpc>
              <a:spcAft>
                <a:spcPts val="2400"/>
              </a:spcAft>
              <a:defRPr sz="5596"/>
            </a:lvl3pPr>
            <a:lvl4pPr marL="3289659" indent="-548277">
              <a:lnSpc>
                <a:spcPts val="5800"/>
              </a:lnSpc>
              <a:spcAft>
                <a:spcPts val="2400"/>
              </a:spcAft>
              <a:defRPr sz="5197"/>
            </a:lvl4pPr>
            <a:lvl5pPr marL="4203453" indent="-548277">
              <a:lnSpc>
                <a:spcPts val="5400"/>
              </a:lnSpc>
              <a:spcAft>
                <a:spcPts val="2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75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25" y="243840"/>
            <a:ext cx="22418675" cy="12795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438400"/>
            <a:ext cx="10721975" cy="10241280"/>
          </a:xfrm>
        </p:spPr>
        <p:txBody>
          <a:bodyPr/>
          <a:lstStyle>
            <a:lvl1pPr>
              <a:defRPr sz="6396"/>
            </a:lvl1pPr>
            <a:lvl2pPr>
              <a:defRPr sz="6396"/>
            </a:lvl2pPr>
            <a:lvl3pPr>
              <a:defRPr sz="6396"/>
            </a:lvl3pPr>
            <a:lvl4pPr>
              <a:defRPr sz="4797"/>
            </a:lvl4pPr>
            <a:lvl5pPr>
              <a:defRPr sz="4797"/>
            </a:lvl5pPr>
            <a:lvl6pPr>
              <a:defRPr sz="4797"/>
            </a:lvl6pPr>
            <a:lvl7pPr>
              <a:defRPr sz="4797"/>
            </a:lvl7pPr>
            <a:lvl8pPr>
              <a:defRPr sz="4797"/>
            </a:lvl8pPr>
            <a:lvl9pPr>
              <a:defRPr sz="479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1425" y="2438400"/>
            <a:ext cx="10721975" cy="10241280"/>
          </a:xfrm>
        </p:spPr>
        <p:txBody>
          <a:bodyPr/>
          <a:lstStyle>
            <a:lvl1pPr>
              <a:defRPr sz="6396"/>
            </a:lvl1pPr>
            <a:lvl2pPr>
              <a:defRPr sz="6396"/>
            </a:lvl2pPr>
            <a:lvl3pPr>
              <a:defRPr sz="6396"/>
            </a:lvl3pPr>
            <a:lvl4pPr>
              <a:defRPr sz="4797"/>
            </a:lvl4pPr>
            <a:lvl5pPr>
              <a:defRPr sz="4797"/>
            </a:lvl5pPr>
            <a:lvl6pPr>
              <a:defRPr sz="4797"/>
            </a:lvl6pPr>
            <a:lvl7pPr>
              <a:defRPr sz="4797"/>
            </a:lvl7pPr>
            <a:lvl8pPr>
              <a:defRPr sz="4797"/>
            </a:lvl8pPr>
            <a:lvl9pPr>
              <a:defRPr sz="479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372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181" y="365132"/>
            <a:ext cx="21922851" cy="1231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4181" y="2466976"/>
            <a:ext cx="21922851" cy="116955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7358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271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SLGE-2017: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82" y="243844"/>
            <a:ext cx="22662356" cy="1313181"/>
          </a:xfrm>
        </p:spPr>
        <p:txBody>
          <a:bodyPr/>
          <a:lstStyle>
            <a:lvl1pPr>
              <a:defRPr sz="85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885" y="2682242"/>
            <a:ext cx="22662356" cy="2885405"/>
          </a:xfrm>
          <a:prstGeom prst="rect">
            <a:avLst/>
          </a:prstGeom>
        </p:spPr>
        <p:txBody>
          <a:bodyPr/>
          <a:lstStyle>
            <a:lvl1pPr marL="613023" indent="-613023">
              <a:lnSpc>
                <a:spcPts val="6657"/>
              </a:lnSpc>
              <a:defRPr>
                <a:solidFill>
                  <a:srgbClr val="000000"/>
                </a:solidFill>
              </a:defRPr>
            </a:lvl1pPr>
            <a:lvl2pPr marL="1365556" indent="-613023">
              <a:lnSpc>
                <a:spcPts val="6657"/>
              </a:lnSpc>
              <a:defRPr>
                <a:solidFill>
                  <a:srgbClr val="000000"/>
                </a:solidFill>
              </a:defRPr>
            </a:lvl2pPr>
            <a:lvl3pPr marL="2278745" indent="-913189">
              <a:lnSpc>
                <a:spcPts val="6657"/>
              </a:lnSpc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028785" y="13075429"/>
            <a:ext cx="2339340" cy="640571"/>
            <a:chOff x="8266176" y="4903286"/>
            <a:chExt cx="877824" cy="240214"/>
          </a:xfrm>
        </p:grpSpPr>
        <p:sp>
          <p:nvSpPr>
            <p:cNvPr id="16" name="Rectangle 15"/>
            <p:cNvSpPr/>
            <p:nvPr userDrawn="1"/>
          </p:nvSpPr>
          <p:spPr bwMode="auto">
            <a:xfrm>
              <a:off x="8266176" y="4951476"/>
              <a:ext cx="877824" cy="19202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435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Calibri"/>
              </a:endParaRPr>
            </a:p>
          </p:txBody>
        </p:sp>
        <p:pic>
          <p:nvPicPr>
            <p:cNvPr id="17" name="Picture 16" descr="USLGE25.t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903786" y="4903286"/>
              <a:ext cx="228600" cy="228600"/>
            </a:xfrm>
            <a:prstGeom prst="rect">
              <a:avLst/>
            </a:prstGeom>
          </p:spPr>
        </p:pic>
        <p:pic>
          <p:nvPicPr>
            <p:cNvPr id="18" name="Picture 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427" y="4954314"/>
              <a:ext cx="624036" cy="1828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014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LGE-2017: Title and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82" y="243844"/>
            <a:ext cx="22662356" cy="1313181"/>
          </a:xfrm>
        </p:spPr>
        <p:txBody>
          <a:bodyPr/>
          <a:lstStyle>
            <a:lvl1pPr>
              <a:defRPr sz="8522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028785" y="13075429"/>
            <a:ext cx="2339340" cy="640571"/>
            <a:chOff x="8266176" y="4903286"/>
            <a:chExt cx="877824" cy="240214"/>
          </a:xfrm>
        </p:grpSpPr>
        <p:sp>
          <p:nvSpPr>
            <p:cNvPr id="11" name="Rectangle 10"/>
            <p:cNvSpPr/>
            <p:nvPr userDrawn="1"/>
          </p:nvSpPr>
          <p:spPr bwMode="auto">
            <a:xfrm>
              <a:off x="8266176" y="4951476"/>
              <a:ext cx="877824" cy="19202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435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Calibri"/>
              </a:endParaRPr>
            </a:p>
          </p:txBody>
        </p:sp>
        <p:pic>
          <p:nvPicPr>
            <p:cNvPr id="12" name="Picture 11" descr="USLGE25.t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903786" y="4903286"/>
              <a:ext cx="228600" cy="228600"/>
            </a:xfrm>
            <a:prstGeom prst="rect">
              <a:avLst/>
            </a:prstGeom>
          </p:spPr>
        </p:pic>
        <p:pic>
          <p:nvPicPr>
            <p:cNvPr id="13" name="Picture 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427" y="4954314"/>
              <a:ext cx="624036" cy="1828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189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629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25" y="243840"/>
            <a:ext cx="22418675" cy="12795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682240"/>
            <a:ext cx="22418675" cy="9753600"/>
          </a:xfrm>
        </p:spPr>
        <p:txBody>
          <a:bodyPr/>
          <a:lstStyle>
            <a:lvl1pPr>
              <a:defRPr sz="6396"/>
            </a:lvl1pPr>
            <a:lvl2pPr>
              <a:defRPr sz="6396"/>
            </a:lvl2pPr>
            <a:lvl3pPr>
              <a:defRPr sz="6396"/>
            </a:lvl3pPr>
            <a:lvl4pPr>
              <a:defRPr sz="4797"/>
            </a:lvl4pPr>
            <a:lvl5pPr>
              <a:defRPr sz="4797"/>
            </a:lvl5pPr>
            <a:lvl6pPr>
              <a:defRPr sz="4797"/>
            </a:lvl6pPr>
            <a:lvl7pPr>
              <a:defRPr sz="4797"/>
            </a:lvl7pPr>
            <a:lvl8pPr>
              <a:defRPr sz="4797"/>
            </a:lvl8pPr>
            <a:lvl9pPr>
              <a:defRPr sz="479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368125" cy="5486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8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0" y="1778000"/>
            <a:ext cx="20712906" cy="1279525"/>
          </a:xfrm>
        </p:spPr>
        <p:txBody>
          <a:bodyPr/>
          <a:lstStyle>
            <a:lvl1pPr algn="l">
              <a:lnSpc>
                <a:spcPts val="12259"/>
              </a:lnSpc>
              <a:defRPr sz="1119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610" y="6167120"/>
            <a:ext cx="20712906" cy="658368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1217612" y="685801"/>
            <a:ext cx="21932901" cy="123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1217612" y="2743201"/>
            <a:ext cx="21932901" cy="578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2" name="Picture 3" descr="PNG_CDCB Logo_Color_Color.png"/>
          <p:cNvPicPr>
            <a:picLocks noChangeAspect="1"/>
          </p:cNvPicPr>
          <p:nvPr/>
        </p:nvPicPr>
        <p:blipFill>
          <a:blip r:embed="rId8" cstate="print"/>
          <a:srcRect l="4704" t="20573" r="4704" b="20573"/>
          <a:stretch>
            <a:fillRect/>
          </a:stretch>
        </p:blipFill>
        <p:spPr bwMode="auto">
          <a:xfrm>
            <a:off x="1139827" y="12053889"/>
            <a:ext cx="2643187" cy="1212851"/>
          </a:xfrm>
          <a:prstGeom prst="rect">
            <a:avLst/>
          </a:prstGeom>
          <a:noFill/>
        </p:spPr>
      </p:pic>
      <p:pic>
        <p:nvPicPr>
          <p:cNvPr id="2053" name="Picture 7" descr="usdalogo update.gif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9400" y="12050716"/>
            <a:ext cx="1777999" cy="1216024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12820821" y="12853987"/>
            <a:ext cx="10461454" cy="5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10867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8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Wiggans</a:t>
            </a:r>
            <a:r>
              <a:rPr kumimoji="0" lang="en-US" sz="279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– ADSA annual meeting, Cincinnati, OH – June 26, 2019 – </a:t>
            </a:r>
            <a:fld id="{725FD341-2DE7-4000-A38C-08459A3E1E3A}" type="slidenum">
              <a:rPr kumimoji="0" lang="en-US" sz="2798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r" defTabSz="10867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79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49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ransition/>
  <p:txStyles>
    <p:titleStyle>
      <a:lvl1pPr algn="l" defTabSz="1086717" rtl="0" fontAlgn="base">
        <a:spcBef>
          <a:spcPct val="0"/>
        </a:spcBef>
        <a:spcAft>
          <a:spcPct val="0"/>
        </a:spcAft>
        <a:defRPr sz="7995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2pPr>
      <a:lvl3pPr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3pPr>
      <a:lvl4pPr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4pPr>
      <a:lvl5pPr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5pPr>
      <a:lvl6pPr marL="456897"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6pPr>
      <a:lvl7pPr marL="913794"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7pPr>
      <a:lvl8pPr marL="1370691"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8pPr>
      <a:lvl9pPr marL="1827588"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9pPr>
    </p:titleStyle>
    <p:bodyStyle>
      <a:lvl1pPr marL="815435" indent="-696450" algn="l" defTabSz="1086717" rtl="0" fontAlgn="base">
        <a:spcBef>
          <a:spcPct val="0"/>
        </a:spcBef>
        <a:spcAft>
          <a:spcPts val="2400"/>
        </a:spcAft>
        <a:buClr>
          <a:srgbClr val="990C22"/>
        </a:buClr>
        <a:buSzPct val="100000"/>
        <a:buFont typeface="Arial" charset="0"/>
        <a:buChar char="•"/>
        <a:defRPr sz="759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65717" indent="-679001" algn="l" defTabSz="1086717" rtl="0" fontAlgn="base">
        <a:spcBef>
          <a:spcPct val="0"/>
        </a:spcBef>
        <a:spcAft>
          <a:spcPts val="2400"/>
        </a:spcAft>
        <a:buClr>
          <a:srgbClr val="990C22"/>
        </a:buClr>
        <a:buSzPct val="100000"/>
        <a:buFont typeface="Arial" charset="0"/>
        <a:buChar char="•"/>
        <a:defRPr sz="6697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17588" indent="-542566" algn="l" defTabSz="1086717" rtl="0" fontAlgn="base">
        <a:spcBef>
          <a:spcPct val="0"/>
        </a:spcBef>
        <a:spcAft>
          <a:spcPts val="2400"/>
        </a:spcAft>
        <a:buClr>
          <a:srgbClr val="990C22"/>
        </a:buClr>
        <a:buSzPct val="100000"/>
        <a:buFont typeface="Arial" charset="0"/>
        <a:buChar char="•"/>
        <a:defRPr sz="5698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804302" indent="-542566" algn="l" defTabSz="1086717" rtl="0" fontAlgn="base">
        <a:spcBef>
          <a:spcPct val="0"/>
        </a:spcBef>
        <a:spcAft>
          <a:spcPts val="2400"/>
        </a:spcAft>
        <a:buClr>
          <a:srgbClr val="990C22"/>
        </a:buClr>
        <a:buSzPct val="100000"/>
        <a:buFont typeface="Arial" charset="0"/>
        <a:buChar char="•"/>
        <a:defRPr sz="4797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4892607" indent="-542566" algn="l" defTabSz="1086717" rtl="0" fontAlgn="base">
        <a:spcBef>
          <a:spcPct val="0"/>
        </a:spcBef>
        <a:spcAft>
          <a:spcPts val="2400"/>
        </a:spcAft>
        <a:buClr>
          <a:srgbClr val="990C22"/>
        </a:buClr>
        <a:buSzPct val="100000"/>
        <a:buFont typeface="Arial" charset="0"/>
        <a:buChar char="•"/>
        <a:defRPr sz="4797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2934" indent="-228449" algn="l" defTabSz="913794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69831" indent="-228449" algn="l" defTabSz="913794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6728" indent="-228449" algn="l" defTabSz="913794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3625" indent="-228449" algn="l" defTabSz="913794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97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794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1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8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3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0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177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NG_CDCB Logo_Color_Color.png"/>
          <p:cNvPicPr>
            <a:picLocks noChangeAspect="1"/>
          </p:cNvPicPr>
          <p:nvPr/>
        </p:nvPicPr>
        <p:blipFill>
          <a:blip r:embed="rId3" cstate="print"/>
          <a:srcRect l="4704" t="20573" r="4704" b="20573"/>
          <a:stretch>
            <a:fillRect/>
          </a:stretch>
        </p:blipFill>
        <p:spPr bwMode="auto">
          <a:xfrm>
            <a:off x="1139827" y="12053889"/>
            <a:ext cx="2643187" cy="1212851"/>
          </a:xfrm>
          <a:prstGeom prst="rect">
            <a:avLst/>
          </a:prstGeom>
          <a:noFill/>
        </p:spPr>
      </p:pic>
      <p:pic>
        <p:nvPicPr>
          <p:cNvPr id="3075" name="Picture 7" descr="usdalogo update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9400" y="12050716"/>
            <a:ext cx="1777999" cy="1216024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18525525" y="12853987"/>
            <a:ext cx="4756751" cy="5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1086717" fontAlgn="base">
              <a:spcBef>
                <a:spcPct val="0"/>
              </a:spcBef>
              <a:spcAft>
                <a:spcPct val="0"/>
              </a:spcAft>
            </a:pPr>
            <a:r>
              <a:rPr lang="en-US" sz="2798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Cole, Interbull, Aug. 2017  (‹#›)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-159027"/>
            <a:ext cx="24368125" cy="10409237"/>
          </a:xfrm>
          <a:prstGeom prst="rect">
            <a:avLst/>
          </a:prstGeom>
          <a:solidFill>
            <a:srgbClr val="1B154B"/>
          </a:solidFill>
          <a:ln w="9525">
            <a:noFill/>
            <a:miter lim="800000"/>
            <a:headEnd/>
            <a:tailEnd/>
          </a:ln>
        </p:spPr>
        <p:txBody>
          <a:bodyPr lIns="217477" tIns="108737" rIns="217477" bIns="108737"/>
          <a:lstStyle/>
          <a:p>
            <a:pPr defTabSz="1086717" fontAlgn="base">
              <a:spcBef>
                <a:spcPct val="0"/>
              </a:spcBef>
              <a:spcAft>
                <a:spcPct val="0"/>
              </a:spcAft>
            </a:pPr>
            <a:endParaRPr lang="en-US" sz="4298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078" name="Rectangle 6"/>
          <p:cNvSpPr>
            <a:spLocks noChangeArrowheads="1"/>
          </p:cNvSpPr>
          <p:nvPr userDrawn="1"/>
        </p:nvSpPr>
        <p:spPr bwMode="auto">
          <a:xfrm>
            <a:off x="0" y="11506201"/>
            <a:ext cx="24368125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217477" tIns="108737" rIns="217477" bIns="108737"/>
          <a:lstStyle/>
          <a:p>
            <a:pPr defTabSz="1086717" fontAlgn="base">
              <a:spcBef>
                <a:spcPct val="0"/>
              </a:spcBef>
              <a:spcAft>
                <a:spcPct val="0"/>
              </a:spcAft>
            </a:pPr>
            <a:endParaRPr lang="en-US" sz="4298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3079" name="Picture 11" descr="PNG_CDCB Logo_Color_Color.png"/>
          <p:cNvPicPr>
            <a:picLocks noChangeAspect="1"/>
          </p:cNvPicPr>
          <p:nvPr/>
        </p:nvPicPr>
        <p:blipFill>
          <a:blip r:embed="rId5" cstate="print"/>
          <a:srcRect l="5986" t="22025" r="5730" b="22452"/>
          <a:stretch>
            <a:fillRect/>
          </a:stretch>
        </p:blipFill>
        <p:spPr bwMode="auto">
          <a:xfrm>
            <a:off x="2743200" y="10845801"/>
            <a:ext cx="5327649" cy="2366963"/>
          </a:xfrm>
          <a:prstGeom prst="rect">
            <a:avLst/>
          </a:prstGeom>
          <a:noFill/>
        </p:spPr>
      </p:pic>
      <p:cxnSp>
        <p:nvCxnSpPr>
          <p:cNvPr id="12" name="Line 8"/>
          <p:cNvCxnSpPr>
            <a:cxnSpLocks noChangeShapeType="1"/>
          </p:cNvCxnSpPr>
          <p:nvPr userDrawn="1"/>
        </p:nvCxnSpPr>
        <p:spPr bwMode="auto">
          <a:xfrm>
            <a:off x="779464" y="3538539"/>
            <a:ext cx="914399" cy="914400"/>
          </a:xfrm>
          <a:prstGeom prst="line">
            <a:avLst/>
          </a:prstGeom>
          <a:noFill/>
          <a:ln w="25400">
            <a:solidFill>
              <a:srgbClr val="1B154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Line 9"/>
          <p:cNvCxnSpPr>
            <a:cxnSpLocks noChangeShapeType="1"/>
          </p:cNvCxnSpPr>
          <p:nvPr userDrawn="1"/>
        </p:nvCxnSpPr>
        <p:spPr bwMode="auto">
          <a:xfrm>
            <a:off x="1211266" y="4735288"/>
            <a:ext cx="21945599" cy="0"/>
          </a:xfrm>
          <a:prstGeom prst="line">
            <a:avLst/>
          </a:prstGeom>
          <a:noFill/>
          <a:ln w="127000" cap="sq" cmpd="dbl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3082" name="Picture 13" descr="usdalogo update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42976" y="10845801"/>
            <a:ext cx="3476626" cy="2376488"/>
          </a:xfrm>
          <a:prstGeom prst="rect">
            <a:avLst/>
          </a:prstGeom>
          <a:noFill/>
        </p:spPr>
      </p:pic>
      <p:sp>
        <p:nvSpPr>
          <p:cNvPr id="3083" name="Text Box 11"/>
          <p:cNvSpPr txBox="1">
            <a:spLocks noChangeArrowheads="1"/>
          </p:cNvSpPr>
          <p:nvPr userDrawn="1"/>
        </p:nvSpPr>
        <p:spPr bwMode="auto">
          <a:xfrm>
            <a:off x="17710150" y="11123613"/>
            <a:ext cx="4235449" cy="230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86717" fontAlgn="base">
              <a:spcBef>
                <a:spcPct val="0"/>
              </a:spcBef>
              <a:spcAft>
                <a:spcPct val="0"/>
              </a:spcAft>
            </a:pPr>
            <a:r>
              <a:rPr lang="en-US" sz="4797" b="1">
                <a:latin typeface="Calibri" pitchFamily="34" charset="0"/>
                <a:ea typeface="Arial Unicode MS" pitchFamily="34" charset="-128"/>
                <a:cs typeface="Arial" charset="0"/>
              </a:rPr>
              <a:t>United States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34308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xStyles>
    <p:titleStyle>
      <a:lvl1pPr algn="l" defTabSz="1086717" rtl="0" fontAlgn="base">
        <a:spcBef>
          <a:spcPct val="0"/>
        </a:spcBef>
        <a:spcAft>
          <a:spcPct val="0"/>
        </a:spcAft>
        <a:defRPr sz="8496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2pPr>
      <a:lvl3pPr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3pPr>
      <a:lvl4pPr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4pPr>
      <a:lvl5pPr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5pPr>
      <a:lvl6pPr marL="456897"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6pPr>
      <a:lvl7pPr marL="913794"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7pPr>
      <a:lvl8pPr marL="1370691"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8pPr>
      <a:lvl9pPr marL="1827588" algn="l" defTabSz="1086717" rtl="0" fontAlgn="base">
        <a:spcBef>
          <a:spcPct val="0"/>
        </a:spcBef>
        <a:spcAft>
          <a:spcPct val="0"/>
        </a:spcAft>
        <a:defRPr sz="8496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9pPr>
    </p:titleStyle>
    <p:bodyStyle>
      <a:lvl1pPr marL="815435" indent="-815435" algn="l" defTabSz="1086717" rtl="0" fontAlgn="base">
        <a:spcBef>
          <a:spcPct val="0"/>
        </a:spcBef>
        <a:spcAft>
          <a:spcPts val="1199"/>
        </a:spcAft>
        <a:buClr>
          <a:schemeClr val="accent2"/>
        </a:buClr>
        <a:buSzPct val="100000"/>
        <a:buFont typeface="Arial" charset="0"/>
        <a:buChar char="•"/>
        <a:defRPr sz="759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65717" indent="-679001" algn="l" defTabSz="1086717" rtl="0" fontAlgn="base">
        <a:spcBef>
          <a:spcPct val="0"/>
        </a:spcBef>
        <a:spcAft>
          <a:spcPts val="1199"/>
        </a:spcAft>
        <a:buClr>
          <a:schemeClr val="accent2"/>
        </a:buClr>
        <a:buSzPct val="100000"/>
        <a:buFont typeface="Arial" charset="0"/>
        <a:buChar char="•"/>
        <a:defRPr sz="6697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17588" indent="-542566" algn="l" defTabSz="1086717" rtl="0" fontAlgn="base">
        <a:spcBef>
          <a:spcPct val="0"/>
        </a:spcBef>
        <a:spcAft>
          <a:spcPts val="1199"/>
        </a:spcAft>
        <a:buClr>
          <a:schemeClr val="accent2"/>
        </a:buClr>
        <a:buSzPct val="100000"/>
        <a:buFont typeface="Arial" charset="0"/>
        <a:buChar char="•"/>
        <a:defRPr sz="5698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804302" indent="-542566" algn="l" defTabSz="1086717" rtl="0" fontAlgn="base">
        <a:spcBef>
          <a:spcPct val="0"/>
        </a:spcBef>
        <a:spcAft>
          <a:spcPts val="1199"/>
        </a:spcAft>
        <a:buClr>
          <a:schemeClr val="accent2"/>
        </a:buClr>
        <a:buSzPct val="100000"/>
        <a:buFont typeface="Arial" charset="0"/>
        <a:buChar char="•"/>
        <a:defRPr sz="4797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4892607" indent="-542566" algn="l" defTabSz="1086717" rtl="0" fontAlgn="base">
        <a:spcBef>
          <a:spcPct val="0"/>
        </a:spcBef>
        <a:spcAft>
          <a:spcPts val="1199"/>
        </a:spcAft>
        <a:buClr>
          <a:schemeClr val="accent2"/>
        </a:buClr>
        <a:buSzPct val="100000"/>
        <a:buFont typeface="Arial" charset="0"/>
        <a:buChar char="•"/>
        <a:defRPr sz="4797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2934" indent="-228449" algn="l" defTabSz="913794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69831" indent="-228449" algn="l" defTabSz="913794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6728" indent="-228449" algn="l" defTabSz="913794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3625" indent="-228449" algn="l" defTabSz="913794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97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794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1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8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3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0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177" algn="l" defTabSz="9137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23003510" y="12819547"/>
            <a:ext cx="1364615" cy="94725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3279120"/>
            <a:ext cx="23076614" cy="4876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786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4368125" cy="17068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86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725" y="243840"/>
            <a:ext cx="22418675" cy="12795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725" y="2682240"/>
            <a:ext cx="22418675" cy="975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522" y="13279120"/>
            <a:ext cx="15839281" cy="4876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132" b="1" dirty="0">
                <a:solidFill>
                  <a:schemeClr val="bg1"/>
                </a:solidFill>
              </a:rPr>
              <a:t>Annual Meeting of the American Dairy Science Association®, Cincinnati, OH, 26 June 2019 (</a:t>
            </a:r>
            <a:fld id="{15B3028D-9398-4C32-B664-7BB0AE0371BF}" type="slidenum">
              <a:rPr lang="en-US" sz="2132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2132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7545050" y="13346717"/>
            <a:ext cx="5360988" cy="32810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2132" b="1" dirty="0">
                <a:solidFill>
                  <a:schemeClr val="bg1"/>
                </a:solidFill>
              </a:rPr>
              <a:t>Wiggans et 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</p:sldLayoutIdLst>
  <p:txStyles>
    <p:titleStyle>
      <a:lvl1pPr algn="l" defTabSz="2436785" rtl="0" eaLnBrk="1" latinLnBrk="0" hangingPunct="1">
        <a:spcBef>
          <a:spcPct val="0"/>
        </a:spcBef>
        <a:buNone/>
        <a:defRPr sz="7995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757266" indent="-757266" algn="l" defTabSz="2436785" rtl="0" eaLnBrk="1" latinLnBrk="0" hangingPunct="1">
        <a:lnSpc>
          <a:spcPts val="6662"/>
        </a:lnSpc>
        <a:spcBef>
          <a:spcPts val="0"/>
        </a:spcBef>
        <a:spcAft>
          <a:spcPts val="3198"/>
        </a:spcAft>
        <a:buFont typeface="Symbol" pitchFamily="18" charset="2"/>
        <a:buChar char=""/>
        <a:defRPr sz="6396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679521" indent="-761495" algn="l" defTabSz="2436785" rtl="0" eaLnBrk="1" latinLnBrk="0" hangingPunct="1">
        <a:lnSpc>
          <a:spcPts val="6662"/>
        </a:lnSpc>
        <a:spcBef>
          <a:spcPts val="0"/>
        </a:spcBef>
        <a:spcAft>
          <a:spcPts val="3198"/>
        </a:spcAft>
        <a:buFont typeface="Arial" pitchFamily="34" charset="0"/>
        <a:buChar char="–"/>
        <a:tabLst/>
        <a:defRPr sz="6396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76024" indent="-596506" algn="l" defTabSz="2436785" rtl="0" eaLnBrk="1" latinLnBrk="0" hangingPunct="1">
        <a:lnSpc>
          <a:spcPts val="6662"/>
        </a:lnSpc>
        <a:spcBef>
          <a:spcPts val="0"/>
        </a:spcBef>
        <a:spcAft>
          <a:spcPts val="3198"/>
        </a:spcAft>
        <a:buFont typeface="Calibri" pitchFamily="34" charset="0"/>
        <a:buChar char="•"/>
        <a:defRPr sz="6396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4264373" indent="-609196" algn="l" defTabSz="2436785" rtl="0" eaLnBrk="1" latinLnBrk="0" hangingPunct="1">
        <a:spcBef>
          <a:spcPct val="20000"/>
        </a:spcBef>
        <a:buFont typeface="Arial" pitchFamily="34" charset="0"/>
        <a:buChar char="–"/>
        <a:defRPr sz="5330" kern="1200">
          <a:solidFill>
            <a:schemeClr val="tx1"/>
          </a:solidFill>
          <a:latin typeface="+mn-lt"/>
          <a:ea typeface="+mn-ea"/>
          <a:cs typeface="+mn-cs"/>
        </a:defRPr>
      </a:lvl4pPr>
      <a:lvl5pPr marL="5482765" indent="-609196" algn="l" defTabSz="2436785" rtl="0" eaLnBrk="1" latinLnBrk="0" hangingPunct="1">
        <a:spcBef>
          <a:spcPct val="20000"/>
        </a:spcBef>
        <a:buFont typeface="Arial" pitchFamily="34" charset="0"/>
        <a:buChar char="»"/>
        <a:defRPr sz="5330" kern="1200">
          <a:solidFill>
            <a:schemeClr val="tx1"/>
          </a:solidFill>
          <a:latin typeface="+mn-lt"/>
          <a:ea typeface="+mn-ea"/>
          <a:cs typeface="+mn-cs"/>
        </a:defRPr>
      </a:lvl5pPr>
      <a:lvl6pPr marL="6701158" indent="-609196" algn="l" defTabSz="2436785" rtl="0" eaLnBrk="1" latinLnBrk="0" hangingPunct="1">
        <a:spcBef>
          <a:spcPct val="20000"/>
        </a:spcBef>
        <a:buFont typeface="Arial" pitchFamily="34" charset="0"/>
        <a:buChar char="•"/>
        <a:defRPr sz="5330" kern="1200">
          <a:solidFill>
            <a:schemeClr val="tx1"/>
          </a:solidFill>
          <a:latin typeface="+mn-lt"/>
          <a:ea typeface="+mn-ea"/>
          <a:cs typeface="+mn-cs"/>
        </a:defRPr>
      </a:lvl6pPr>
      <a:lvl7pPr marL="7919550" indent="-609196" algn="l" defTabSz="2436785" rtl="0" eaLnBrk="1" latinLnBrk="0" hangingPunct="1">
        <a:spcBef>
          <a:spcPct val="20000"/>
        </a:spcBef>
        <a:buFont typeface="Arial" pitchFamily="34" charset="0"/>
        <a:buChar char="•"/>
        <a:defRPr sz="5330" kern="1200">
          <a:solidFill>
            <a:schemeClr val="tx1"/>
          </a:solidFill>
          <a:latin typeface="+mn-lt"/>
          <a:ea typeface="+mn-ea"/>
          <a:cs typeface="+mn-cs"/>
        </a:defRPr>
      </a:lvl7pPr>
      <a:lvl8pPr marL="9137942" indent="-609196" algn="l" defTabSz="2436785" rtl="0" eaLnBrk="1" latinLnBrk="0" hangingPunct="1">
        <a:spcBef>
          <a:spcPct val="20000"/>
        </a:spcBef>
        <a:buFont typeface="Arial" pitchFamily="34" charset="0"/>
        <a:buChar char="•"/>
        <a:defRPr sz="5330" kern="1200">
          <a:solidFill>
            <a:schemeClr val="tx1"/>
          </a:solidFill>
          <a:latin typeface="+mn-lt"/>
          <a:ea typeface="+mn-ea"/>
          <a:cs typeface="+mn-cs"/>
        </a:defRPr>
      </a:lvl8pPr>
      <a:lvl9pPr marL="10356334" indent="-609196" algn="l" defTabSz="2436785" rtl="0" eaLnBrk="1" latinLnBrk="0" hangingPunct="1">
        <a:spcBef>
          <a:spcPct val="20000"/>
        </a:spcBef>
        <a:buFont typeface="Arial" pitchFamily="34" charset="0"/>
        <a:buChar char="•"/>
        <a:defRPr sz="53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6785" rtl="0" eaLnBrk="1" latinLnBrk="0" hangingPunct="1">
        <a:defRPr sz="4797" kern="1200">
          <a:solidFill>
            <a:schemeClr val="tx1"/>
          </a:solidFill>
          <a:latin typeface="+mn-lt"/>
          <a:ea typeface="+mn-ea"/>
          <a:cs typeface="+mn-cs"/>
        </a:defRPr>
      </a:lvl1pPr>
      <a:lvl2pPr marL="1218392" algn="l" defTabSz="2436785" rtl="0" eaLnBrk="1" latinLnBrk="0" hangingPunct="1">
        <a:defRPr sz="4797" kern="1200">
          <a:solidFill>
            <a:schemeClr val="tx1"/>
          </a:solidFill>
          <a:latin typeface="+mn-lt"/>
          <a:ea typeface="+mn-ea"/>
          <a:cs typeface="+mn-cs"/>
        </a:defRPr>
      </a:lvl2pPr>
      <a:lvl3pPr marL="2436785" algn="l" defTabSz="2436785" rtl="0" eaLnBrk="1" latinLnBrk="0" hangingPunct="1">
        <a:defRPr sz="4797" kern="1200">
          <a:solidFill>
            <a:schemeClr val="tx1"/>
          </a:solidFill>
          <a:latin typeface="+mn-lt"/>
          <a:ea typeface="+mn-ea"/>
          <a:cs typeface="+mn-cs"/>
        </a:defRPr>
      </a:lvl3pPr>
      <a:lvl4pPr marL="3655177" algn="l" defTabSz="2436785" rtl="0" eaLnBrk="1" latinLnBrk="0" hangingPunct="1">
        <a:defRPr sz="4797" kern="1200">
          <a:solidFill>
            <a:schemeClr val="tx1"/>
          </a:solidFill>
          <a:latin typeface="+mn-lt"/>
          <a:ea typeface="+mn-ea"/>
          <a:cs typeface="+mn-cs"/>
        </a:defRPr>
      </a:lvl4pPr>
      <a:lvl5pPr marL="4873569" algn="l" defTabSz="2436785" rtl="0" eaLnBrk="1" latinLnBrk="0" hangingPunct="1">
        <a:defRPr sz="4797" kern="1200">
          <a:solidFill>
            <a:schemeClr val="tx1"/>
          </a:solidFill>
          <a:latin typeface="+mn-lt"/>
          <a:ea typeface="+mn-ea"/>
          <a:cs typeface="+mn-cs"/>
        </a:defRPr>
      </a:lvl5pPr>
      <a:lvl6pPr marL="6091961" algn="l" defTabSz="2436785" rtl="0" eaLnBrk="1" latinLnBrk="0" hangingPunct="1">
        <a:defRPr sz="4797" kern="1200">
          <a:solidFill>
            <a:schemeClr val="tx1"/>
          </a:solidFill>
          <a:latin typeface="+mn-lt"/>
          <a:ea typeface="+mn-ea"/>
          <a:cs typeface="+mn-cs"/>
        </a:defRPr>
      </a:lvl6pPr>
      <a:lvl7pPr marL="7310354" algn="l" defTabSz="2436785" rtl="0" eaLnBrk="1" latinLnBrk="0" hangingPunct="1">
        <a:defRPr sz="4797" kern="1200">
          <a:solidFill>
            <a:schemeClr val="tx1"/>
          </a:solidFill>
          <a:latin typeface="+mn-lt"/>
          <a:ea typeface="+mn-ea"/>
          <a:cs typeface="+mn-cs"/>
        </a:defRPr>
      </a:lvl7pPr>
      <a:lvl8pPr marL="8528746" algn="l" defTabSz="2436785" rtl="0" eaLnBrk="1" latinLnBrk="0" hangingPunct="1">
        <a:defRPr sz="4797" kern="1200">
          <a:solidFill>
            <a:schemeClr val="tx1"/>
          </a:solidFill>
          <a:latin typeface="+mn-lt"/>
          <a:ea typeface="+mn-ea"/>
          <a:cs typeface="+mn-cs"/>
        </a:defRPr>
      </a:lvl8pPr>
      <a:lvl9pPr marL="9747138" algn="l" defTabSz="2436785" rtl="0" eaLnBrk="1" latinLnBrk="0" hangingPunct="1">
        <a:defRPr sz="4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cole@ars.usda.gov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98626" y="1122751"/>
            <a:ext cx="23170873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9600" dirty="0">
                <a:solidFill>
                  <a:schemeClr val="bg1"/>
                </a:solidFill>
              </a:rPr>
              <a:t>Genomic predictions using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more markers and gene tests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827609" y="11262538"/>
            <a:ext cx="8122708" cy="203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86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6DFB381-CBFB-4AB6-A8D2-7E5DC9A116F8}"/>
              </a:ext>
            </a:extLst>
          </p:cNvPr>
          <p:cNvSpPr txBox="1">
            <a:spLocks/>
          </p:cNvSpPr>
          <p:nvPr/>
        </p:nvSpPr>
        <p:spPr>
          <a:xfrm>
            <a:off x="1356151" y="5490140"/>
            <a:ext cx="21655823" cy="4572000"/>
          </a:xfrm>
          <a:prstGeom prst="rect">
            <a:avLst/>
          </a:prstGeom>
        </p:spPr>
        <p:txBody>
          <a:bodyPr/>
          <a:lstStyle>
            <a:lvl1pPr marL="815435" indent="-815435" algn="l" defTabSz="1086717" rtl="0" fontAlgn="base">
              <a:spcBef>
                <a:spcPct val="0"/>
              </a:spcBef>
              <a:spcAft>
                <a:spcPts val="1199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759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5717" indent="-679001" algn="l" defTabSz="1086717" rtl="0" fontAlgn="base">
              <a:spcBef>
                <a:spcPct val="0"/>
              </a:spcBef>
              <a:spcAft>
                <a:spcPts val="1199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669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7588" indent="-542566" algn="l" defTabSz="1086717" rtl="0" fontAlgn="base">
              <a:spcBef>
                <a:spcPct val="0"/>
              </a:spcBef>
              <a:spcAft>
                <a:spcPts val="1199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569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4302" indent="-542566" algn="l" defTabSz="1086717" rtl="0" fontAlgn="base">
              <a:spcBef>
                <a:spcPct val="0"/>
              </a:spcBef>
              <a:spcAft>
                <a:spcPts val="1199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479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2607" indent="-542566" algn="l" defTabSz="1086717" rtl="0" fontAlgn="base">
              <a:spcBef>
                <a:spcPct val="0"/>
              </a:spcBef>
              <a:spcAft>
                <a:spcPts val="1199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479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934" indent="-228449" algn="l" defTabSz="9137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831" indent="-228449" algn="l" defTabSz="9137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728" indent="-228449" algn="l" defTabSz="9137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625" indent="-228449" algn="l" defTabSz="9137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7600"/>
              </a:lnSpc>
              <a:spcAft>
                <a:spcPts val="3600"/>
              </a:spcAft>
              <a:buFont typeface="Arial" charset="0"/>
              <a:buNone/>
            </a:pPr>
            <a:r>
              <a:rPr lang="en-US" sz="7000" dirty="0">
                <a:solidFill>
                  <a:srgbClr val="FFFF00"/>
                </a:solidFill>
              </a:rPr>
              <a:t>G.R. Wiggans,</a:t>
            </a:r>
            <a:r>
              <a:rPr lang="en-US" sz="7000" baseline="30000" dirty="0">
                <a:solidFill>
                  <a:srgbClr val="FFFF00"/>
                </a:solidFill>
              </a:rPr>
              <a:t>1</a:t>
            </a:r>
            <a:r>
              <a:rPr lang="en-US" sz="7000" dirty="0">
                <a:solidFill>
                  <a:srgbClr val="FFFF00"/>
                </a:solidFill>
              </a:rPr>
              <a:t> </a:t>
            </a:r>
            <a:r>
              <a:rPr lang="en-US" sz="7000" dirty="0">
                <a:solidFill>
                  <a:schemeClr val="bg1"/>
                </a:solidFill>
              </a:rPr>
              <a:t>P.M. VanRaden,</a:t>
            </a:r>
            <a:r>
              <a:rPr lang="en-US" sz="7000" baseline="30000" dirty="0">
                <a:solidFill>
                  <a:schemeClr val="bg1"/>
                </a:solidFill>
              </a:rPr>
              <a:t>2</a:t>
            </a:r>
            <a:r>
              <a:rPr lang="en-US" sz="7000" dirty="0">
                <a:solidFill>
                  <a:schemeClr val="bg1"/>
                </a:solidFill>
              </a:rPr>
              <a:t> D.J. Null,</a:t>
            </a:r>
            <a:r>
              <a:rPr lang="en-US" sz="7000" baseline="30000" dirty="0">
                <a:solidFill>
                  <a:schemeClr val="bg1"/>
                </a:solidFill>
              </a:rPr>
              <a:t>2</a:t>
            </a:r>
            <a:r>
              <a:rPr lang="en-US" sz="7000" dirty="0">
                <a:solidFill>
                  <a:schemeClr val="bg1"/>
                </a:solidFill>
              </a:rPr>
              <a:t> and J.B. Cole</a:t>
            </a:r>
            <a:r>
              <a:rPr lang="en-US" sz="7000" baseline="30000" dirty="0">
                <a:solidFill>
                  <a:schemeClr val="bg1"/>
                </a:solidFill>
              </a:rPr>
              <a:t>2</a:t>
            </a:r>
            <a:endParaRPr lang="en-US" sz="7000" dirty="0">
              <a:solidFill>
                <a:schemeClr val="bg1"/>
              </a:solidFill>
            </a:endParaRPr>
          </a:p>
          <a:p>
            <a:pPr marL="228600" indent="-228600" algn="ctr">
              <a:lnSpc>
                <a:spcPts val="5800"/>
              </a:lnSpc>
              <a:spcAft>
                <a:spcPts val="2400"/>
              </a:spcAft>
              <a:buFont typeface="Arial" charset="0"/>
              <a:buNone/>
            </a:pPr>
            <a:r>
              <a:rPr lang="en-US" sz="5200" baseline="30000" dirty="0">
                <a:solidFill>
                  <a:schemeClr val="bg1"/>
                </a:solidFill>
              </a:rPr>
              <a:t>1 </a:t>
            </a:r>
            <a:r>
              <a:rPr lang="en-US" sz="5200" dirty="0">
                <a:solidFill>
                  <a:schemeClr val="bg1"/>
                </a:solidFill>
              </a:rPr>
              <a:t>Council on Dairy Cattle Breeding, Bowie, MD, USA</a:t>
            </a:r>
          </a:p>
          <a:p>
            <a:pPr marL="228600" indent="-228600" algn="ctr">
              <a:lnSpc>
                <a:spcPts val="5800"/>
              </a:lnSpc>
              <a:spcAft>
                <a:spcPts val="0"/>
              </a:spcAft>
              <a:buFont typeface="Arial" charset="0"/>
              <a:buNone/>
            </a:pPr>
            <a:r>
              <a:rPr lang="en-US" sz="5200" baseline="30000" dirty="0">
                <a:solidFill>
                  <a:schemeClr val="bg1"/>
                </a:solidFill>
              </a:rPr>
              <a:t>2 </a:t>
            </a:r>
            <a:r>
              <a:rPr lang="en-US" sz="5200" dirty="0">
                <a:solidFill>
                  <a:schemeClr val="bg1"/>
                </a:solidFill>
              </a:rPr>
              <a:t>Animal Genomics and Improvement Laboratory, Agricultural Research Service, USDA, Beltsville, MD, USA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166E0-EBFE-48EF-B96B-7D7B2243C367}"/>
              </a:ext>
            </a:extLst>
          </p:cNvPr>
          <p:cNvSpPr txBox="1"/>
          <p:nvPr/>
        </p:nvSpPr>
        <p:spPr>
          <a:xfrm flipH="1">
            <a:off x="19632706" y="3831230"/>
            <a:ext cx="38189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FFFF00"/>
                </a:solidFill>
              </a:rPr>
              <a:t>Abstract 462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764F-5EA1-463B-8C5F-C928F4EB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A72C-78C1-4CD7-8572-853240ED1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915" y="2743200"/>
            <a:ext cx="21945599" cy="6052939"/>
          </a:xfrm>
        </p:spPr>
        <p:txBody>
          <a:bodyPr/>
          <a:lstStyle/>
          <a:p>
            <a:pPr marL="594360" indent="-457200">
              <a:lnSpc>
                <a:spcPts val="6200"/>
              </a:lnSpc>
              <a:spcAft>
                <a:spcPts val="3000"/>
              </a:spcAft>
            </a:pPr>
            <a:r>
              <a:rPr lang="en-US" sz="5600" dirty="0"/>
              <a:t>Missing alleles imputed for Holsteins </a:t>
            </a:r>
          </a:p>
          <a:p>
            <a:pPr marL="1143000" lvl="1" indent="-411480">
              <a:lnSpc>
                <a:spcPts val="5800"/>
              </a:lnSpc>
            </a:pPr>
            <a:r>
              <a:rPr lang="en-US" sz="5200" dirty="0"/>
              <a:t>First impute all bulls and their ancestors </a:t>
            </a:r>
          </a:p>
          <a:p>
            <a:pPr marL="1143000" lvl="1" indent="-411480">
              <a:lnSpc>
                <a:spcPts val="5800"/>
              </a:lnSpc>
            </a:pPr>
            <a:r>
              <a:rPr lang="en-US" sz="5200" dirty="0"/>
              <a:t>Use those haplotypes as priors to impute remaining 2 million females</a:t>
            </a:r>
          </a:p>
          <a:p>
            <a:pPr marL="1143000" lvl="1" indent="-411480">
              <a:lnSpc>
                <a:spcPts val="5800"/>
              </a:lnSpc>
              <a:spcAft>
                <a:spcPts val="9600"/>
              </a:spcAft>
            </a:pPr>
            <a:r>
              <a:rPr lang="en-US" sz="5200" dirty="0"/>
              <a:t>Requires 9 d to compute with 25 processors and 270 GB of memory </a:t>
            </a:r>
          </a:p>
          <a:p>
            <a:pPr marL="594360" indent="-457200">
              <a:lnSpc>
                <a:spcPts val="6200"/>
              </a:lnSpc>
              <a:spcAft>
                <a:spcPts val="0"/>
              </a:spcAft>
            </a:pPr>
            <a:r>
              <a:rPr lang="en-US" sz="5600" dirty="0"/>
              <a:t>80K list increased computing times for other key programs by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5600" dirty="0"/>
              <a:t>30% </a:t>
            </a:r>
          </a:p>
        </p:txBody>
      </p:sp>
    </p:spTree>
    <p:extLst>
      <p:ext uri="{BB962C8B-B14F-4D97-AF65-F5344CB8AC3E}">
        <p14:creationId xmlns:p14="http://schemas.microsoft.com/office/powerpoint/2010/main" val="261120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915" y="2743200"/>
            <a:ext cx="21945599" cy="8053487"/>
          </a:xfrm>
        </p:spPr>
        <p:txBody>
          <a:bodyPr/>
          <a:lstStyle/>
          <a:p>
            <a:pPr marL="594360" indent="-457200">
              <a:lnSpc>
                <a:spcPts val="6000"/>
              </a:lnSpc>
              <a:spcAft>
                <a:spcPts val="600"/>
              </a:spcAft>
            </a:pPr>
            <a:r>
              <a:rPr lang="en-US" sz="5400" dirty="0"/>
              <a:t>Large effects on yield traits and net merit from directly including important variants</a:t>
            </a:r>
          </a:p>
          <a:p>
            <a:pPr marL="1143000" lvl="1" indent="-411480">
              <a:lnSpc>
                <a:spcPts val="5600"/>
              </a:lnSpc>
              <a:spcAft>
                <a:spcPts val="600"/>
              </a:spcAft>
            </a:pPr>
            <a:r>
              <a:rPr lang="en-US" sz="5000" i="1" dirty="0"/>
              <a:t>DGAT1</a:t>
            </a:r>
            <a:r>
              <a:rPr lang="en-US" sz="5000" dirty="0"/>
              <a:t>, </a:t>
            </a:r>
            <a:r>
              <a:rPr lang="en-US" sz="5000" i="1" dirty="0"/>
              <a:t>ABCG2</a:t>
            </a:r>
            <a:r>
              <a:rPr lang="en-US" sz="5000" dirty="0"/>
              <a:t>, β-casein, and β-lactoglobulin </a:t>
            </a:r>
          </a:p>
          <a:p>
            <a:pPr marL="1143000" lvl="1" indent="-411480">
              <a:lnSpc>
                <a:spcPts val="5600"/>
              </a:lnSpc>
              <a:spcAft>
                <a:spcPts val="3600"/>
              </a:spcAft>
            </a:pPr>
            <a:r>
              <a:rPr lang="en-US" sz="5000" dirty="0"/>
              <a:t>66% of top Holstein effects from added SNP </a:t>
            </a:r>
            <a:r>
              <a:rPr lang="en-US" sz="5000" dirty="0">
                <a:solidFill>
                  <a:srgbClr val="00337F"/>
                </a:solidFill>
              </a:rPr>
              <a:t>(only 34% from 50K chip)</a:t>
            </a:r>
          </a:p>
          <a:p>
            <a:pPr marL="594360" indent="-457200">
              <a:lnSpc>
                <a:spcPts val="6000"/>
              </a:lnSpc>
              <a:spcAft>
                <a:spcPts val="3600"/>
              </a:spcAft>
            </a:pPr>
            <a:r>
              <a:rPr lang="en-US" sz="5400" dirty="0"/>
              <a:t>Revised SNP list improved quality control and used new reference map</a:t>
            </a:r>
          </a:p>
          <a:p>
            <a:pPr marL="594360" indent="-457200">
              <a:lnSpc>
                <a:spcPts val="6000"/>
              </a:lnSpc>
              <a:spcAft>
                <a:spcPts val="3600"/>
              </a:spcAft>
            </a:pPr>
            <a:r>
              <a:rPr lang="en-US" sz="5400" dirty="0"/>
              <a:t>Using 80K instead of 60K SNP increased computing by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5400" dirty="0"/>
              <a:t>30% for some steps</a:t>
            </a:r>
          </a:p>
          <a:p>
            <a:pPr marL="594360" indent="-457200">
              <a:lnSpc>
                <a:spcPts val="6000"/>
              </a:lnSpc>
              <a:spcAft>
                <a:spcPts val="3600"/>
              </a:spcAft>
            </a:pPr>
            <a:r>
              <a:rPr lang="en-US" sz="5400" dirty="0"/>
              <a:t>Reliability expected to increase by 1–3 percentage points</a:t>
            </a:r>
          </a:p>
          <a:p>
            <a:pPr marL="594360" indent="-457200">
              <a:lnSpc>
                <a:spcPts val="6000"/>
              </a:lnSpc>
            </a:pPr>
            <a:r>
              <a:rPr lang="en-US" sz="5400" dirty="0"/>
              <a:t>Future predictions could assign more prior emphasis to known QTL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99338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 and disclaimers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4915" y="2743200"/>
            <a:ext cx="21945599" cy="7797006"/>
          </a:xfrm>
        </p:spPr>
        <p:txBody>
          <a:bodyPr/>
          <a:lstStyle/>
          <a:p>
            <a:pPr marL="502920" indent="-411480">
              <a:lnSpc>
                <a:spcPts val="5800"/>
              </a:lnSpc>
              <a:spcAft>
                <a:spcPts val="4800"/>
              </a:spcAft>
            </a:pPr>
            <a:r>
              <a:rPr lang="en-US" sz="5200" dirty="0"/>
              <a:t>Council on Dairy Cattle Breeding </a:t>
            </a:r>
            <a:r>
              <a:rPr lang="en-US" sz="5200" dirty="0">
                <a:solidFill>
                  <a:srgbClr val="00337F"/>
                </a:solidFill>
              </a:rPr>
              <a:t>(Bowie, MD) </a:t>
            </a:r>
            <a:r>
              <a:rPr lang="en-US" sz="5200" dirty="0"/>
              <a:t>provided evaluation data </a:t>
            </a:r>
          </a:p>
          <a:p>
            <a:pPr marL="502920" indent="-411480">
              <a:lnSpc>
                <a:spcPts val="5800"/>
              </a:lnSpc>
              <a:spcAft>
                <a:spcPts val="4800"/>
              </a:spcAft>
            </a:pPr>
            <a:r>
              <a:rPr lang="en-US" sz="5200" dirty="0"/>
              <a:t>Genotyping labs provided data for gene tests and additional selected SNP</a:t>
            </a:r>
          </a:p>
          <a:p>
            <a:pPr marL="502920" indent="-411480">
              <a:lnSpc>
                <a:spcPts val="5800"/>
              </a:lnSpc>
              <a:spcAft>
                <a:spcPts val="4800"/>
              </a:spcAft>
            </a:pPr>
            <a:r>
              <a:rPr lang="en-US" sz="5200" dirty="0"/>
              <a:t>USDA-ARS project </a:t>
            </a:r>
            <a:r>
              <a:rPr lang="mr-IN" sz="5200" dirty="0"/>
              <a:t>ARS 8042-31000-002-00</a:t>
            </a:r>
            <a:r>
              <a:rPr lang="en-US" sz="5200" dirty="0"/>
              <a:t> </a:t>
            </a:r>
            <a:r>
              <a:rPr lang="en-US" sz="5200" dirty="0">
                <a:solidFill>
                  <a:srgbClr val="00337F"/>
                </a:solidFill>
              </a:rPr>
              <a:t>(Improving Dairy Animals by Increasing Accuracy of Genomic Prediction, Evaluating New Traits, and Redefining Selection Goals)</a:t>
            </a:r>
          </a:p>
          <a:p>
            <a:pPr marL="502920" indent="-411480">
              <a:lnSpc>
                <a:spcPts val="5800"/>
              </a:lnSpc>
              <a:spcAft>
                <a:spcPts val="4800"/>
              </a:spcAft>
            </a:pPr>
            <a:r>
              <a:rPr lang="en-US" sz="5200" dirty="0"/>
              <a:t>Mention of trade names or commercial products in this presentation is solely for the purpose of providing specific information and does not imply recommendation or endorsement by CDCB or USDA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arnInFiel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2225" b="12225"/>
          <a:stretch>
            <a:fillRect/>
          </a:stretch>
        </p:blipFill>
        <p:spPr>
          <a:xfrm>
            <a:off x="0" y="0"/>
            <a:ext cx="24368125" cy="11506200"/>
          </a:xfrm>
          <a:noFill/>
          <a:ln/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0" y="7779843"/>
            <a:ext cx="24387175" cy="3726357"/>
          </a:xfrm>
          <a:prstGeom prst="rect">
            <a:avLst/>
          </a:prstGeom>
          <a:gradFill flip="none" rotWithShape="1">
            <a:gsLst>
              <a:gs pos="41000">
                <a:srgbClr val="8A5900">
                  <a:alpha val="0"/>
                </a:srgbClr>
              </a:gs>
              <a:gs pos="100000">
                <a:srgbClr val="4C3100">
                  <a:alpha val="72000"/>
                  <a:lumMod val="34000"/>
                </a:srgbClr>
              </a:gs>
            </a:gsLst>
            <a:lin ang="5400000" scaled="1"/>
            <a:tileRect/>
          </a:gradFill>
        </p:spPr>
        <p:txBody>
          <a:bodyPr vert="horz" lIns="548640" tIns="108809" rIns="548640" bIns="246888" rtlCol="0" anchor="ctr">
            <a:noAutofit/>
          </a:bodyPr>
          <a:lstStyle/>
          <a:p>
            <a:pPr marL="0" marR="0" lvl="0" indent="0" algn="ctr" defTabSz="1088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16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0426-0CF6-4CE6-A58B-D00D44A9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4EA2-A862-429C-9645-15D47C20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915" y="2743200"/>
            <a:ext cx="21945599" cy="8207375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Increase in markers used in US genomic predictions</a:t>
            </a:r>
          </a:p>
          <a:p>
            <a:pPr>
              <a:spcAft>
                <a:spcPts val="3000"/>
              </a:spcAft>
            </a:pPr>
            <a:r>
              <a:rPr lang="en-US" dirty="0"/>
              <a:t>Methods for selecting better SNP and removing poorer SNP</a:t>
            </a:r>
          </a:p>
          <a:p>
            <a:pPr>
              <a:spcAft>
                <a:spcPts val="3000"/>
              </a:spcAft>
            </a:pPr>
            <a:r>
              <a:rPr lang="en-US" dirty="0"/>
              <a:t>Gene tests added and effects on traits</a:t>
            </a:r>
          </a:p>
          <a:p>
            <a:pPr>
              <a:spcAft>
                <a:spcPts val="3000"/>
              </a:spcAft>
            </a:pPr>
            <a:r>
              <a:rPr lang="en-US" dirty="0"/>
              <a:t>Conversion of locations to new reference map</a:t>
            </a:r>
          </a:p>
          <a:p>
            <a:pPr>
              <a:spcAft>
                <a:spcPts val="0"/>
              </a:spcAft>
            </a:pPr>
            <a:r>
              <a:rPr lang="en-US" dirty="0"/>
              <a:t>Results when applied to 5 breeds</a:t>
            </a:r>
          </a:p>
          <a:p>
            <a:pPr marL="685800" indent="0">
              <a:lnSpc>
                <a:spcPts val="6800"/>
              </a:lnSpc>
              <a:spcAft>
                <a:spcPts val="3000"/>
              </a:spcAft>
              <a:buNone/>
            </a:pPr>
            <a:r>
              <a:rPr lang="en-US" dirty="0">
                <a:solidFill>
                  <a:srgbClr val="00337F"/>
                </a:solidFill>
              </a:rPr>
              <a:t>(Ayrshire, Brown Swiss, Guernsey, Holstein, Jersey)</a:t>
            </a:r>
          </a:p>
          <a:p>
            <a:pPr>
              <a:spcAft>
                <a:spcPts val="3600"/>
              </a:spcAft>
            </a:pPr>
            <a:r>
              <a:rPr lang="en-US" dirty="0"/>
              <a:t>Correlations and reliability gains with more SNP</a:t>
            </a:r>
          </a:p>
        </p:txBody>
      </p:sp>
    </p:spTree>
    <p:extLst>
      <p:ext uri="{BB962C8B-B14F-4D97-AF65-F5344CB8AC3E}">
        <p14:creationId xmlns:p14="http://schemas.microsoft.com/office/powerpoint/2010/main" val="109447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of markers used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4915" y="2743200"/>
            <a:ext cx="21945599" cy="8412559"/>
          </a:xfrm>
        </p:spPr>
        <p:txBody>
          <a:bodyPr/>
          <a:lstStyle/>
          <a:p>
            <a:pPr marL="594360" indent="-457200">
              <a:lnSpc>
                <a:spcPts val="6200"/>
              </a:lnSpc>
              <a:spcAft>
                <a:spcPts val="3000"/>
              </a:spcAft>
            </a:pPr>
            <a:r>
              <a:rPr lang="en-US" sz="5600" dirty="0"/>
              <a:t>Numbers of markers used have increased over the years</a:t>
            </a:r>
          </a:p>
          <a:p>
            <a:pPr marL="1143000" lvl="1" indent="-411480">
              <a:lnSpc>
                <a:spcPts val="5800"/>
              </a:lnSpc>
              <a:spcAft>
                <a:spcPts val="3000"/>
              </a:spcAft>
            </a:pPr>
            <a:r>
              <a:rPr lang="en-US" sz="5200" dirty="0">
                <a:solidFill>
                  <a:srgbClr val="00337F"/>
                </a:solidFill>
              </a:rPr>
              <a:t>2008: </a:t>
            </a:r>
            <a:r>
              <a:rPr lang="en-US" sz="5200" dirty="0"/>
              <a:t>Separate SNP lists within breed based on minor allele frequency </a:t>
            </a:r>
            <a:r>
              <a:rPr lang="en-US" sz="5200" dirty="0">
                <a:solidFill>
                  <a:srgbClr val="B00000"/>
                </a:solidFill>
              </a:rPr>
              <a:t>(34,593, Brown Swiss; 38,416, Holsteins; 31,628, Jerseys)</a:t>
            </a:r>
          </a:p>
          <a:p>
            <a:pPr marL="1143000" lvl="1" indent="-411480">
              <a:lnSpc>
                <a:spcPts val="5800"/>
              </a:lnSpc>
              <a:spcAft>
                <a:spcPts val="3000"/>
              </a:spcAft>
            </a:pPr>
            <a:r>
              <a:rPr lang="en-US" sz="5200" dirty="0">
                <a:solidFill>
                  <a:srgbClr val="00337F"/>
                </a:solidFill>
              </a:rPr>
              <a:t>2009: </a:t>
            </a:r>
            <a:r>
              <a:rPr lang="en-US" sz="5200" dirty="0"/>
              <a:t>Common list of 43,385 SNP for multibreed research</a:t>
            </a:r>
          </a:p>
          <a:p>
            <a:pPr marL="1143000" lvl="1" indent="-411480">
              <a:lnSpc>
                <a:spcPts val="5800"/>
              </a:lnSpc>
              <a:spcAft>
                <a:spcPts val="3000"/>
              </a:spcAft>
            </a:pPr>
            <a:r>
              <a:rPr lang="en-US" sz="5200" dirty="0">
                <a:solidFill>
                  <a:srgbClr val="00337F"/>
                </a:solidFill>
              </a:rPr>
              <a:t>2014: </a:t>
            </a:r>
            <a:r>
              <a:rPr lang="en-US" sz="5200" dirty="0"/>
              <a:t>Increased to 60,671 SNP with HD SNP and gene tests</a:t>
            </a:r>
          </a:p>
          <a:p>
            <a:pPr marL="1143000" lvl="1" indent="-411480">
              <a:lnSpc>
                <a:spcPts val="5800"/>
              </a:lnSpc>
              <a:spcAft>
                <a:spcPts val="6000"/>
              </a:spcAft>
            </a:pPr>
            <a:r>
              <a:rPr lang="en-US" sz="5200" dirty="0">
                <a:solidFill>
                  <a:srgbClr val="00337F"/>
                </a:solidFill>
              </a:rPr>
              <a:t>2018: </a:t>
            </a:r>
            <a:r>
              <a:rPr lang="en-US" sz="5200" dirty="0"/>
              <a:t>Increased to 79,276 SNP with added sequence, HD, and gene tests</a:t>
            </a:r>
          </a:p>
          <a:p>
            <a:pPr marL="594360" indent="-457200">
              <a:lnSpc>
                <a:spcPts val="6200"/>
              </a:lnSpc>
              <a:spcAft>
                <a:spcPts val="2400"/>
              </a:spcAft>
            </a:pPr>
            <a:r>
              <a:rPr lang="en-US" sz="5600" dirty="0"/>
              <a:t>Future lists may include more HD and sequence SNP selected from other breeds, other traits, and more data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3038-9B46-4342-8B6A-15C83829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which SNP to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EDA4-B977-4E7C-BE7C-89CA57D4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915" y="2743200"/>
            <a:ext cx="21945599" cy="8412559"/>
          </a:xfrm>
        </p:spPr>
        <p:txBody>
          <a:bodyPr/>
          <a:lstStyle/>
          <a:p>
            <a:pPr marL="594360" indent="-457200">
              <a:lnSpc>
                <a:spcPts val="6200"/>
              </a:lnSpc>
              <a:spcAft>
                <a:spcPts val="1200"/>
              </a:spcAft>
            </a:pPr>
            <a:r>
              <a:rPr lang="en-US" sz="5600" dirty="0"/>
              <a:t>Large effect HD and sequence SNP from 2 previous studies</a:t>
            </a:r>
          </a:p>
          <a:p>
            <a:pPr marL="1143000" lvl="1" indent="-411480">
              <a:lnSpc>
                <a:spcPts val="5800"/>
              </a:lnSpc>
              <a:spcAft>
                <a:spcPts val="1200"/>
              </a:spcAft>
            </a:pPr>
            <a:r>
              <a:rPr lang="en-US" sz="5200" dirty="0" err="1"/>
              <a:t>Wiggans</a:t>
            </a:r>
            <a:r>
              <a:rPr lang="en-US" sz="5200" dirty="0"/>
              <a:t> et al., 2016, J. Dairy Sci. 99:4504–4511 </a:t>
            </a:r>
            <a:r>
              <a:rPr lang="en-US" sz="5200" dirty="0">
                <a:solidFill>
                  <a:srgbClr val="00337F"/>
                </a:solidFill>
              </a:rPr>
              <a:t>(HD SNP) </a:t>
            </a:r>
          </a:p>
          <a:p>
            <a:pPr marL="1143000" lvl="1" indent="-411480">
              <a:lnSpc>
                <a:spcPts val="5800"/>
              </a:lnSpc>
              <a:spcAft>
                <a:spcPts val="3600"/>
              </a:spcAft>
            </a:pPr>
            <a:r>
              <a:rPr lang="en-US" sz="5200" dirty="0"/>
              <a:t>VanRaden et al., 2017, Genet. Sel. </a:t>
            </a:r>
            <a:r>
              <a:rPr lang="en-US" sz="5200" dirty="0" err="1"/>
              <a:t>Evol</a:t>
            </a:r>
            <a:r>
              <a:rPr lang="en-US" sz="5200" dirty="0"/>
              <a:t>. 49:32 </a:t>
            </a:r>
            <a:r>
              <a:rPr lang="en-US" sz="5200" dirty="0">
                <a:solidFill>
                  <a:srgbClr val="00337F"/>
                </a:solidFill>
              </a:rPr>
              <a:t>(sequence) </a:t>
            </a:r>
          </a:p>
          <a:p>
            <a:pPr marL="594360" indent="-457200">
              <a:lnSpc>
                <a:spcPts val="6200"/>
              </a:lnSpc>
              <a:spcAft>
                <a:spcPts val="3600"/>
              </a:spcAft>
            </a:pPr>
            <a:r>
              <a:rPr lang="en-US" sz="5600" dirty="0"/>
              <a:t>Gene tests added to recent chips</a:t>
            </a:r>
          </a:p>
          <a:p>
            <a:pPr marL="594360" indent="-457200">
              <a:lnSpc>
                <a:spcPts val="6200"/>
              </a:lnSpc>
              <a:spcAft>
                <a:spcPts val="3600"/>
              </a:spcAft>
            </a:pPr>
            <a:r>
              <a:rPr lang="en-US" sz="5600" dirty="0"/>
              <a:t>Causal alleles within lethal haplotypes</a:t>
            </a:r>
          </a:p>
          <a:p>
            <a:pPr marL="594360" indent="-457200">
              <a:lnSpc>
                <a:spcPts val="6200"/>
              </a:lnSpc>
              <a:spcAft>
                <a:spcPts val="3600"/>
              </a:spcAft>
            </a:pPr>
            <a:r>
              <a:rPr lang="en-US" sz="5600" dirty="0"/>
              <a:t>Remove previous SNP with high parent-progeny conflict rates, missing genotypes, Hardy-Weinberg within breeds, etc.</a:t>
            </a:r>
          </a:p>
          <a:p>
            <a:pPr marL="594360" indent="-457200">
              <a:lnSpc>
                <a:spcPts val="6200"/>
              </a:lnSpc>
              <a:spcAft>
                <a:spcPts val="3000"/>
              </a:spcAft>
            </a:pPr>
            <a:r>
              <a:rPr lang="en-US" sz="5600" dirty="0"/>
              <a:t>Set SNP to missing on individual chips with poor properties</a:t>
            </a:r>
          </a:p>
        </p:txBody>
      </p:sp>
    </p:spTree>
    <p:extLst>
      <p:ext uri="{BB962C8B-B14F-4D97-AF65-F5344CB8AC3E}">
        <p14:creationId xmlns:p14="http://schemas.microsoft.com/office/powerpoint/2010/main" val="257981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F4B1-7C0F-4DD6-A9F7-A3F909B9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tests and sequence SNP with large effects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4E8AE-0270-4F44-8A16-6897BA66D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915" y="2743200"/>
            <a:ext cx="21945599" cy="8207375"/>
          </a:xfrm>
        </p:spPr>
        <p:txBody>
          <a:bodyPr/>
          <a:lstStyle/>
          <a:p>
            <a:pPr marL="594360" indent="-457200">
              <a:lnSpc>
                <a:spcPts val="6200"/>
              </a:lnSpc>
              <a:spcAft>
                <a:spcPts val="4800"/>
              </a:spcAft>
            </a:pPr>
            <a:r>
              <a:rPr lang="en-US" sz="5600" dirty="0"/>
              <a:t>Gene tests for </a:t>
            </a:r>
            <a:r>
              <a:rPr lang="en-US" sz="5600" i="1" dirty="0"/>
              <a:t>DGAT1</a:t>
            </a:r>
            <a:r>
              <a:rPr lang="en-US" sz="5600" dirty="0"/>
              <a:t>, </a:t>
            </a:r>
            <a:r>
              <a:rPr lang="en-US" sz="5600" i="1" dirty="0"/>
              <a:t>ABCG2</a:t>
            </a:r>
            <a:r>
              <a:rPr lang="en-US" sz="5600" dirty="0"/>
              <a:t>, β-casein, and β-lactoglobulin had large effects on yield traits and net merit</a:t>
            </a:r>
          </a:p>
          <a:p>
            <a:pPr marL="594360" indent="-457200">
              <a:lnSpc>
                <a:spcPts val="6200"/>
              </a:lnSpc>
              <a:spcAft>
                <a:spcPts val="4800"/>
              </a:spcAft>
            </a:pPr>
            <a:r>
              <a:rPr lang="en-US" sz="5600" dirty="0"/>
              <a:t>Gene tests for Holstein cholesterol deficiency, complex vertebral malformation, </a:t>
            </a:r>
            <a:r>
              <a:rPr lang="en-US" sz="5600" dirty="0" err="1"/>
              <a:t>brachyspina</a:t>
            </a:r>
            <a:r>
              <a:rPr lang="en-US" sz="5600" dirty="0"/>
              <a:t>, and calpain had large effects on somatic cell score, udder cleft, protein yield, and gestation length, respectively </a:t>
            </a:r>
          </a:p>
          <a:p>
            <a:pPr marL="594360" indent="-457200">
              <a:lnSpc>
                <a:spcPts val="6200"/>
              </a:lnSpc>
              <a:spcAft>
                <a:spcPts val="4800"/>
              </a:spcAft>
            </a:pPr>
            <a:r>
              <a:rPr lang="en-US" sz="5600" dirty="0"/>
              <a:t>New sequence marker on chromosome 3 had largest effect on Holstein final score, foot angle, feet-and-legs score, and rear legs (rear view) </a:t>
            </a:r>
          </a:p>
          <a:p>
            <a:pPr marL="594360" indent="-457200">
              <a:lnSpc>
                <a:spcPts val="6200"/>
              </a:lnSpc>
              <a:spcAft>
                <a:spcPts val="4800"/>
              </a:spcAft>
            </a:pPr>
            <a:r>
              <a:rPr lang="en-US" sz="5600" dirty="0"/>
              <a:t>For Jerseys, </a:t>
            </a:r>
            <a:r>
              <a:rPr lang="en-US" sz="5600" i="1" dirty="0" err="1"/>
              <a:t>bGHR</a:t>
            </a:r>
            <a:r>
              <a:rPr lang="en-US" sz="5600" dirty="0"/>
              <a:t> had large effect on productive life </a:t>
            </a:r>
          </a:p>
        </p:txBody>
      </p:sp>
    </p:spTree>
    <p:extLst>
      <p:ext uri="{BB962C8B-B14F-4D97-AF65-F5344CB8AC3E}">
        <p14:creationId xmlns:p14="http://schemas.microsoft.com/office/powerpoint/2010/main" val="337683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6BDA-F3A6-4556-B244-56491DDD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HD SNP with large effects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E8719A-B6C2-4A1A-952F-EEAE63D2FE95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80583313"/>
              </p:ext>
            </p:extLst>
          </p:nvPr>
        </p:nvGraphicFramePr>
        <p:xfrm>
          <a:off x="1214438" y="2743200"/>
          <a:ext cx="21922594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668">
                  <a:extLst>
                    <a:ext uri="{9D8B030D-6E8A-4147-A177-3AD203B41FA5}">
                      <a16:colId xmlns:a16="http://schemas.microsoft.com/office/drawing/2014/main" val="804861802"/>
                    </a:ext>
                  </a:extLst>
                </a:gridCol>
                <a:gridCol w="5875507">
                  <a:extLst>
                    <a:ext uri="{9D8B030D-6E8A-4147-A177-3AD203B41FA5}">
                      <a16:colId xmlns:a16="http://schemas.microsoft.com/office/drawing/2014/main" val="2829324281"/>
                    </a:ext>
                  </a:extLst>
                </a:gridCol>
                <a:gridCol w="4494178">
                  <a:extLst>
                    <a:ext uri="{9D8B030D-6E8A-4147-A177-3AD203B41FA5}">
                      <a16:colId xmlns:a16="http://schemas.microsoft.com/office/drawing/2014/main" val="487707530"/>
                    </a:ext>
                  </a:extLst>
                </a:gridCol>
                <a:gridCol w="7806241">
                  <a:extLst>
                    <a:ext uri="{9D8B030D-6E8A-4147-A177-3AD203B41FA5}">
                      <a16:colId xmlns:a16="http://schemas.microsoft.com/office/drawing/2014/main" val="18425371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B00000"/>
                          </a:solidFill>
                        </a:rPr>
                        <a:t>Chromosome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 err="1">
                          <a:solidFill>
                            <a:srgbClr val="B00000"/>
                          </a:solidFill>
                        </a:rPr>
                        <a:t>BovineHD</a:t>
                      </a:r>
                      <a:r>
                        <a:rPr lang="en-US" sz="5200" b="1" dirty="0">
                          <a:solidFill>
                            <a:srgbClr val="B00000"/>
                          </a:solidFill>
                        </a:rPr>
                        <a:t> SNP</a:t>
                      </a:r>
                    </a:p>
                  </a:txBody>
                  <a:tcPr marL="0" marR="1828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B00000"/>
                          </a:solidFill>
                        </a:rPr>
                        <a:t>Breed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B00000"/>
                          </a:solidFill>
                        </a:rPr>
                        <a:t>Traits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825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marL="0" marR="15544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0300030795</a:t>
                      </a:r>
                    </a:p>
                  </a:txBody>
                  <a:tcPr marL="0" marR="1828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Holstein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Productive life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919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0" marR="15544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0500026662</a:t>
                      </a:r>
                    </a:p>
                  </a:txBody>
                  <a:tcPr marL="0" marR="1828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Brown Swiss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Fat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583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marL="0" marR="15544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4100004671</a:t>
                      </a:r>
                    </a:p>
                  </a:txBody>
                  <a:tcPr marL="0" marR="1828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Ayrshire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Stature, strength, dairy form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984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0" marR="15544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1000009940</a:t>
                      </a:r>
                    </a:p>
                  </a:txBody>
                  <a:tcPr marL="0" marR="1828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Brown Swiss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Cow conception rate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353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marL="0" marR="15544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1200019197</a:t>
                      </a:r>
                    </a:p>
                  </a:txBody>
                  <a:tcPr marL="0" marR="1828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Guernsey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Protein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43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 marL="0" marR="15544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1300003829</a:t>
                      </a:r>
                    </a:p>
                  </a:txBody>
                  <a:tcPr marL="0" marR="1828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Ayrshire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Cow conception rate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82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 marL="0" marR="15544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1400000401</a:t>
                      </a:r>
                    </a:p>
                  </a:txBody>
                  <a:tcPr marL="0" marR="1828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Brown Swiss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Fat </a:t>
                      </a:r>
                      <a:r>
                        <a:rPr lang="en-US" sz="5200" b="1" dirty="0">
                          <a:solidFill>
                            <a:srgbClr val="00337F"/>
                          </a:solidFill>
                        </a:rPr>
                        <a:t>(near </a:t>
                      </a:r>
                      <a:r>
                        <a:rPr lang="en-US" sz="5200" b="1" i="1" dirty="0">
                          <a:solidFill>
                            <a:srgbClr val="00337F"/>
                          </a:solidFill>
                        </a:rPr>
                        <a:t>DGAT1</a:t>
                      </a:r>
                      <a:r>
                        <a:rPr lang="en-US" sz="5200" b="1" dirty="0">
                          <a:solidFill>
                            <a:srgbClr val="00337F"/>
                          </a:solidFill>
                        </a:rPr>
                        <a:t>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749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17</a:t>
                      </a:r>
                    </a:p>
                  </a:txBody>
                  <a:tcPr marL="0" marR="15544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1700020789</a:t>
                      </a:r>
                    </a:p>
                  </a:txBody>
                  <a:tcPr marL="0" marR="1828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Brown Swiss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Heifer conception rate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467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marL="0" marR="15544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1900014702</a:t>
                      </a:r>
                    </a:p>
                  </a:txBody>
                  <a:tcPr marL="0" marR="1828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Ayrshire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SCS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701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marL="0" marR="15544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2900011160</a:t>
                      </a:r>
                    </a:p>
                  </a:txBody>
                  <a:tcPr marL="0" marR="1828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Ayrshire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Fat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686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47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0417B-9D48-4246-8368-B5419329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SNP with larger effects than 50K SNP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E778B-7425-419B-991B-6A5C65F40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915" y="2743200"/>
            <a:ext cx="8230915" cy="7155805"/>
          </a:xfrm>
        </p:spPr>
        <p:txBody>
          <a:bodyPr/>
          <a:lstStyle/>
          <a:p>
            <a:pPr marL="594360" indent="-457200">
              <a:lnSpc>
                <a:spcPts val="6200"/>
              </a:lnSpc>
              <a:spcAft>
                <a:spcPts val="600"/>
              </a:spcAft>
            </a:pPr>
            <a:r>
              <a:rPr lang="en-US" sz="5600" dirty="0"/>
              <a:t>Top 5 largest SNP effects </a:t>
            </a:r>
          </a:p>
          <a:p>
            <a:pPr marL="1143000" lvl="1" indent="-411480">
              <a:lnSpc>
                <a:spcPts val="5800"/>
              </a:lnSpc>
              <a:spcAft>
                <a:spcPts val="600"/>
              </a:spcAft>
            </a:pPr>
            <a:r>
              <a:rPr lang="en-US" sz="5200" dirty="0"/>
              <a:t>Within each trait </a:t>
            </a:r>
          </a:p>
          <a:p>
            <a:pPr marL="1143000" lvl="1" indent="-411480">
              <a:lnSpc>
                <a:spcPts val="5800"/>
              </a:lnSpc>
              <a:spcAft>
                <a:spcPts val="6000"/>
              </a:spcAft>
            </a:pPr>
            <a:r>
              <a:rPr lang="en-US" sz="5200" dirty="0"/>
              <a:t>Within each breed</a:t>
            </a:r>
          </a:p>
          <a:p>
            <a:pPr marL="594360" indent="-457200">
              <a:lnSpc>
                <a:spcPts val="6200"/>
              </a:lnSpc>
              <a:spcAft>
                <a:spcPts val="6000"/>
              </a:spcAft>
            </a:pPr>
            <a:r>
              <a:rPr lang="en-US" sz="5600" dirty="0"/>
              <a:t>How many on original 50K chip?</a:t>
            </a:r>
          </a:p>
          <a:p>
            <a:pPr marL="594360" indent="-457200">
              <a:lnSpc>
                <a:spcPts val="6200"/>
              </a:lnSpc>
              <a:spcAft>
                <a:spcPts val="4800"/>
              </a:spcAft>
            </a:pPr>
            <a:r>
              <a:rPr lang="en-US" sz="5600" dirty="0"/>
              <a:t>New SNP added from HD, sequence, or gene tests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094C3D-246D-4006-8F5B-C55C0FADDA0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67951729"/>
              </p:ext>
            </p:extLst>
          </p:nvPr>
        </p:nvGraphicFramePr>
        <p:xfrm>
          <a:off x="12801600" y="4089001"/>
          <a:ext cx="10542494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376">
                  <a:extLst>
                    <a:ext uri="{9D8B030D-6E8A-4147-A177-3AD203B41FA5}">
                      <a16:colId xmlns:a16="http://schemas.microsoft.com/office/drawing/2014/main" val="2115432588"/>
                    </a:ext>
                  </a:extLst>
                </a:gridCol>
                <a:gridCol w="2832848">
                  <a:extLst>
                    <a:ext uri="{9D8B030D-6E8A-4147-A177-3AD203B41FA5}">
                      <a16:colId xmlns:a16="http://schemas.microsoft.com/office/drawing/2014/main" val="3607313019"/>
                    </a:ext>
                  </a:extLst>
                </a:gridCol>
                <a:gridCol w="2725270">
                  <a:extLst>
                    <a:ext uri="{9D8B030D-6E8A-4147-A177-3AD203B41FA5}">
                      <a16:colId xmlns:a16="http://schemas.microsoft.com/office/drawing/2014/main" val="3246349816"/>
                    </a:ext>
                  </a:extLst>
                </a:gridCol>
              </a:tblGrid>
              <a:tr h="706913">
                <a:tc>
                  <a:txBody>
                    <a:bodyPr/>
                    <a:lstStyle/>
                    <a:p>
                      <a:pPr>
                        <a:lnSpc>
                          <a:spcPts val="5600"/>
                        </a:lnSpc>
                      </a:pPr>
                      <a:r>
                        <a:rPr lang="en-US" sz="5200" b="1" dirty="0">
                          <a:solidFill>
                            <a:srgbClr val="B00000"/>
                          </a:solidFill>
                        </a:rPr>
                        <a:t>Breed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</a:pPr>
                      <a:r>
                        <a:rPr lang="en-US" sz="5200" b="1" dirty="0">
                          <a:solidFill>
                            <a:srgbClr val="B00000"/>
                          </a:solidFill>
                        </a:rPr>
                        <a:t>Traits (no.)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</a:pPr>
                      <a:r>
                        <a:rPr lang="en-US" sz="5200" b="1" dirty="0">
                          <a:solidFill>
                            <a:srgbClr val="B00000"/>
                          </a:solidFill>
                        </a:rPr>
                        <a:t>50K SNP</a:t>
                      </a:r>
                    </a:p>
                    <a:p>
                      <a:pPr algn="ctr">
                        <a:lnSpc>
                          <a:spcPts val="5600"/>
                        </a:lnSpc>
                      </a:pPr>
                      <a:r>
                        <a:rPr lang="en-US" sz="5200" b="1" dirty="0">
                          <a:solidFill>
                            <a:srgbClr val="B00000"/>
                          </a:solidFill>
                        </a:rPr>
                        <a:t>(% of top </a:t>
                      </a:r>
                    </a:p>
                    <a:p>
                      <a:pPr algn="ctr">
                        <a:lnSpc>
                          <a:spcPts val="5600"/>
                        </a:lnSpc>
                      </a:pPr>
                      <a:r>
                        <a:rPr lang="en-US" sz="5200" b="1" dirty="0">
                          <a:solidFill>
                            <a:srgbClr val="B00000"/>
                          </a:solidFill>
                        </a:rPr>
                        <a:t>5 SNP)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37312"/>
                  </a:ext>
                </a:extLst>
              </a:tr>
              <a:tr h="279452"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Holstein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marL="0" marR="82296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34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188184"/>
                  </a:ext>
                </a:extLst>
              </a:tr>
              <a:tr h="279452"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Jersey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 marL="0" marR="8229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55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312394"/>
                  </a:ext>
                </a:extLst>
              </a:tr>
              <a:tr h="279452"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Brown Swiss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30</a:t>
                      </a:r>
                    </a:p>
                  </a:txBody>
                  <a:tcPr marL="0" marR="8229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53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594416"/>
                  </a:ext>
                </a:extLst>
              </a:tr>
              <a:tr h="279452"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Ayrshire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 marL="0" marR="8229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230029"/>
                  </a:ext>
                </a:extLst>
              </a:tr>
              <a:tr h="279452"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Guernsey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 marL="0" marR="8229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530150"/>
                  </a:ext>
                </a:extLst>
              </a:tr>
              <a:tr h="493182">
                <a:tc>
                  <a:txBody>
                    <a:bodyPr/>
                    <a:lstStyle/>
                    <a:p>
                      <a:pPr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337F"/>
                          </a:solidFill>
                        </a:rPr>
                        <a:t>Weighted average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337F"/>
                          </a:solidFill>
                        </a:rPr>
                        <a:t>152</a:t>
                      </a:r>
                    </a:p>
                  </a:txBody>
                  <a:tcPr marL="0" marR="8229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</a:pPr>
                      <a:r>
                        <a:rPr lang="en-US" sz="5200" b="1" dirty="0">
                          <a:solidFill>
                            <a:srgbClr val="00337F"/>
                          </a:solidFill>
                        </a:rPr>
                        <a:t>42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741210"/>
                  </a:ext>
                </a:extLst>
              </a:tr>
            </a:tbl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B72052-CAD2-4200-B97E-4AFC019497CD}"/>
              </a:ext>
            </a:extLst>
          </p:cNvPr>
          <p:cNvSpPr txBox="1">
            <a:spLocks/>
          </p:cNvSpPr>
          <p:nvPr/>
        </p:nvSpPr>
        <p:spPr bwMode="auto">
          <a:xfrm>
            <a:off x="12184063" y="2743200"/>
            <a:ext cx="10979147" cy="159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346" indent="-548277" algn="l" defTabSz="1086717" rtl="0" fontAlgn="base">
              <a:lnSpc>
                <a:spcPts val="7000"/>
              </a:lnSpc>
              <a:spcBef>
                <a:spcPct val="0"/>
              </a:spcBef>
              <a:spcAft>
                <a:spcPts val="2398"/>
              </a:spcAft>
              <a:buClr>
                <a:srgbClr val="990C22"/>
              </a:buClr>
              <a:buSzPct val="100000"/>
              <a:buFont typeface="Arial" charset="0"/>
              <a:buChar char="•"/>
              <a:defRPr sz="639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62071" indent="-548277" algn="l" defTabSz="1086717" rtl="0" fontAlgn="base">
              <a:lnSpc>
                <a:spcPts val="6600"/>
              </a:lnSpc>
              <a:spcBef>
                <a:spcPct val="0"/>
              </a:spcBef>
              <a:spcAft>
                <a:spcPts val="2400"/>
              </a:spcAft>
              <a:buClr>
                <a:srgbClr val="990C22"/>
              </a:buClr>
              <a:buSzPct val="100000"/>
              <a:buFont typeface="Arial" charset="0"/>
              <a:buChar char="•"/>
              <a:defRPr sz="599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75865" indent="-548277" algn="l" defTabSz="1086717" rtl="0" fontAlgn="base">
              <a:lnSpc>
                <a:spcPts val="6200"/>
              </a:lnSpc>
              <a:spcBef>
                <a:spcPct val="0"/>
              </a:spcBef>
              <a:spcAft>
                <a:spcPts val="2400"/>
              </a:spcAft>
              <a:buClr>
                <a:srgbClr val="990C22"/>
              </a:buClr>
              <a:buSzPct val="100000"/>
              <a:buFont typeface="Arial" charset="0"/>
              <a:buChar char="•"/>
              <a:defRPr sz="559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89659" indent="-548277" algn="l" defTabSz="1086717" rtl="0" fontAlgn="base">
              <a:lnSpc>
                <a:spcPts val="5800"/>
              </a:lnSpc>
              <a:spcBef>
                <a:spcPct val="0"/>
              </a:spcBef>
              <a:spcAft>
                <a:spcPts val="2400"/>
              </a:spcAft>
              <a:buClr>
                <a:srgbClr val="990C22"/>
              </a:buClr>
              <a:buSzPct val="100000"/>
              <a:buFont typeface="Arial" charset="0"/>
              <a:buChar char="•"/>
              <a:defRPr sz="519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03453" indent="-548277" algn="l" defTabSz="1086717" rtl="0" fontAlgn="base">
              <a:lnSpc>
                <a:spcPts val="5400"/>
              </a:lnSpc>
              <a:spcBef>
                <a:spcPct val="0"/>
              </a:spcBef>
              <a:spcAft>
                <a:spcPts val="2400"/>
              </a:spcAft>
              <a:buClr>
                <a:srgbClr val="990C22"/>
              </a:buClr>
              <a:buSzPct val="100000"/>
              <a:buFont typeface="Arial" charset="0"/>
              <a:buChar char="•"/>
              <a:defRPr sz="479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934" indent="-228449" algn="l" defTabSz="9137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831" indent="-228449" algn="l" defTabSz="9137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728" indent="-228449" algn="l" defTabSz="9137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625" indent="-228449" algn="l" defTabSz="9137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4360" indent="-457200">
              <a:lnSpc>
                <a:spcPts val="6200"/>
              </a:lnSpc>
              <a:spcAft>
                <a:spcPts val="3000"/>
              </a:spcAft>
            </a:pPr>
            <a:r>
              <a:rPr lang="en-US" sz="5600" dirty="0"/>
              <a:t>Percentage of 50K SNP for each breed across traits</a:t>
            </a:r>
          </a:p>
        </p:txBody>
      </p:sp>
    </p:spTree>
    <p:extLst>
      <p:ext uri="{BB962C8B-B14F-4D97-AF65-F5344CB8AC3E}">
        <p14:creationId xmlns:p14="http://schemas.microsoft.com/office/powerpoint/2010/main" val="407339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A63E-BF53-43B1-A369-91C1A49B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685801"/>
            <a:ext cx="21932901" cy="1230337"/>
          </a:xfrm>
        </p:spPr>
        <p:txBody>
          <a:bodyPr/>
          <a:lstStyle/>
          <a:p>
            <a:r>
              <a:rPr lang="en-US" dirty="0"/>
              <a:t>Comparison of 80K and 60K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DD0E-8D64-4D78-841B-F44564E92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915" y="2788920"/>
            <a:ext cx="21945599" cy="8694688"/>
          </a:xfrm>
        </p:spPr>
        <p:txBody>
          <a:bodyPr/>
          <a:lstStyle/>
          <a:p>
            <a:pPr marL="594360" indent="-457200">
              <a:lnSpc>
                <a:spcPts val="6200"/>
              </a:lnSpc>
              <a:spcAft>
                <a:spcPts val="4200"/>
              </a:spcAft>
            </a:pPr>
            <a:r>
              <a:rPr lang="en-US" sz="5600" dirty="0"/>
              <a:t>Genomic predictions improved more for breeds with larger reference populations </a:t>
            </a:r>
            <a:r>
              <a:rPr lang="en-US" sz="5600" dirty="0">
                <a:solidFill>
                  <a:srgbClr val="00337F"/>
                </a:solidFill>
              </a:rPr>
              <a:t>(Holsteins and Jerseys) </a:t>
            </a:r>
          </a:p>
          <a:p>
            <a:pPr marL="594360" indent="-457200">
              <a:lnSpc>
                <a:spcPts val="6200"/>
              </a:lnSpc>
              <a:spcAft>
                <a:spcPts val="4200"/>
              </a:spcAft>
            </a:pPr>
            <a:r>
              <a:rPr lang="en-US" sz="5600" dirty="0"/>
              <a:t>Individual predictions changed most for animals less related to US population, with less complete pedigrees, or genotyped with lowest density chips </a:t>
            </a:r>
            <a:r>
              <a:rPr lang="en-US" sz="5600" dirty="0">
                <a:solidFill>
                  <a:srgbClr val="00337F"/>
                </a:solidFill>
              </a:rPr>
              <a:t>(such as 3K) </a:t>
            </a:r>
          </a:p>
          <a:p>
            <a:pPr marL="594360" indent="-457200">
              <a:lnSpc>
                <a:spcPts val="6200"/>
              </a:lnSpc>
              <a:spcAft>
                <a:spcPts val="1200"/>
              </a:spcAft>
            </a:pPr>
            <a:r>
              <a:rPr lang="en-US" sz="5600" dirty="0"/>
              <a:t>Correlations of 80K with 60K predictions for young animals</a:t>
            </a:r>
          </a:p>
          <a:p>
            <a:pPr marL="1143000" lvl="1" indent="-411480">
              <a:lnSpc>
                <a:spcPts val="5800"/>
              </a:lnSpc>
              <a:spcAft>
                <a:spcPts val="1200"/>
              </a:spcAft>
            </a:pPr>
            <a:r>
              <a:rPr lang="en-US" sz="5200" dirty="0"/>
              <a:t>About 0.99 for Jersey, Holstein, and Guernsey yield traits </a:t>
            </a:r>
          </a:p>
          <a:p>
            <a:pPr marL="1143000" lvl="1" indent="-411480">
              <a:lnSpc>
                <a:spcPts val="5800"/>
              </a:lnSpc>
              <a:spcAft>
                <a:spcPts val="1200"/>
              </a:spcAft>
            </a:pPr>
            <a:r>
              <a:rPr lang="en-US" sz="5200" dirty="0"/>
              <a:t>Higher for Ayrshire and Brown Swiss yield traits </a:t>
            </a:r>
          </a:p>
          <a:p>
            <a:pPr marL="1143000" lvl="1" indent="-411480">
              <a:lnSpc>
                <a:spcPts val="5800"/>
              </a:lnSpc>
            </a:pPr>
            <a:r>
              <a:rPr lang="en-US" sz="5200" dirty="0"/>
              <a:t>Lower for many other traits </a:t>
            </a:r>
            <a:r>
              <a:rPr lang="en-US" sz="5200" dirty="0">
                <a:solidFill>
                  <a:srgbClr val="B00000"/>
                </a:solidFill>
              </a:rPr>
              <a:t>(</a:t>
            </a:r>
            <a:r>
              <a:rPr lang="en-US" sz="5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5200" dirty="0">
                <a:solidFill>
                  <a:srgbClr val="B00000"/>
                </a:solidFill>
              </a:rPr>
              <a:t>0.98)</a:t>
            </a:r>
          </a:p>
        </p:txBody>
      </p:sp>
    </p:spTree>
    <p:extLst>
      <p:ext uri="{BB962C8B-B14F-4D97-AF65-F5344CB8AC3E}">
        <p14:creationId xmlns:p14="http://schemas.microsoft.com/office/powerpoint/2010/main" val="408131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A834-6DBD-4F96-BE83-EB63C704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4AF67-E3D6-4128-BEE8-ECFF2302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915" y="2743200"/>
            <a:ext cx="21945599" cy="7258397"/>
          </a:xfrm>
        </p:spPr>
        <p:txBody>
          <a:bodyPr/>
          <a:lstStyle/>
          <a:p>
            <a:pPr>
              <a:spcAft>
                <a:spcPts val="7200"/>
              </a:spcAft>
            </a:pPr>
            <a:r>
              <a:rPr lang="en-US" dirty="0"/>
              <a:t>No change in calculation of reliability</a:t>
            </a:r>
          </a:p>
          <a:p>
            <a:pPr>
              <a:spcAft>
                <a:spcPts val="7200"/>
              </a:spcAft>
            </a:pPr>
            <a:r>
              <a:rPr lang="en-US" dirty="0"/>
              <a:t>Recent research suggested that reliability was overestimated</a:t>
            </a:r>
          </a:p>
          <a:p>
            <a:pPr>
              <a:spcAft>
                <a:spcPts val="0"/>
              </a:spcAft>
            </a:pPr>
            <a:r>
              <a:rPr lang="en-US" dirty="0"/>
              <a:t>1–3 percentage point increase with 77k SNP</a:t>
            </a:r>
          </a:p>
          <a:p>
            <a:pPr marL="685800" indent="0">
              <a:spcAft>
                <a:spcPts val="7200"/>
              </a:spcAft>
              <a:buNone/>
            </a:pPr>
            <a:r>
              <a:rPr lang="en-US" dirty="0">
                <a:solidFill>
                  <a:srgbClr val="00337F"/>
                </a:solidFill>
              </a:rPr>
              <a:t>(</a:t>
            </a:r>
            <a:r>
              <a:rPr lang="en-US" dirty="0" err="1">
                <a:solidFill>
                  <a:srgbClr val="00337F"/>
                </a:solidFill>
              </a:rPr>
              <a:t>Wiggans</a:t>
            </a:r>
            <a:r>
              <a:rPr lang="en-US" dirty="0">
                <a:solidFill>
                  <a:srgbClr val="00337F"/>
                </a:solidFill>
              </a:rPr>
              <a:t> et al., 2016)</a:t>
            </a:r>
          </a:p>
          <a:p>
            <a:pPr>
              <a:spcAft>
                <a:spcPts val="7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76082"/>
      </p:ext>
    </p:extLst>
  </p:cSld>
  <p:clrMapOvr>
    <a:masterClrMapping/>
  </p:clrMapOvr>
</p:sld>
</file>

<file path=ppt/theme/theme1.xml><?xml version="1.0" encoding="utf-8"?>
<a:theme xmlns:a="http://schemas.openxmlformats.org/drawingml/2006/main" name="CDCB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DCB">
      <a:majorFont>
        <a:latin typeface="Calibri"/>
        <a:ea typeface="Arial Unicode MS"/>
        <a:cs typeface="Calibri"/>
      </a:majorFont>
      <a:minorFont>
        <a:latin typeface="Calibri"/>
        <a:ea typeface="Arial Unicode MS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DCB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CDCB">
      <a:majorFont>
        <a:latin typeface="Calibri"/>
        <a:ea typeface="Arial Unicode MS"/>
        <a:cs typeface="Calibri"/>
      </a:majorFont>
      <a:minorFont>
        <a:latin typeface="Calibri"/>
        <a:ea typeface="Arial Unicode MS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14748</TotalTime>
  <Words>840</Words>
  <Application>Microsoft Office PowerPoint</Application>
  <PresentationFormat>Custom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 Unicode MS</vt:lpstr>
      <vt:lpstr>ＭＳ Ｐゴシック</vt:lpstr>
      <vt:lpstr>Arial</vt:lpstr>
      <vt:lpstr>Calibri</vt:lpstr>
      <vt:lpstr>Symbol</vt:lpstr>
      <vt:lpstr>Wingdings</vt:lpstr>
      <vt:lpstr>CDCB</vt:lpstr>
      <vt:lpstr>1_CDCB</vt:lpstr>
      <vt:lpstr>AIP-2017 Slide Master</vt:lpstr>
      <vt:lpstr>Genomic predictions using more markers and gene tests</vt:lpstr>
      <vt:lpstr>Topics</vt:lpstr>
      <vt:lpstr>Growth of markers used</vt:lpstr>
      <vt:lpstr>Choosing which SNP to include</vt:lpstr>
      <vt:lpstr>Gene tests and sequence SNP with large effects</vt:lpstr>
      <vt:lpstr>Added HD SNP with large effects</vt:lpstr>
      <vt:lpstr>New SNP with larger effects than 50K SNP</vt:lpstr>
      <vt:lpstr>Comparison of 80K and 60K predictions</vt:lpstr>
      <vt:lpstr>Reliability</vt:lpstr>
      <vt:lpstr>Computation</vt:lpstr>
      <vt:lpstr>Conclusions</vt:lpstr>
      <vt:lpstr>Acknowledgments and disclaimers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Vanraden, Paul</cp:lastModifiedBy>
  <cp:revision>341</cp:revision>
  <dcterms:created xsi:type="dcterms:W3CDTF">2017-04-14T13:19:57Z</dcterms:created>
  <dcterms:modified xsi:type="dcterms:W3CDTF">2019-06-14T18:48:02Z</dcterms:modified>
</cp:coreProperties>
</file>