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</p:sldMasterIdLst>
  <p:notesMasterIdLst>
    <p:notesMasterId r:id="rId17"/>
  </p:notesMasterIdLst>
  <p:sldIdLst>
    <p:sldId id="602" r:id="rId4"/>
    <p:sldId id="349" r:id="rId5"/>
    <p:sldId id="603" r:id="rId6"/>
    <p:sldId id="360" r:id="rId7"/>
    <p:sldId id="348" r:id="rId8"/>
    <p:sldId id="351" r:id="rId9"/>
    <p:sldId id="359" r:id="rId10"/>
    <p:sldId id="352" r:id="rId11"/>
    <p:sldId id="354" r:id="rId12"/>
    <p:sldId id="355" r:id="rId13"/>
    <p:sldId id="356" r:id="rId14"/>
    <p:sldId id="60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85760" autoAdjust="0"/>
  </p:normalViewPr>
  <p:slideViewPr>
    <p:cSldViewPr snapToGrid="0">
      <p:cViewPr varScale="1">
        <p:scale>
          <a:sx n="91" d="100"/>
          <a:sy n="91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'calf deaths'!$B$1</c:f>
              <c:strCache>
                <c:ptCount val="1"/>
                <c:pt idx="0">
                  <c:v>all breed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'calf deaths'!$A$2:$A$19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'calf deaths'!$B$2:$B$19</c:f>
              <c:numCache>
                <c:formatCode>General</c:formatCode>
                <c:ptCount val="18"/>
                <c:pt idx="0">
                  <c:v>18.03</c:v>
                </c:pt>
                <c:pt idx="1">
                  <c:v>16.7</c:v>
                </c:pt>
                <c:pt idx="2">
                  <c:v>10.09</c:v>
                </c:pt>
                <c:pt idx="3">
                  <c:v>9.59</c:v>
                </c:pt>
                <c:pt idx="4">
                  <c:v>7.85</c:v>
                </c:pt>
                <c:pt idx="5">
                  <c:v>6.33</c:v>
                </c:pt>
                <c:pt idx="6">
                  <c:v>4.6399999999999997</c:v>
                </c:pt>
                <c:pt idx="7">
                  <c:v>3.59</c:v>
                </c:pt>
                <c:pt idx="8">
                  <c:v>3.05</c:v>
                </c:pt>
                <c:pt idx="9">
                  <c:v>2.41</c:v>
                </c:pt>
                <c:pt idx="10">
                  <c:v>2.17</c:v>
                </c:pt>
                <c:pt idx="11">
                  <c:v>2.02</c:v>
                </c:pt>
                <c:pt idx="12">
                  <c:v>2.06</c:v>
                </c:pt>
                <c:pt idx="13">
                  <c:v>2.2999999999999998</c:v>
                </c:pt>
                <c:pt idx="14">
                  <c:v>2.2999999999999998</c:v>
                </c:pt>
                <c:pt idx="15">
                  <c:v>2.42</c:v>
                </c:pt>
                <c:pt idx="16">
                  <c:v>2.25</c:v>
                </c:pt>
                <c:pt idx="1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D-4796-968B-5B27AEFE2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826544"/>
        <c:axId val="566828512"/>
      </c:barChart>
      <c:catAx>
        <c:axId val="566826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Age at deaths (in mo)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828512"/>
        <c:crosses val="autoZero"/>
        <c:auto val="1"/>
        <c:lblAlgn val="ctr"/>
        <c:lblOffset val="100"/>
        <c:noMultiLvlLbl val="0"/>
      </c:catAx>
      <c:valAx>
        <c:axId val="566828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Percentage of losses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826544"/>
        <c:crosses val="autoZero"/>
        <c:crossBetween val="between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928E-CC6B-4CBA-9BE9-7DA566F85053}" type="datetimeFigureOut">
              <a:rPr lang="en-US" smtClean="0"/>
              <a:t>6/6/20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9F8C8-7712-45BB-B9C8-50F27F3D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7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4855" y="4384784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4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9F8C8-7712-45BB-B9C8-50F27F3DA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3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8764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98718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8209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912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92873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913642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04621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11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4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37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27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204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82564"/>
            <a:ext cx="10968567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7486" y="1233488"/>
            <a:ext cx="10968567" cy="192405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424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63B3EA-742B-114F-8E34-4F5A0EA2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0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203" y="342902"/>
            <a:ext cx="10973595" cy="615553"/>
          </a:xfrm>
        </p:spPr>
        <p:txBody>
          <a:bodyPr/>
          <a:lstStyle>
            <a:lvl1pPr>
              <a:defRPr sz="3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DE6FFD-46E8-4040-81C2-F528D776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51" y="1394460"/>
            <a:ext cx="10979948" cy="2603277"/>
          </a:xfrm>
          <a:prstGeom prst="rect">
            <a:avLst/>
          </a:prstGeom>
        </p:spPr>
        <p:txBody>
          <a:bodyPr/>
          <a:lstStyle>
            <a:lvl1pPr marL="342665" indent="-274132">
              <a:lnSpc>
                <a:spcPts val="3500"/>
              </a:lnSpc>
              <a:spcAft>
                <a:spcPts val="1199"/>
              </a:spcAft>
              <a:defRPr sz="3199"/>
            </a:lvl1pPr>
            <a:lvl2pPr marL="731018" indent="-274132">
              <a:lnSpc>
                <a:spcPts val="3300"/>
              </a:lnSpc>
              <a:spcAft>
                <a:spcPts val="1200"/>
              </a:spcAft>
              <a:defRPr sz="2999"/>
            </a:lvl2pPr>
            <a:lvl3pPr marL="1187902" indent="-274132">
              <a:lnSpc>
                <a:spcPts val="3100"/>
              </a:lnSpc>
              <a:spcAft>
                <a:spcPts val="1200"/>
              </a:spcAft>
              <a:defRPr sz="2799"/>
            </a:lvl3pPr>
            <a:lvl4pPr marL="1644788" indent="-274132">
              <a:lnSpc>
                <a:spcPts val="2900"/>
              </a:lnSpc>
              <a:spcAft>
                <a:spcPts val="1200"/>
              </a:spcAft>
              <a:defRPr sz="2599"/>
            </a:lvl4pPr>
            <a:lvl5pPr marL="2101674" indent="-274132">
              <a:lnSpc>
                <a:spcPts val="27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5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American Dairy Science Association annual meeting (virtual), June 22-24 2020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Neupane</a:t>
            </a:r>
          </a:p>
        </p:txBody>
      </p:sp>
    </p:spTree>
    <p:extLst>
      <p:ext uri="{BB962C8B-B14F-4D97-AF65-F5344CB8AC3E}">
        <p14:creationId xmlns:p14="http://schemas.microsoft.com/office/powerpoint/2010/main" val="27565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American Dairy Science Association annual meeting (virtual), June 22-24 2020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Neupane</a:t>
            </a:r>
          </a:p>
        </p:txBody>
      </p:sp>
    </p:spTree>
    <p:extLst>
      <p:ext uri="{BB962C8B-B14F-4D97-AF65-F5344CB8AC3E}">
        <p14:creationId xmlns:p14="http://schemas.microsoft.com/office/powerpoint/2010/main" val="11099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American Dairy Science Association annual meeting (virtual), June 22-24 2020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Neupane</a:t>
            </a:r>
          </a:p>
        </p:txBody>
      </p:sp>
    </p:spTree>
    <p:extLst>
      <p:ext uri="{BB962C8B-B14F-4D97-AF65-F5344CB8AC3E}">
        <p14:creationId xmlns:p14="http://schemas.microsoft.com/office/powerpoint/2010/main" val="21230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5" y="121920"/>
            <a:ext cx="11694694" cy="639763"/>
          </a:xfrm>
        </p:spPr>
        <p:txBody>
          <a:bodyPr/>
          <a:lstStyle/>
          <a:p>
            <a:r>
              <a:rPr lang="en-US" sz="4600" dirty="0">
                <a:solidFill>
                  <a:srgbClr val="FFFF00"/>
                </a:solidFill>
              </a:rPr>
              <a:t>Genomic Evaluation of Dairy Heifer Livability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24051" y="930410"/>
            <a:ext cx="11293643" cy="487653"/>
          </a:xfrm>
        </p:spPr>
        <p:txBody>
          <a:bodyPr/>
          <a:lstStyle/>
          <a:p>
            <a:pPr marL="0" indent="0" algn="r">
              <a:lnSpc>
                <a:spcPts val="2800"/>
              </a:lnSpc>
              <a:spcAft>
                <a:spcPts val="2000"/>
              </a:spcAft>
              <a:buNone/>
            </a:pPr>
            <a:r>
              <a:rPr lang="en-US" sz="2400" dirty="0">
                <a:solidFill>
                  <a:srgbClr val="244270"/>
                </a:solidFill>
              </a:rPr>
              <a:t>M. Neupane, </a:t>
            </a:r>
            <a:r>
              <a:rPr lang="en-US" sz="2400" dirty="0"/>
              <a:t>J.L. Hutchison, C.P. Van </a:t>
            </a:r>
            <a:r>
              <a:rPr lang="en-US" sz="2400" dirty="0" err="1"/>
              <a:t>Tassell</a:t>
            </a:r>
            <a:r>
              <a:rPr lang="en-US" sz="2400" dirty="0"/>
              <a:t>, and P.M. </a:t>
            </a:r>
            <a:r>
              <a:rPr lang="en-US" sz="2400" dirty="0" err="1"/>
              <a:t>VanRaden</a:t>
            </a:r>
            <a:endParaRPr lang="en-US" sz="2400" baseline="30000" dirty="0"/>
          </a:p>
          <a:p>
            <a:pPr marL="0" indent="0">
              <a:lnSpc>
                <a:spcPts val="3067"/>
              </a:lnSpc>
              <a:buNone/>
            </a:pPr>
            <a:endParaRPr lang="en-US" sz="2933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B08DF-38AB-4B24-A84B-3A08E050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446" y="2926046"/>
            <a:ext cx="11293642" cy="17441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Genomic evaluation system for heifer livability was developed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Traditional and genomic predicted transmitting abilities for heifer livability and its genetic correlation with other traits included in net merit dollars </a:t>
            </a:r>
            <a:r>
              <a:rPr lang="en-US" sz="2400">
                <a:solidFill>
                  <a:srgbClr val="0070C0"/>
                </a:solidFill>
              </a:rPr>
              <a:t>was estimated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1" y="0"/>
            <a:ext cx="1132573" cy="8474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93ED7D-2190-47BE-B521-02440E8C1243}"/>
              </a:ext>
            </a:extLst>
          </p:cNvPr>
          <p:cNvSpPr/>
          <p:nvPr/>
        </p:nvSpPr>
        <p:spPr>
          <a:xfrm>
            <a:off x="487680" y="5900051"/>
            <a:ext cx="10382450" cy="42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</a:rPr>
              <a:t>USDA, Agricultural Research Service, Animal Genomics and Improvement Laboratory, Beltsville, MD, USA</a:t>
            </a:r>
          </a:p>
        </p:txBody>
      </p:sp>
      <p:pic>
        <p:nvPicPr>
          <p:cNvPr id="7" name="Picture 6" descr="Image result for cow drawing">
            <a:extLst>
              <a:ext uri="{FF2B5EF4-FFF2-40B4-BE49-F238E27FC236}">
                <a16:creationId xmlns:a16="http://schemas.microsoft.com/office/drawing/2014/main" id="{31E3658D-A254-4CB2-9D37-62F420E2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8026" y="1703874"/>
            <a:ext cx="5564823" cy="4368392"/>
          </a:xfrm>
          <a:prstGeom prst="rect">
            <a:avLst/>
          </a:prstGeom>
          <a:noFill/>
        </p:spPr>
      </p:pic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46497DE-A043-4C41-9613-BD395F60CF9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21"/>
            <a:ext cx="2043975" cy="13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64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0" y="121920"/>
            <a:ext cx="11216640" cy="6397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Results: Genetic correlation with other traits in HO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8175E6-E4E0-4BD5-8011-9FD751E946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0857989"/>
              </p:ext>
            </p:extLst>
          </p:nvPr>
        </p:nvGraphicFramePr>
        <p:xfrm>
          <a:off x="886692" y="1163782"/>
          <a:ext cx="9670472" cy="4724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22450">
                  <a:extLst>
                    <a:ext uri="{9D8B030D-6E8A-4147-A177-3AD203B41FA5}">
                      <a16:colId xmlns:a16="http://schemas.microsoft.com/office/drawing/2014/main" val="3892783532"/>
                    </a:ext>
                  </a:extLst>
                </a:gridCol>
                <a:gridCol w="4648022">
                  <a:extLst>
                    <a:ext uri="{9D8B030D-6E8A-4147-A177-3AD203B41FA5}">
                      <a16:colId xmlns:a16="http://schemas.microsoft.com/office/drawing/2014/main" val="2486612458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2D050"/>
                          </a:solidFill>
                          <a:effectLst/>
                        </a:rPr>
                        <a:t>Traits</a:t>
                      </a:r>
                      <a:endParaRPr lang="en-US" sz="24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2D050"/>
                          </a:solidFill>
                          <a:effectLst/>
                        </a:rPr>
                        <a:t>Correlation</a:t>
                      </a:r>
                      <a:endParaRPr lang="en-US" sz="24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55095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Productive life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0.44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95799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Milk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2552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5574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Protein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2911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Cow livability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39973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Daughter pregnancy rate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995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Heifer conception rate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1871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Cow conception rate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16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Early first calving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052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Gestation length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-0.31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1233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Somatic cell score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-0.18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0782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67"/>
              </a:lnSpc>
            </a:pPr>
            <a:r>
              <a:rPr lang="en-US" dirty="0"/>
              <a:t>Decreased cost of replacement heifer and improved genetic gain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Strong genetic correlation (0.55) between genomic heifer livability PTA with NM$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Average cost of heifer loss of $500 (200-1400)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Based on NM calculation</a:t>
            </a:r>
            <a:r>
              <a:rPr lang="en-US" baseline="30000" dirty="0"/>
              <a:t>1</a:t>
            </a:r>
            <a:r>
              <a:rPr lang="en-US" dirty="0"/>
              <a:t> : 1% of emphasis on net merit index and economic progress of $0.05 million per year 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95328-D5F2-D849-B704-DFBDEBCC900A}"/>
              </a:ext>
            </a:extLst>
          </p:cNvPr>
          <p:cNvSpPr/>
          <p:nvPr/>
        </p:nvSpPr>
        <p:spPr>
          <a:xfrm>
            <a:off x="6377016" y="5992217"/>
            <a:ext cx="524470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067"/>
              </a:lnSpc>
            </a:pPr>
            <a:r>
              <a:rPr lang="en-US" baseline="30000" dirty="0"/>
              <a:t>1 </a:t>
            </a:r>
            <a:r>
              <a:rPr lang="en-US" dirty="0"/>
              <a:t>https://</a:t>
            </a:r>
            <a:r>
              <a:rPr lang="en-US" dirty="0" err="1"/>
              <a:t>aipl.arsusda.gov</a:t>
            </a:r>
            <a:r>
              <a:rPr lang="en-US" dirty="0"/>
              <a:t>/reference/nmcalc-2018.htm</a:t>
            </a:r>
          </a:p>
        </p:txBody>
      </p:sp>
    </p:spTree>
    <p:extLst>
      <p:ext uri="{BB962C8B-B14F-4D97-AF65-F5344CB8AC3E}">
        <p14:creationId xmlns:p14="http://schemas.microsoft.com/office/powerpoint/2010/main" val="11732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ts val="3067"/>
              </a:lnSpc>
              <a:spcAft>
                <a:spcPts val="400"/>
              </a:spcAft>
            </a:pPr>
            <a:r>
              <a:rPr lang="en-US" dirty="0"/>
              <a:t>Heifer livability is positively correlated with NM$, productive life, and fertility traits </a:t>
            </a:r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r>
              <a:rPr lang="en-US" dirty="0"/>
              <a:t>More precise and detailed recordings on calf mortality: increased reliabilities</a:t>
            </a:r>
          </a:p>
          <a:p>
            <a:pPr marL="0" indent="0">
              <a:lnSpc>
                <a:spcPts val="3067"/>
              </a:lnSpc>
              <a:spcAft>
                <a:spcPts val="400"/>
              </a:spcAft>
              <a:buNone/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r>
              <a:rPr lang="en-US" dirty="0"/>
              <a:t>Routine genetic evaluation of heifer livability: increased profitability and improved animal health and welfare</a:t>
            </a:r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r>
              <a:rPr lang="en-US" dirty="0"/>
              <a:t>Heifer livability: new trait in CDCB genomic evaluation in December 2020</a:t>
            </a:r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dirty="0"/>
          </a:p>
          <a:p>
            <a:pPr marL="304792" indent="-304792">
              <a:lnSpc>
                <a:spcPts val="3067"/>
              </a:lnSpc>
              <a:spcAft>
                <a:spcPts val="400"/>
              </a:spcAft>
            </a:pPr>
            <a:endParaRPr lang="en-US" sz="29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24535-E19A-1847-BBD2-F0EC1B452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Acknowledgments</a:t>
            </a:r>
            <a:r>
              <a:rPr lang="en-US" sz="3600" dirty="0"/>
              <a:t> </a:t>
            </a:r>
            <a:r>
              <a:rPr lang="en-US" dirty="0">
                <a:solidFill>
                  <a:srgbClr val="FFFF00"/>
                </a:solidFill>
              </a:rPr>
              <a:t>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6910" indent="-306910">
              <a:lnSpc>
                <a:spcPts val="2667"/>
              </a:lnSpc>
              <a:spcAft>
                <a:spcPts val="2800"/>
              </a:spcAft>
            </a:pPr>
            <a:r>
              <a:rPr lang="en-US" sz="2800" dirty="0"/>
              <a:t>USDA-ARS project 8042-31000-002-00, “Improving Dairy Animals by Increasing Accuracy of Genomic Prediction, Evaluating New Traits, and Redefining Selection Goals” </a:t>
            </a:r>
          </a:p>
          <a:p>
            <a:pPr marL="306910" indent="-306910">
              <a:lnSpc>
                <a:spcPts val="2667"/>
              </a:lnSpc>
              <a:spcAft>
                <a:spcPts val="2800"/>
              </a:spcAft>
            </a:pPr>
            <a:r>
              <a:rPr lang="en-US" sz="2800" dirty="0">
                <a:solidFill>
                  <a:srgbClr val="000000"/>
                </a:solidFill>
              </a:rPr>
              <a:t>CDCB and its i</a:t>
            </a:r>
            <a:r>
              <a:rPr lang="en-US" sz="2800" dirty="0"/>
              <a:t>ndustry suppliers for data</a:t>
            </a:r>
            <a:endParaRPr lang="en-US" sz="2800" dirty="0">
              <a:solidFill>
                <a:srgbClr val="00523C"/>
              </a:solidFill>
            </a:endParaRPr>
          </a:p>
          <a:p>
            <a:pPr marL="306910" indent="-306910">
              <a:lnSpc>
                <a:spcPts val="2667"/>
              </a:lnSpc>
              <a:spcAft>
                <a:spcPts val="2800"/>
              </a:spcAft>
            </a:pPr>
            <a:r>
              <a:rPr lang="en-US" sz="2800" dirty="0"/>
              <a:t>USDA is an equal opportunity provider and employer </a:t>
            </a:r>
          </a:p>
          <a:p>
            <a:pPr marL="306910" indent="-306910">
              <a:lnSpc>
                <a:spcPts val="2667"/>
              </a:lnSpc>
              <a:spcAft>
                <a:spcPts val="2800"/>
              </a:spcAft>
            </a:pPr>
            <a:r>
              <a:rPr lang="en-US" sz="2800" dirty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pPr>
              <a:lnSpc>
                <a:spcPts val="2667"/>
              </a:lnSpc>
              <a:spcAft>
                <a:spcPts val="2800"/>
              </a:spcAft>
            </a:pPr>
            <a:endParaRPr lang="en-US" sz="2533" dirty="0">
              <a:solidFill>
                <a:srgbClr val="00563F"/>
              </a:solidFill>
            </a:endParaRPr>
          </a:p>
          <a:p>
            <a:pPr>
              <a:lnSpc>
                <a:spcPts val="2667"/>
              </a:lnSpc>
              <a:spcAft>
                <a:spcPts val="2800"/>
              </a:spcAft>
            </a:pPr>
            <a:endParaRPr lang="en-US" sz="2533" dirty="0"/>
          </a:p>
          <a:p>
            <a:pPr>
              <a:lnSpc>
                <a:spcPts val="2667"/>
              </a:lnSpc>
              <a:spcAft>
                <a:spcPts val="2800"/>
              </a:spcAft>
            </a:pPr>
            <a:endParaRPr lang="en-US" sz="2533" dirty="0"/>
          </a:p>
          <a:p>
            <a:pPr>
              <a:lnSpc>
                <a:spcPts val="2667"/>
              </a:lnSpc>
              <a:spcAft>
                <a:spcPts val="2800"/>
              </a:spcAft>
            </a:pPr>
            <a:endParaRPr lang="en-US" sz="2533" dirty="0"/>
          </a:p>
          <a:p>
            <a:pPr>
              <a:lnSpc>
                <a:spcPts val="2667"/>
              </a:lnSpc>
              <a:spcAft>
                <a:spcPts val="2800"/>
              </a:spcAft>
            </a:pPr>
            <a:endParaRPr lang="en-US" sz="25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E5BE0-591F-8A48-BC3C-8D61A3701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67"/>
              </a:lnSpc>
            </a:pPr>
            <a:r>
              <a:rPr lang="en-US" dirty="0"/>
              <a:t>Heifer livability is important from economic, genetic, and animal welfare perspectives </a:t>
            </a:r>
            <a:r>
              <a:rPr lang="en-US" b="0" baseline="30000" dirty="0"/>
              <a:t>1-4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 err="1"/>
              <a:t>Preweaned</a:t>
            </a:r>
            <a:r>
              <a:rPr lang="en-US" dirty="0"/>
              <a:t> (6.4%) and weaned (1.9%) heifer loss: digestive and respiratory diseases </a:t>
            </a:r>
            <a:r>
              <a:rPr lang="en-US" b="0" baseline="30000" dirty="0"/>
              <a:t>3</a:t>
            </a:r>
          </a:p>
          <a:p>
            <a:pPr marL="0" indent="0">
              <a:lnSpc>
                <a:spcPts val="3067"/>
              </a:lnSpc>
              <a:buNone/>
            </a:pPr>
            <a:endParaRPr lang="en-US" baseline="30000" dirty="0"/>
          </a:p>
          <a:p>
            <a:pPr>
              <a:lnSpc>
                <a:spcPts val="3067"/>
              </a:lnSpc>
            </a:pPr>
            <a:r>
              <a:rPr lang="en-US" dirty="0"/>
              <a:t>Differences among breeds and sires suggest genetic component of heifer livability </a:t>
            </a:r>
            <a:r>
              <a:rPr lang="en-US" b="0" baseline="30000" dirty="0"/>
              <a:t>5 </a:t>
            </a:r>
          </a:p>
          <a:p>
            <a:pPr>
              <a:lnSpc>
                <a:spcPts val="3067"/>
              </a:lnSpc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FE0B4-509F-CC45-9D7C-5185CE5A491C}"/>
              </a:ext>
            </a:extLst>
          </p:cNvPr>
          <p:cNvSpPr/>
          <p:nvPr/>
        </p:nvSpPr>
        <p:spPr>
          <a:xfrm>
            <a:off x="7354728" y="5284868"/>
            <a:ext cx="4349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Gulliksen et al., 2009; 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Chamberlain, 2012   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NAHMS 2014; 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Gonzalez-Peña et al.</a:t>
            </a:r>
          </a:p>
          <a:p>
            <a:r>
              <a:rPr lang="en-US" baseline="30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2019 Koch et al., 1994</a:t>
            </a:r>
          </a:p>
        </p:txBody>
      </p:sp>
    </p:spTree>
    <p:extLst>
      <p:ext uri="{BB962C8B-B14F-4D97-AF65-F5344CB8AC3E}">
        <p14:creationId xmlns:p14="http://schemas.microsoft.com/office/powerpoint/2010/main" val="23227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Heifer livability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67"/>
              </a:lnSpc>
            </a:pPr>
            <a:r>
              <a:rPr lang="en-US" dirty="0"/>
              <a:t>Low level of heritability (</a:t>
            </a:r>
            <a:r>
              <a:rPr lang="en-US" sz="2933" dirty="0">
                <a:solidFill>
                  <a:srgbClr val="00523C"/>
                </a:solidFill>
              </a:rPr>
              <a:t>0.001 – 0.06</a:t>
            </a:r>
            <a:r>
              <a:rPr lang="en-US" dirty="0"/>
              <a:t>) associated with heifer mortality </a:t>
            </a:r>
            <a:r>
              <a:rPr lang="en-US" b="0" baseline="30000" dirty="0"/>
              <a:t>1-6</a:t>
            </a:r>
          </a:p>
          <a:p>
            <a:pPr>
              <a:lnSpc>
                <a:spcPts val="3067"/>
              </a:lnSpc>
            </a:pPr>
            <a:endParaRPr lang="en-US" baseline="30000" dirty="0"/>
          </a:p>
          <a:p>
            <a:pPr>
              <a:lnSpc>
                <a:spcPts val="3067"/>
              </a:lnSpc>
            </a:pPr>
            <a:r>
              <a:rPr lang="en-US" dirty="0"/>
              <a:t>US genetic evaluation in dairy cattle includes </a:t>
            </a:r>
            <a:r>
              <a:rPr lang="en-US" sz="2933" dirty="0">
                <a:solidFill>
                  <a:srgbClr val="00523C"/>
                </a:solidFill>
              </a:rPr>
              <a:t>still birth </a:t>
            </a:r>
            <a:r>
              <a:rPr lang="en-US" dirty="0"/>
              <a:t>(loss within 48 hours of birth) </a:t>
            </a:r>
            <a:r>
              <a:rPr lang="en-US" sz="2933" dirty="0"/>
              <a:t>and</a:t>
            </a:r>
            <a:r>
              <a:rPr lang="en-US" sz="2933" dirty="0">
                <a:solidFill>
                  <a:srgbClr val="00523C"/>
                </a:solidFill>
              </a:rPr>
              <a:t> cow livability</a:t>
            </a:r>
          </a:p>
          <a:p>
            <a:pPr marL="0" indent="0">
              <a:lnSpc>
                <a:spcPts val="3067"/>
              </a:lnSpc>
              <a:buNone/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Gap of knowledge in heifer survival from 48 hours to start of productive life</a:t>
            </a:r>
          </a:p>
          <a:p>
            <a:pPr>
              <a:lnSpc>
                <a:spcPts val="3067"/>
              </a:lnSpc>
            </a:pPr>
            <a:endParaRPr lang="en-US" sz="29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DE2B36-02D2-B74B-B76C-0A114ED0019C}"/>
              </a:ext>
            </a:extLst>
          </p:cNvPr>
          <p:cNvSpPr/>
          <p:nvPr/>
        </p:nvSpPr>
        <p:spPr>
          <a:xfrm>
            <a:off x="6023956" y="5294590"/>
            <a:ext cx="568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Hansen et al., 2003; </a:t>
            </a:r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Fuerst-Waltl and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Sørensen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, 2010</a:t>
            </a:r>
          </a:p>
          <a:p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Henderson et al., 2011; </a:t>
            </a:r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Pritchard et al., 2013</a:t>
            </a:r>
          </a:p>
          <a:p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VanRaden et al., 2016; </a:t>
            </a:r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</a:rPr>
              <a:t>6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Mahmoud et al.,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0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67"/>
              </a:lnSpc>
            </a:pPr>
            <a:r>
              <a:rPr lang="en-US" dirty="0"/>
              <a:t>To develop a genomic evaluation system for heifer livability 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To estimate traditional and genomic PTAs with reliabilities</a:t>
            </a:r>
          </a:p>
          <a:p>
            <a:pPr marL="0" indent="0">
              <a:lnSpc>
                <a:spcPts val="3067"/>
              </a:lnSpc>
              <a:buNone/>
            </a:pPr>
            <a:endParaRPr lang="en-US" dirty="0"/>
          </a:p>
          <a:p>
            <a:pPr>
              <a:lnSpc>
                <a:spcPts val="3067"/>
              </a:lnSpc>
            </a:pPr>
            <a:r>
              <a:rPr lang="en-US" dirty="0"/>
              <a:t>To estimate genetic correlation between PTA of heifer livability and other traits already included in US dairy genetic evaluation system</a:t>
            </a:r>
          </a:p>
          <a:p>
            <a:pPr>
              <a:lnSpc>
                <a:spcPts val="3067"/>
              </a:lnSpc>
            </a:pPr>
            <a:endParaRPr lang="en-US" dirty="0"/>
          </a:p>
          <a:p>
            <a:pPr>
              <a:lnSpc>
                <a:spcPts val="3067"/>
              </a:lnSpc>
            </a:pPr>
            <a:endParaRPr lang="en-US" sz="29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Methodology: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792" indent="-304792">
              <a:lnSpc>
                <a:spcPts val="3067"/>
              </a:lnSpc>
              <a:spcAft>
                <a:spcPts val="1200"/>
              </a:spcAft>
            </a:pPr>
            <a:r>
              <a:rPr lang="en-US" sz="2933" dirty="0"/>
              <a:t>Extracted data from CDCB database </a:t>
            </a:r>
            <a:r>
              <a:rPr lang="en-US" sz="2933" dirty="0">
                <a:solidFill>
                  <a:srgbClr val="00523C"/>
                </a:solidFill>
              </a:rPr>
              <a:t>(birth years 2009–16)</a:t>
            </a:r>
          </a:p>
          <a:p>
            <a:pPr marL="766214" lvl="1">
              <a:lnSpc>
                <a:spcPts val="3067"/>
              </a:lnSpc>
              <a:spcAft>
                <a:spcPts val="1200"/>
              </a:spcAft>
            </a:pPr>
            <a:r>
              <a:rPr lang="en-US" sz="2933" dirty="0"/>
              <a:t>3,362,499 dairy heifer data records</a:t>
            </a:r>
          </a:p>
          <a:p>
            <a:pPr marL="766214" lvl="1">
              <a:lnSpc>
                <a:spcPts val="3067"/>
              </a:lnSpc>
              <a:spcAft>
                <a:spcPts val="1200"/>
              </a:spcAft>
            </a:pPr>
            <a:r>
              <a:rPr lang="en-US" sz="2933" dirty="0"/>
              <a:t>Herds with death loss of 1–25%</a:t>
            </a:r>
          </a:p>
          <a:p>
            <a:pPr marL="766214" lvl="1">
              <a:lnSpc>
                <a:spcPts val="3067"/>
              </a:lnSpc>
              <a:spcAft>
                <a:spcPts val="1200"/>
              </a:spcAft>
            </a:pPr>
            <a:r>
              <a:rPr lang="en-US" sz="2933" dirty="0"/>
              <a:t>Heifers &lt;2 days old not evaluated </a:t>
            </a:r>
            <a:r>
              <a:rPr lang="en-US" sz="2933" dirty="0">
                <a:solidFill>
                  <a:srgbClr val="00523C"/>
                </a:solidFill>
              </a:rPr>
              <a:t>(used in stillbirth)</a:t>
            </a:r>
          </a:p>
          <a:p>
            <a:pPr marL="766214" lvl="1">
              <a:lnSpc>
                <a:spcPts val="3067"/>
              </a:lnSpc>
              <a:spcAft>
                <a:spcPts val="1200"/>
              </a:spcAft>
            </a:pPr>
            <a:r>
              <a:rPr lang="en-US" sz="2933" dirty="0"/>
              <a:t>Heifers up to 18 months old used</a:t>
            </a:r>
          </a:p>
          <a:p>
            <a:pPr marL="766214" lvl="1">
              <a:lnSpc>
                <a:spcPts val="3067"/>
              </a:lnSpc>
              <a:spcAft>
                <a:spcPts val="3200"/>
              </a:spcAft>
            </a:pPr>
            <a:r>
              <a:rPr lang="en-US" sz="2933" dirty="0"/>
              <a:t>Total number of deaths = 134,753 </a:t>
            </a:r>
            <a:r>
              <a:rPr lang="en-US" sz="2933" dirty="0">
                <a:solidFill>
                  <a:srgbClr val="AC1F2D"/>
                </a:solidFill>
              </a:rPr>
              <a:t>(4.01%)</a:t>
            </a:r>
          </a:p>
          <a:p>
            <a:pPr marL="304792" indent="-304792">
              <a:lnSpc>
                <a:spcPts val="3067"/>
              </a:lnSpc>
              <a:spcAft>
                <a:spcPts val="3200"/>
              </a:spcAft>
            </a:pPr>
            <a:r>
              <a:rPr lang="en-US" sz="2933" dirty="0"/>
              <a:t>Livability scored as 100 </a:t>
            </a:r>
            <a:r>
              <a:rPr lang="en-US" sz="2933" dirty="0">
                <a:solidFill>
                  <a:srgbClr val="00523C"/>
                </a:solidFill>
              </a:rPr>
              <a:t>(alive) </a:t>
            </a:r>
            <a:r>
              <a:rPr lang="en-US" sz="2933" dirty="0"/>
              <a:t>or 0 </a:t>
            </a:r>
            <a:r>
              <a:rPr lang="en-US" sz="2933" dirty="0">
                <a:solidFill>
                  <a:srgbClr val="00523C"/>
                </a:solidFill>
              </a:rPr>
              <a:t>(dead)</a:t>
            </a:r>
          </a:p>
          <a:p>
            <a:pPr marL="304792" indent="-304792">
              <a:lnSpc>
                <a:spcPts val="3067"/>
              </a:lnSpc>
            </a:pPr>
            <a:r>
              <a:rPr lang="en-US" sz="2933" dirty="0"/>
              <a:t>Heritability estimate of 0.4% by sire model REML </a:t>
            </a:r>
            <a:r>
              <a:rPr lang="en-US" sz="1800" dirty="0"/>
              <a:t>(</a:t>
            </a:r>
            <a:r>
              <a:rPr lang="en-US" sz="1800" b="0" dirty="0" err="1">
                <a:solidFill>
                  <a:prstClr val="black"/>
                </a:solidFill>
              </a:rPr>
              <a:t>VanRaden</a:t>
            </a:r>
            <a:r>
              <a:rPr lang="en-US" sz="1800" b="0" dirty="0">
                <a:solidFill>
                  <a:prstClr val="black"/>
                </a:solidFill>
              </a:rPr>
              <a:t> et al., 2016)</a:t>
            </a:r>
            <a:endParaRPr lang="en-US" sz="1800" dirty="0"/>
          </a:p>
          <a:p>
            <a:pPr marL="304792" indent="-304792">
              <a:lnSpc>
                <a:spcPts val="3067"/>
              </a:lnSpc>
            </a:pPr>
            <a:endParaRPr lang="en-US" sz="2933" baseline="30000" dirty="0"/>
          </a:p>
          <a:p>
            <a:pPr>
              <a:lnSpc>
                <a:spcPts val="3067"/>
              </a:lnSpc>
            </a:pPr>
            <a:endParaRPr lang="en-US" sz="29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C1CF63-76DA-1C45-8901-3FC8A2A4714C}"/>
              </a:ext>
            </a:extLst>
          </p:cNvPr>
          <p:cNvGrpSpPr/>
          <p:nvPr/>
        </p:nvGrpSpPr>
        <p:grpSpPr>
          <a:xfrm>
            <a:off x="9065468" y="1383472"/>
            <a:ext cx="3253410" cy="2765380"/>
            <a:chOff x="9065468" y="1383472"/>
            <a:chExt cx="3253410" cy="27653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F10341-0C9E-4447-8EBB-97563BC08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908" r="25119"/>
            <a:stretch/>
          </p:blipFill>
          <p:spPr>
            <a:xfrm rot="11910722">
              <a:off x="9393334" y="1636829"/>
              <a:ext cx="2552132" cy="23207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4115F0-0109-4F47-809B-D83751C38EB8}"/>
                </a:ext>
              </a:extLst>
            </p:cNvPr>
            <p:cNvSpPr txBox="1"/>
            <p:nvPr/>
          </p:nvSpPr>
          <p:spPr>
            <a:xfrm>
              <a:off x="10302536" y="1383472"/>
              <a:ext cx="167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Holstein, 89.2%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CBB4F0-B202-0741-B4DB-95AD30E84B48}"/>
                </a:ext>
              </a:extLst>
            </p:cNvPr>
            <p:cNvSpPr txBox="1"/>
            <p:nvPr/>
          </p:nvSpPr>
          <p:spPr>
            <a:xfrm>
              <a:off x="10924561" y="3768306"/>
              <a:ext cx="139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Jersey, 4.9%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26E082-7113-6441-9B8E-8F80697C64B4}"/>
                </a:ext>
              </a:extLst>
            </p:cNvPr>
            <p:cNvSpPr txBox="1"/>
            <p:nvPr/>
          </p:nvSpPr>
          <p:spPr>
            <a:xfrm>
              <a:off x="9065468" y="3779520"/>
              <a:ext cx="1940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Cross Breed, 4.7%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95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Covariates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067"/>
              </a:lnSpc>
              <a:buClr>
                <a:schemeClr val="tx1"/>
              </a:buClr>
            </a:pPr>
            <a:r>
              <a:rPr lang="en-US" sz="2933" dirty="0">
                <a:solidFill>
                  <a:srgbClr val="00523C"/>
                </a:solidFill>
              </a:rPr>
              <a:t>Parity of dam </a:t>
            </a:r>
            <a:r>
              <a:rPr lang="en-US" sz="2933" baseline="30000" dirty="0"/>
              <a:t>1,2 </a:t>
            </a:r>
          </a:p>
          <a:p>
            <a:pPr lvl="1">
              <a:lnSpc>
                <a:spcPts val="3067"/>
              </a:lnSpc>
              <a:buClr>
                <a:schemeClr val="tx1"/>
              </a:buClr>
            </a:pPr>
            <a:r>
              <a:rPr lang="en-US" sz="2933" dirty="0"/>
              <a:t>First parity dam was further divided into three groups; </a:t>
            </a:r>
          </a:p>
          <a:p>
            <a:pPr lvl="2">
              <a:lnSpc>
                <a:spcPts val="3067"/>
              </a:lnSpc>
              <a:buClr>
                <a:schemeClr val="tx1"/>
              </a:buClr>
            </a:pPr>
            <a:r>
              <a:rPr lang="en-US" sz="2933" dirty="0"/>
              <a:t>&lt; 22 </a:t>
            </a:r>
            <a:r>
              <a:rPr lang="en-US" sz="2933" dirty="0" err="1"/>
              <a:t>mo</a:t>
            </a:r>
            <a:r>
              <a:rPr lang="en-US" sz="2933" dirty="0"/>
              <a:t>, between 22-25 </a:t>
            </a:r>
            <a:r>
              <a:rPr lang="en-US" sz="2933" dirty="0" err="1"/>
              <a:t>mo</a:t>
            </a:r>
            <a:r>
              <a:rPr lang="en-US" sz="2933" dirty="0"/>
              <a:t>, and &gt; 25 </a:t>
            </a:r>
            <a:r>
              <a:rPr lang="en-US" sz="2933" dirty="0" err="1"/>
              <a:t>mo</a:t>
            </a:r>
            <a:r>
              <a:rPr lang="en-US" sz="2933" dirty="0"/>
              <a:t> </a:t>
            </a:r>
          </a:p>
          <a:p>
            <a:pPr lvl="1">
              <a:lnSpc>
                <a:spcPts val="3067"/>
              </a:lnSpc>
              <a:buClr>
                <a:schemeClr val="tx1"/>
              </a:buClr>
            </a:pPr>
            <a:r>
              <a:rPr lang="en-US" sz="2933" dirty="0"/>
              <a:t>Embryo transferred heifers were recorded as separate group</a:t>
            </a:r>
          </a:p>
          <a:p>
            <a:pPr marL="459306" lvl="1" indent="0">
              <a:lnSpc>
                <a:spcPts val="3067"/>
              </a:lnSpc>
              <a:buClr>
                <a:schemeClr val="tx1"/>
              </a:buClr>
              <a:buNone/>
            </a:pPr>
            <a:endParaRPr lang="en-US" sz="2933" dirty="0">
              <a:solidFill>
                <a:srgbClr val="00523C"/>
              </a:solidFill>
            </a:endParaRPr>
          </a:p>
          <a:p>
            <a:pPr>
              <a:lnSpc>
                <a:spcPts val="3067"/>
              </a:lnSpc>
              <a:buClr>
                <a:schemeClr val="tx1"/>
              </a:buClr>
            </a:pPr>
            <a:r>
              <a:rPr lang="en-US" sz="2933" dirty="0">
                <a:solidFill>
                  <a:srgbClr val="00523C"/>
                </a:solidFill>
              </a:rPr>
              <a:t>Herd-year-season of birth (HYS)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B93986-DF90-49F1-94CB-193D2CA77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317693"/>
              </p:ext>
            </p:extLst>
          </p:nvPr>
        </p:nvGraphicFramePr>
        <p:xfrm>
          <a:off x="3128963" y="3017838"/>
          <a:ext cx="5892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Document" r:id="rId5" imgW="5942845" imgH="826911" progId="Word.Document.12">
                  <p:embed/>
                </p:oleObj>
              </mc:Choice>
              <mc:Fallback>
                <p:oleObj name="Document" r:id="rId5" imgW="5942845" imgH="826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8963" y="3017838"/>
                        <a:ext cx="5892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91B842-130B-45B7-B6B3-8CC6DA86465C}"/>
              </a:ext>
            </a:extLst>
          </p:cNvPr>
          <p:cNvSpPr/>
          <p:nvPr/>
        </p:nvSpPr>
        <p:spPr>
          <a:xfrm>
            <a:off x="9219715" y="5571589"/>
            <a:ext cx="2402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Hansen et al., 2003</a:t>
            </a:r>
          </a:p>
          <a:p>
            <a:r>
              <a:rPr lang="en-US" baseline="30000" dirty="0"/>
              <a:t>2</a:t>
            </a:r>
            <a:r>
              <a:rPr lang="en-US" dirty="0"/>
              <a:t>Hutchison et al., 2017</a:t>
            </a:r>
          </a:p>
        </p:txBody>
      </p:sp>
    </p:spTree>
    <p:extLst>
      <p:ext uri="{BB962C8B-B14F-4D97-AF65-F5344CB8AC3E}">
        <p14:creationId xmlns:p14="http://schemas.microsoft.com/office/powerpoint/2010/main" val="28735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Predicted transmitting abilities (PTA)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PTAs were calculated using the animal model:</a:t>
            </a:r>
          </a:p>
          <a:p>
            <a:pPr marL="0" indent="0">
              <a:buNone/>
            </a:pPr>
            <a:r>
              <a:rPr lang="en-US" dirty="0"/>
              <a:t> 		HLIV = HYS + PG + a + 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2,922,969 genotyped </a:t>
            </a:r>
            <a:r>
              <a:rPr lang="en-US" dirty="0">
                <a:solidFill>
                  <a:srgbClr val="00B050"/>
                </a:solidFill>
              </a:rPr>
              <a:t>Holstein</a:t>
            </a:r>
            <a:r>
              <a:rPr lang="en-US" dirty="0"/>
              <a:t> and 371,275 genotyped </a:t>
            </a:r>
            <a:r>
              <a:rPr lang="en-US" dirty="0">
                <a:solidFill>
                  <a:srgbClr val="00B050"/>
                </a:solidFill>
              </a:rPr>
              <a:t>Jersey</a:t>
            </a:r>
            <a:r>
              <a:rPr lang="en-US" dirty="0"/>
              <a:t> heifers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animals genotyped on various platforms were imputed to 79,294 markers using </a:t>
            </a:r>
            <a:r>
              <a:rPr lang="en-US" dirty="0" err="1"/>
              <a:t>Findhap</a:t>
            </a:r>
            <a:r>
              <a:rPr lang="en-US" dirty="0"/>
              <a:t> version 3 </a:t>
            </a:r>
            <a:r>
              <a:rPr lang="en-US" b="0" baseline="30000" dirty="0"/>
              <a:t>1,2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ts val="3067"/>
              </a:lnSpc>
            </a:pPr>
            <a:endParaRPr lang="en-US" sz="29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8894C-98F4-C848-A466-CB90D05384F8}"/>
              </a:ext>
            </a:extLst>
          </p:cNvPr>
          <p:cNvSpPr/>
          <p:nvPr/>
        </p:nvSpPr>
        <p:spPr>
          <a:xfrm>
            <a:off x="7151427" y="5889532"/>
            <a:ext cx="4552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VanRaden et al., 2011; </a:t>
            </a:r>
            <a:r>
              <a:rPr lang="en-US" baseline="30000" dirty="0"/>
              <a:t>2</a:t>
            </a:r>
            <a:r>
              <a:rPr lang="en-US" dirty="0"/>
              <a:t>Wiggans et al., 2019</a:t>
            </a:r>
          </a:p>
        </p:txBody>
      </p:sp>
    </p:spTree>
    <p:extLst>
      <p:ext uri="{BB962C8B-B14F-4D97-AF65-F5344CB8AC3E}">
        <p14:creationId xmlns:p14="http://schemas.microsoft.com/office/powerpoint/2010/main" val="40106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Results: heifer mortality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B17B8F-1C2B-4DD9-BCD3-24C5C9BEAB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8153632"/>
              </p:ext>
            </p:extLst>
          </p:nvPr>
        </p:nvGraphicFramePr>
        <p:xfrm>
          <a:off x="487363" y="1848050"/>
          <a:ext cx="10564077" cy="4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5FFBCE9-EAD7-4A88-B0E1-0FF4C0EADEF3}"/>
              </a:ext>
            </a:extLst>
          </p:cNvPr>
          <p:cNvSpPr/>
          <p:nvPr/>
        </p:nvSpPr>
        <p:spPr>
          <a:xfrm>
            <a:off x="487361" y="1341438"/>
            <a:ext cx="10687570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875" lvl="0" indent="-378875" defTabSz="1219170">
              <a:lnSpc>
                <a:spcPts val="3067"/>
              </a:lnSpc>
              <a:spcAft>
                <a:spcPts val="800"/>
              </a:spcAft>
              <a:buFont typeface="Symbol" pitchFamily="18" charset="2"/>
              <a:buChar char=""/>
            </a:pPr>
            <a:r>
              <a:rPr lang="en-US" sz="2400" b="1" dirty="0">
                <a:solidFill>
                  <a:prstClr val="black"/>
                </a:solidFill>
              </a:rPr>
              <a:t>Total deaths = 4.01%, less than average loss of 8.3% (NAHMS, 2014)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C39721-45A5-6A49-AB13-7234488FA998}"/>
              </a:ext>
            </a:extLst>
          </p:cNvPr>
          <p:cNvSpPr/>
          <p:nvPr/>
        </p:nvSpPr>
        <p:spPr>
          <a:xfrm>
            <a:off x="3348111" y="5333680"/>
            <a:ext cx="196948" cy="196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PTA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7BD5BA-64F8-44BE-99B3-18980913F1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4821377"/>
              </p:ext>
            </p:extLst>
          </p:nvPr>
        </p:nvGraphicFramePr>
        <p:xfrm>
          <a:off x="487680" y="1289530"/>
          <a:ext cx="10266756" cy="2742356"/>
        </p:xfrm>
        <a:graphic>
          <a:graphicData uri="http://schemas.openxmlformats.org/drawingml/2006/table">
            <a:tbl>
              <a:tblPr/>
              <a:tblGrid>
                <a:gridCol w="1666672">
                  <a:extLst>
                    <a:ext uri="{9D8B030D-6E8A-4147-A177-3AD203B41FA5}">
                      <a16:colId xmlns:a16="http://schemas.microsoft.com/office/drawing/2014/main" val="3690510088"/>
                    </a:ext>
                  </a:extLst>
                </a:gridCol>
                <a:gridCol w="1818537">
                  <a:extLst>
                    <a:ext uri="{9D8B030D-6E8A-4147-A177-3AD203B41FA5}">
                      <a16:colId xmlns:a16="http://schemas.microsoft.com/office/drawing/2014/main" val="473220351"/>
                    </a:ext>
                  </a:extLst>
                </a:gridCol>
                <a:gridCol w="1568102">
                  <a:extLst>
                    <a:ext uri="{9D8B030D-6E8A-4147-A177-3AD203B41FA5}">
                      <a16:colId xmlns:a16="http://schemas.microsoft.com/office/drawing/2014/main" val="2693482966"/>
                    </a:ext>
                  </a:extLst>
                </a:gridCol>
                <a:gridCol w="963811">
                  <a:extLst>
                    <a:ext uri="{9D8B030D-6E8A-4147-A177-3AD203B41FA5}">
                      <a16:colId xmlns:a16="http://schemas.microsoft.com/office/drawing/2014/main" val="2231369934"/>
                    </a:ext>
                  </a:extLst>
                </a:gridCol>
                <a:gridCol w="2413230">
                  <a:extLst>
                    <a:ext uri="{9D8B030D-6E8A-4147-A177-3AD203B41FA5}">
                      <a16:colId xmlns:a16="http://schemas.microsoft.com/office/drawing/2014/main" val="1491168497"/>
                    </a:ext>
                  </a:extLst>
                </a:gridCol>
                <a:gridCol w="1836404">
                  <a:extLst>
                    <a:ext uri="{9D8B030D-6E8A-4147-A177-3AD203B41FA5}">
                      <a16:colId xmlns:a16="http://schemas.microsoft.com/office/drawing/2014/main" val="188630500"/>
                    </a:ext>
                  </a:extLst>
                </a:gridCol>
              </a:tblGrid>
              <a:tr h="3832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Genomic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Pedigree-based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9898"/>
                  </a:ext>
                </a:extLst>
              </a:tr>
              <a:tr h="7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Breed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± SD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± SD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24050"/>
                  </a:ext>
                </a:extLst>
              </a:tr>
              <a:tr h="7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± 0.5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± 0.8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06001"/>
                  </a:ext>
                </a:extLst>
              </a:tr>
              <a:tr h="7863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± 0.2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± 0.4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48007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0" y="0"/>
            <a:ext cx="1140561" cy="8534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E2503-0FF4-004C-B94D-5B516A44F459}"/>
              </a:ext>
            </a:extLst>
          </p:cNvPr>
          <p:cNvSpPr/>
          <p:nvPr/>
        </p:nvSpPr>
        <p:spPr>
          <a:xfrm>
            <a:off x="372356" y="4197292"/>
            <a:ext cx="10679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875" indent="-378875" defTabSz="1219170">
              <a:lnSpc>
                <a:spcPts val="3333"/>
              </a:lnSpc>
              <a:spcAft>
                <a:spcPts val="1600"/>
              </a:spcAft>
              <a:buFont typeface="Symbol" pitchFamily="18" charset="2"/>
              <a:buChar char=""/>
            </a:pPr>
            <a:r>
              <a:rPr lang="en-US" sz="3200" b="1"/>
              <a:t>Calves </a:t>
            </a:r>
            <a:r>
              <a:rPr lang="en-US" sz="3200" b="1" dirty="0"/>
              <a:t>from older than 2-year-old dams perform better than youngest dams</a:t>
            </a:r>
          </a:p>
          <a:p>
            <a:pPr marL="378875" indent="-378875" defTabSz="1219170">
              <a:lnSpc>
                <a:spcPts val="3333"/>
              </a:lnSpc>
              <a:spcAft>
                <a:spcPts val="1600"/>
              </a:spcAft>
              <a:buFont typeface="Symbol" pitchFamily="18" charset="2"/>
              <a:buChar char="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05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803</Words>
  <Application>Microsoft Macintosh PowerPoint</Application>
  <PresentationFormat>Widescreen</PresentationFormat>
  <Paragraphs>152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AIP-2017 Slide Master</vt:lpstr>
      <vt:lpstr>AIP-2017 16-9 Slide Master</vt:lpstr>
      <vt:lpstr>1_AIP-2017 16-9 Slide Master</vt:lpstr>
      <vt:lpstr>Document</vt:lpstr>
      <vt:lpstr>Genomic Evaluation of Dairy Heifer Livability</vt:lpstr>
      <vt:lpstr>Background</vt:lpstr>
      <vt:lpstr>Heifer livability</vt:lpstr>
      <vt:lpstr>Objectives </vt:lpstr>
      <vt:lpstr>Methodology: Data</vt:lpstr>
      <vt:lpstr>Covariates</vt:lpstr>
      <vt:lpstr>Predicted transmitting abilities (PTA)</vt:lpstr>
      <vt:lpstr>Results: heifer mortality</vt:lpstr>
      <vt:lpstr>PTA</vt:lpstr>
      <vt:lpstr>Results: Genetic correlation with other traits in HO</vt:lpstr>
      <vt:lpstr>Economics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Neupane, Mahesh - ARS</dc:creator>
  <cp:lastModifiedBy>Microsoft Office User</cp:lastModifiedBy>
  <cp:revision>177</cp:revision>
  <dcterms:created xsi:type="dcterms:W3CDTF">2020-05-19T13:48:38Z</dcterms:created>
  <dcterms:modified xsi:type="dcterms:W3CDTF">2020-06-07T02:04:31Z</dcterms:modified>
</cp:coreProperties>
</file>