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51206400" cy="38404800"/>
  <p:notesSz cx="9296400" cy="70104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Gill Sans MT" panose="020B0502020104020203" pitchFamily="34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1pPr>
    <a:lvl2pPr marL="2403546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2pPr>
    <a:lvl3pPr marL="4807092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3pPr>
    <a:lvl4pPr marL="7210638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4pPr>
    <a:lvl5pPr marL="9614184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5pPr>
    <a:lvl6pPr marL="12017731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6pPr>
    <a:lvl7pPr marL="14421277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7pPr>
    <a:lvl8pPr marL="16824823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8pPr>
    <a:lvl9pPr marL="19228369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72">
          <p15:clr>
            <a:srgbClr val="A4A3A4"/>
          </p15:clr>
        </p15:guide>
        <p15:guide id="2" pos="11136">
          <p15:clr>
            <a:srgbClr val="A4A3A4"/>
          </p15:clr>
        </p15:guide>
        <p15:guide id="3" pos="10704">
          <p15:clr>
            <a:srgbClr val="A4A3A4"/>
          </p15:clr>
        </p15:guide>
        <p15:guide id="4" pos="16368">
          <p15:clr>
            <a:srgbClr val="A4A3A4"/>
          </p15:clr>
        </p15:guide>
        <p15:guide id="5" pos="319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rek Bickhart" initials="DMB" lastIdx="1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33CC"/>
    <a:srgbClr val="FF7128"/>
    <a:srgbClr val="FFEF9C"/>
    <a:srgbClr val="1A9641"/>
    <a:srgbClr val="2B83BA"/>
    <a:srgbClr val="D7191C"/>
    <a:srgbClr val="3399FF"/>
    <a:srgbClr val="FDAE61"/>
    <a:srgbClr val="A6D9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06" autoAdjust="0"/>
    <p:restoredTop sz="99784" autoAdjust="0"/>
  </p:normalViewPr>
  <p:slideViewPr>
    <p:cSldViewPr showGuides="1">
      <p:cViewPr>
        <p:scale>
          <a:sx n="30" d="100"/>
          <a:sy n="30" d="100"/>
        </p:scale>
        <p:origin x="582" y="-1974"/>
      </p:cViewPr>
      <p:guideLst>
        <p:guide orient="horz" pos="19872"/>
        <p:guide pos="11136"/>
        <p:guide pos="10704"/>
        <p:guide pos="16368"/>
        <p:guide pos="31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commentAuthors" Target="commentAuthors.xml"/><Relationship Id="rId5" Type="http://schemas.openxmlformats.org/officeDocument/2006/relationships/font" Target="fonts/font3.fntdata"/><Relationship Id="rId15" Type="http://schemas.openxmlformats.org/officeDocument/2006/relationships/tableStyles" Target="tableStyles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53.11\data-m\dnull\genomics\adsa2020_djn_graphic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4400" b="1" dirty="0">
                <a:effectLst/>
              </a:rPr>
              <a:t>1000 Bull Genomes Project run7 Chromosome 1 indel length distribution</a:t>
            </a:r>
          </a:p>
        </c:rich>
      </c:tx>
      <c:layout>
        <c:manualLayout>
          <c:xMode val="edge"/>
          <c:yMode val="edge"/>
          <c:x val="0.14890599666750198"/>
          <c:y val="1.97284900905861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4400" b="1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3490514124292"/>
          <c:y val="2.0910500232434587E-2"/>
          <c:w val="0.85475365472612452"/>
          <c:h val="0.76224660062939975"/>
        </c:manualLayout>
      </c:layout>
      <c:lineChart>
        <c:grouping val="standard"/>
        <c:varyColors val="0"/>
        <c:ser>
          <c:idx val="0"/>
          <c:order val="0"/>
          <c:tx>
            <c:strRef>
              <c:f>Sheet2!$B$2</c:f>
              <c:strCache>
                <c:ptCount val="1"/>
                <c:pt idx="0">
                  <c:v>Insersions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Sheet2!$A$3:$A$32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Sheet2!$B$3:$B$32</c:f>
              <c:numCache>
                <c:formatCode>General</c:formatCode>
                <c:ptCount val="30"/>
                <c:pt idx="0">
                  <c:v>21821</c:v>
                </c:pt>
                <c:pt idx="1">
                  <c:v>69925</c:v>
                </c:pt>
                <c:pt idx="2">
                  <c:v>9214</c:v>
                </c:pt>
                <c:pt idx="3">
                  <c:v>8060</c:v>
                </c:pt>
                <c:pt idx="4">
                  <c:v>4333</c:v>
                </c:pt>
                <c:pt idx="5">
                  <c:v>3486</c:v>
                </c:pt>
                <c:pt idx="6">
                  <c:v>2259</c:v>
                </c:pt>
                <c:pt idx="7">
                  <c:v>2649</c:v>
                </c:pt>
                <c:pt idx="8">
                  <c:v>1322</c:v>
                </c:pt>
                <c:pt idx="9">
                  <c:v>1765</c:v>
                </c:pt>
                <c:pt idx="10">
                  <c:v>1120</c:v>
                </c:pt>
                <c:pt idx="11">
                  <c:v>1455</c:v>
                </c:pt>
                <c:pt idx="12">
                  <c:v>769</c:v>
                </c:pt>
                <c:pt idx="13">
                  <c:v>1111</c:v>
                </c:pt>
                <c:pt idx="14">
                  <c:v>682</c:v>
                </c:pt>
                <c:pt idx="15">
                  <c:v>938</c:v>
                </c:pt>
                <c:pt idx="16">
                  <c:v>736</c:v>
                </c:pt>
                <c:pt idx="17">
                  <c:v>716</c:v>
                </c:pt>
                <c:pt idx="18">
                  <c:v>586</c:v>
                </c:pt>
                <c:pt idx="19">
                  <c:v>526</c:v>
                </c:pt>
                <c:pt idx="20">
                  <c:v>543</c:v>
                </c:pt>
                <c:pt idx="21">
                  <c:v>652</c:v>
                </c:pt>
                <c:pt idx="22">
                  <c:v>563</c:v>
                </c:pt>
                <c:pt idx="23">
                  <c:v>554</c:v>
                </c:pt>
                <c:pt idx="24">
                  <c:v>559</c:v>
                </c:pt>
                <c:pt idx="25">
                  <c:v>448</c:v>
                </c:pt>
                <c:pt idx="26">
                  <c:v>443</c:v>
                </c:pt>
                <c:pt idx="27">
                  <c:v>465</c:v>
                </c:pt>
                <c:pt idx="28">
                  <c:v>411</c:v>
                </c:pt>
                <c:pt idx="29">
                  <c:v>389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D9-4382-B895-75712FE9CAD2}"/>
            </c:ext>
          </c:extLst>
        </c:ser>
        <c:ser>
          <c:idx val="1"/>
          <c:order val="1"/>
          <c:tx>
            <c:strRef>
              <c:f>Sheet2!$C$2</c:f>
              <c:strCache>
                <c:ptCount val="1"/>
                <c:pt idx="0">
                  <c:v>Deletions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Sheet2!$A$3:$A$32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Sheet2!$C$3:$C$32</c:f>
              <c:numCache>
                <c:formatCode>General</c:formatCode>
                <c:ptCount val="30"/>
                <c:pt idx="0">
                  <c:v>22872</c:v>
                </c:pt>
                <c:pt idx="1">
                  <c:v>10040</c:v>
                </c:pt>
                <c:pt idx="2">
                  <c:v>5754</c:v>
                </c:pt>
                <c:pt idx="3">
                  <c:v>4328</c:v>
                </c:pt>
                <c:pt idx="4">
                  <c:v>2252</c:v>
                </c:pt>
                <c:pt idx="5">
                  <c:v>1585</c:v>
                </c:pt>
                <c:pt idx="6">
                  <c:v>1063</c:v>
                </c:pt>
                <c:pt idx="7">
                  <c:v>957</c:v>
                </c:pt>
                <c:pt idx="8">
                  <c:v>740</c:v>
                </c:pt>
                <c:pt idx="9">
                  <c:v>712</c:v>
                </c:pt>
                <c:pt idx="10">
                  <c:v>524</c:v>
                </c:pt>
                <c:pt idx="11">
                  <c:v>577</c:v>
                </c:pt>
                <c:pt idx="12">
                  <c:v>362</c:v>
                </c:pt>
                <c:pt idx="13">
                  <c:v>382</c:v>
                </c:pt>
                <c:pt idx="14">
                  <c:v>273</c:v>
                </c:pt>
                <c:pt idx="15">
                  <c:v>293</c:v>
                </c:pt>
                <c:pt idx="16">
                  <c:v>207</c:v>
                </c:pt>
                <c:pt idx="17">
                  <c:v>233</c:v>
                </c:pt>
                <c:pt idx="18">
                  <c:v>189</c:v>
                </c:pt>
                <c:pt idx="19">
                  <c:v>182</c:v>
                </c:pt>
                <c:pt idx="20">
                  <c:v>126</c:v>
                </c:pt>
                <c:pt idx="21">
                  <c:v>154</c:v>
                </c:pt>
                <c:pt idx="22">
                  <c:v>117</c:v>
                </c:pt>
                <c:pt idx="23">
                  <c:v>118</c:v>
                </c:pt>
                <c:pt idx="24">
                  <c:v>89</c:v>
                </c:pt>
                <c:pt idx="25">
                  <c:v>90</c:v>
                </c:pt>
                <c:pt idx="26">
                  <c:v>76</c:v>
                </c:pt>
                <c:pt idx="27">
                  <c:v>86</c:v>
                </c:pt>
                <c:pt idx="28">
                  <c:v>62</c:v>
                </c:pt>
                <c:pt idx="29">
                  <c:v>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D9-4382-B895-75712FE9CA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1660384"/>
        <c:axId val="1467858112"/>
      </c:lineChart>
      <c:catAx>
        <c:axId val="15216603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600"/>
                  <a:t>Indel Length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7858112"/>
        <c:crosses val="autoZero"/>
        <c:auto val="1"/>
        <c:lblAlgn val="ctr"/>
        <c:lblOffset val="100"/>
        <c:noMultiLvlLbl val="0"/>
      </c:catAx>
      <c:valAx>
        <c:axId val="146785811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0"/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600"/>
                  <a:t>No.</a:t>
                </a:r>
                <a:r>
                  <a:rPr lang="en-US" sz="3600" baseline="0"/>
                  <a:t> of Indels</a:t>
                </a:r>
                <a:endParaRPr lang="en-US" sz="36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0"/>
            <a:lstStyle/>
            <a:p>
              <a:pPr>
                <a:defRPr sz="3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3000" b="0" i="0" u="none" strike="noStrike" kern="120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166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1930382"/>
            <a:ext cx="43525440" cy="82321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21762720"/>
            <a:ext cx="35844480" cy="9814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03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07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210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614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4640" y="1537976"/>
            <a:ext cx="11521440" cy="327685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0" y="1537976"/>
            <a:ext cx="33710880" cy="327685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4678642"/>
            <a:ext cx="43525440" cy="7627620"/>
          </a:xfrm>
        </p:spPr>
        <p:txBody>
          <a:bodyPr anchor="t"/>
          <a:lstStyle>
            <a:lvl1pPr algn="l">
              <a:defRPr sz="21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6277596"/>
            <a:ext cx="43525440" cy="8401048"/>
          </a:xfrm>
        </p:spPr>
        <p:txBody>
          <a:bodyPr anchor="b"/>
          <a:lstStyle>
            <a:lvl1pPr marL="0" indent="0">
              <a:buNone/>
              <a:defRPr sz="10500">
                <a:solidFill>
                  <a:schemeClr val="tx1">
                    <a:tint val="75000"/>
                  </a:schemeClr>
                </a:solidFill>
              </a:defRPr>
            </a:lvl1pPr>
            <a:lvl2pPr marL="2403546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2pPr>
            <a:lvl3pPr marL="4807092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3pPr>
            <a:lvl4pPr marL="721063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4pPr>
            <a:lvl5pPr marL="961418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0" y="8961124"/>
            <a:ext cx="22616160" cy="2534539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29920" y="8961124"/>
            <a:ext cx="22616160" cy="2534539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1" y="8596632"/>
            <a:ext cx="22625053" cy="358266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1" y="12179300"/>
            <a:ext cx="22625053" cy="2212721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3" y="8596632"/>
            <a:ext cx="22633940" cy="358266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3" y="12179300"/>
            <a:ext cx="22633940" cy="2212721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4" y="1529080"/>
            <a:ext cx="16846553" cy="6507480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529084"/>
            <a:ext cx="28625800" cy="32777432"/>
          </a:xfrm>
        </p:spPr>
        <p:txBody>
          <a:bodyPr/>
          <a:lstStyle>
            <a:lvl1pPr>
              <a:defRPr sz="16800"/>
            </a:lvl1pPr>
            <a:lvl2pPr>
              <a:defRPr sz="14700"/>
            </a:lvl2pPr>
            <a:lvl3pPr>
              <a:defRPr sz="12600"/>
            </a:lvl3pPr>
            <a:lvl4pPr>
              <a:defRPr sz="10500"/>
            </a:lvl4pPr>
            <a:lvl5pPr>
              <a:defRPr sz="10500"/>
            </a:lvl5pPr>
            <a:lvl6pPr>
              <a:defRPr sz="10500"/>
            </a:lvl6pPr>
            <a:lvl7pPr>
              <a:defRPr sz="10500"/>
            </a:lvl7pPr>
            <a:lvl8pPr>
              <a:defRPr sz="10500"/>
            </a:lvl8pPr>
            <a:lvl9pPr>
              <a:defRPr sz="10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4" y="8036564"/>
            <a:ext cx="16846553" cy="26269952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6883360"/>
            <a:ext cx="30723840" cy="3173732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3431540"/>
            <a:ext cx="30723840" cy="23042880"/>
          </a:xfrm>
        </p:spPr>
        <p:txBody>
          <a:bodyPr/>
          <a:lstStyle>
            <a:lvl1pPr marL="0" indent="0">
              <a:buNone/>
              <a:defRPr sz="16800"/>
            </a:lvl1pPr>
            <a:lvl2pPr marL="2403546" indent="0">
              <a:buNone/>
              <a:defRPr sz="14700"/>
            </a:lvl2pPr>
            <a:lvl3pPr marL="4807092" indent="0">
              <a:buNone/>
              <a:defRPr sz="12600"/>
            </a:lvl3pPr>
            <a:lvl4pPr marL="7210638" indent="0">
              <a:buNone/>
              <a:defRPr sz="10500"/>
            </a:lvl4pPr>
            <a:lvl5pPr marL="9614184" indent="0">
              <a:buNone/>
              <a:defRPr sz="10500"/>
            </a:lvl5pPr>
            <a:lvl6pPr marL="12017731" indent="0">
              <a:buNone/>
              <a:defRPr sz="10500"/>
            </a:lvl6pPr>
            <a:lvl7pPr marL="14421277" indent="0">
              <a:buNone/>
              <a:defRPr sz="10500"/>
            </a:lvl7pPr>
            <a:lvl8pPr marL="16824823" indent="0">
              <a:buNone/>
              <a:defRPr sz="10500"/>
            </a:lvl8pPr>
            <a:lvl9pPr marL="19228369" indent="0">
              <a:buNone/>
              <a:defRPr sz="10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30057092"/>
            <a:ext cx="30723840" cy="4507228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537972"/>
            <a:ext cx="46085760" cy="6400800"/>
          </a:xfrm>
          <a:prstGeom prst="rect">
            <a:avLst/>
          </a:prstGeom>
        </p:spPr>
        <p:txBody>
          <a:bodyPr vert="horz" lIns="480709" tIns="240355" rIns="480709" bIns="24035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961124"/>
            <a:ext cx="46085760" cy="25345392"/>
          </a:xfrm>
          <a:prstGeom prst="rect">
            <a:avLst/>
          </a:prstGeom>
        </p:spPr>
        <p:txBody>
          <a:bodyPr vert="horz" lIns="480709" tIns="240355" rIns="480709" bIns="24035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35595562"/>
            <a:ext cx="11948160" cy="20447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l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FAF47-8459-4E13-817C-58F04F2ABE14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35595562"/>
            <a:ext cx="16215360" cy="20447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ct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35595562"/>
            <a:ext cx="11948160" cy="20447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807092" rtl="0" eaLnBrk="1" latinLnBrk="0" hangingPunct="1">
        <a:spcBef>
          <a:spcPct val="0"/>
        </a:spcBef>
        <a:buNone/>
        <a:defRPr sz="2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2660" indent="-1802660" algn="l" defTabSz="4807092" rtl="0" eaLnBrk="1" latinLnBrk="0" hangingPunct="1">
        <a:spcBef>
          <a:spcPct val="20000"/>
        </a:spcBef>
        <a:buFont typeface="Arial" pitchFamily="34" charset="0"/>
        <a:buChar char="•"/>
        <a:defRPr sz="16800" kern="1200">
          <a:solidFill>
            <a:schemeClr val="tx1"/>
          </a:solidFill>
          <a:latin typeface="+mn-lt"/>
          <a:ea typeface="+mn-ea"/>
          <a:cs typeface="+mn-cs"/>
        </a:defRPr>
      </a:lvl1pPr>
      <a:lvl2pPr marL="3905762" indent="-1502216" algn="l" defTabSz="4807092" rtl="0" eaLnBrk="1" latinLnBrk="0" hangingPunct="1">
        <a:spcBef>
          <a:spcPct val="20000"/>
        </a:spcBef>
        <a:buFont typeface="Arial" pitchFamily="34" charset="0"/>
        <a:buChar char="–"/>
        <a:defRPr sz="14700" kern="1200">
          <a:solidFill>
            <a:schemeClr val="tx1"/>
          </a:solidFill>
          <a:latin typeface="+mn-lt"/>
          <a:ea typeface="+mn-ea"/>
          <a:cs typeface="+mn-cs"/>
        </a:defRPr>
      </a:lvl2pPr>
      <a:lvl3pPr marL="6008865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3pPr>
      <a:lvl4pPr marL="8412411" indent="-1201773" algn="l" defTabSz="4807092" rtl="0" eaLnBrk="1" latinLnBrk="0" hangingPunct="1">
        <a:spcBef>
          <a:spcPct val="20000"/>
        </a:spcBef>
        <a:buFont typeface="Arial" pitchFamily="34" charset="0"/>
        <a:buChar char="–"/>
        <a:defRPr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815958" indent="-1201773" algn="l" defTabSz="4807092" rtl="0" eaLnBrk="1" latinLnBrk="0" hangingPunct="1">
        <a:spcBef>
          <a:spcPct val="20000"/>
        </a:spcBef>
        <a:buFont typeface="Arial" pitchFamily="34" charset="0"/>
        <a:buChar char="»"/>
        <a:defRPr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219504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623050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8026596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430142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403546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807092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7210638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614184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2017731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421277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824823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9228369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6052">
            <a:extLst>
              <a:ext uri="{FF2B5EF4-FFF2-40B4-BE49-F238E27FC236}">
                <a16:creationId xmlns:a16="http://schemas.microsoft.com/office/drawing/2014/main" id="{C8BCE0E6-DB67-4B99-B775-618814B93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80599" y="6324600"/>
            <a:ext cx="15163800" cy="1721463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457200" tIns="457200" rIns="457200" bIns="91440">
            <a:noAutofit/>
          </a:bodyPr>
          <a:lstStyle/>
          <a:p>
            <a:pPr marL="457200" indent="-457200" algn="ctr"/>
            <a:r>
              <a:rPr lang="en-US" sz="4400" b="1" dirty="0">
                <a:solidFill>
                  <a:srgbClr val="0033CC"/>
                </a:solidFill>
                <a:latin typeface="Gill Sans MT" panose="020B0502020104020203" pitchFamily="34" charset="0"/>
              </a:rPr>
              <a:t>RESULTS</a:t>
            </a:r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en-US" sz="4400" dirty="0"/>
              <a:t>After editing and excluding multi-allelic variants 48,056,551 polymorphic variants in the 1,429 dairy animals were edited down to 6,735,530 variants.</a:t>
            </a:r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en-US" sz="4400" dirty="0"/>
              <a:t>11% of the edited variants were insertions and 4% were deletions.</a:t>
            </a:r>
          </a:p>
        </p:txBody>
      </p:sp>
      <p:sp>
        <p:nvSpPr>
          <p:cNvPr id="48" name="Rectangle 6052">
            <a:extLst>
              <a:ext uri="{FF2B5EF4-FFF2-40B4-BE49-F238E27FC236}">
                <a16:creationId xmlns:a16="http://schemas.microsoft.com/office/drawing/2014/main" id="{2FB41021-02E0-4D6E-86F7-6F50BC673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8002" y="15799652"/>
            <a:ext cx="17524641" cy="2193616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457200" tIns="457200" rIns="457200" bIns="91440">
            <a:noAutofit/>
          </a:bodyPr>
          <a:lstStyle/>
          <a:p>
            <a:pPr marL="457200" indent="-457200" algn="ctr"/>
            <a:r>
              <a:rPr lang="en-US" sz="4400" b="1" dirty="0">
                <a:solidFill>
                  <a:srgbClr val="0033CC"/>
                </a:solidFill>
                <a:latin typeface="Gill Sans MT" pitchFamily="34" charset="0"/>
              </a:rPr>
              <a:t>RESULTS</a:t>
            </a:r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 algn="just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 algn="just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 algn="just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en-US" sz="4400" dirty="0"/>
              <a:t>Chromosome 29 was used to compare 1000 Bull Genomes Project run7 to local AGIL data.</a:t>
            </a:r>
          </a:p>
          <a:p>
            <a:pPr marL="1028700" lvl="1" indent="-495300" algn="just">
              <a:spcBef>
                <a:spcPct val="50000"/>
              </a:spcBef>
              <a:buClr>
                <a:srgbClr val="0033CC"/>
              </a:buClr>
              <a:buFont typeface="Wingdings" pitchFamily="2" charset="2"/>
              <a:buChar char="q"/>
            </a:pPr>
            <a:r>
              <a:rPr lang="en-US" sz="4400" dirty="0"/>
              <a:t>1000 Bull Genomes Project run 7 identified 149,684 variants on chromosome 29</a:t>
            </a:r>
          </a:p>
          <a:p>
            <a:pPr marL="1028700" lvl="1" indent="-495300" algn="just">
              <a:spcBef>
                <a:spcPct val="50000"/>
              </a:spcBef>
              <a:buClr>
                <a:srgbClr val="0033CC"/>
              </a:buClr>
              <a:buFont typeface="Wingdings" pitchFamily="2" charset="2"/>
              <a:buChar char="q"/>
            </a:pPr>
            <a:r>
              <a:rPr lang="en-US" sz="4400" dirty="0"/>
              <a:t>AGIL data identified 99,600 variants on chromosome 29</a:t>
            </a:r>
          </a:p>
          <a:p>
            <a:pPr marL="1028700" lvl="1" indent="-495300" algn="just">
              <a:spcBef>
                <a:spcPct val="50000"/>
              </a:spcBef>
              <a:buClr>
                <a:srgbClr val="0033CC"/>
              </a:buClr>
              <a:buFont typeface="Wingdings" pitchFamily="2" charset="2"/>
              <a:buChar char="q"/>
            </a:pPr>
            <a:r>
              <a:rPr lang="en-US" sz="4400" dirty="0"/>
              <a:t>48,266 variants overlapped between the two datasets</a:t>
            </a:r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33400"/>
            <a:ext cx="50292000" cy="4825054"/>
          </a:xfrm>
          <a:prstGeom prst="rect">
            <a:avLst/>
          </a:prstGeom>
          <a:solidFill>
            <a:srgbClr val="CCECFF"/>
          </a:solidFill>
        </p:spPr>
        <p:txBody>
          <a:bodyPr wrap="square" lIns="480709" tIns="240355" rIns="480709" bIns="240355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8000" b="1" dirty="0"/>
              <a:t>Quality control to improve properties of sequence genotypes from different sources</a:t>
            </a:r>
            <a:endParaRPr lang="en-US" sz="8000" b="1" dirty="0">
              <a:latin typeface="Gill Sans MT" pitchFamily="34" charset="0"/>
            </a:endParaRPr>
          </a:p>
          <a:p>
            <a:pPr algn="ctr">
              <a:spcAft>
                <a:spcPts val="1800"/>
              </a:spcAft>
            </a:pPr>
            <a:r>
              <a:rPr lang="en-US" sz="5400" i="1" dirty="0"/>
              <a:t>D.J. Null</a:t>
            </a:r>
            <a:r>
              <a:rPr lang="en-US" sz="5400" baseline="30000" dirty="0"/>
              <a:t>1</a:t>
            </a:r>
            <a:r>
              <a:rPr lang="en-US" sz="5400" i="1" dirty="0"/>
              <a:t>*</a:t>
            </a:r>
            <a:r>
              <a:rPr lang="en-US" sz="5400" dirty="0"/>
              <a:t>,</a:t>
            </a:r>
            <a:r>
              <a:rPr lang="en-US" sz="5400" i="1" dirty="0"/>
              <a:t> J.B. Cole</a:t>
            </a:r>
            <a:r>
              <a:rPr lang="en-US" sz="5400" baseline="30000" dirty="0"/>
              <a:t>1</a:t>
            </a:r>
            <a:r>
              <a:rPr lang="en-US" sz="5400" i="1" dirty="0"/>
              <a:t>, A. Al-Khudhair</a:t>
            </a:r>
            <a:r>
              <a:rPr lang="en-US" sz="5400" baseline="30000" dirty="0"/>
              <a:t>1</a:t>
            </a:r>
            <a:r>
              <a:rPr lang="en-US" sz="5400" i="1" dirty="0"/>
              <a:t>, P.M. VanRaden</a:t>
            </a:r>
            <a:r>
              <a:rPr lang="en-US" sz="5400" baseline="30000" dirty="0"/>
              <a:t>1</a:t>
            </a:r>
            <a:r>
              <a:rPr lang="en-US" sz="5400" i="1" dirty="0"/>
              <a:t> </a:t>
            </a:r>
          </a:p>
          <a:p>
            <a:pPr algn="ctr">
              <a:spcAft>
                <a:spcPts val="1200"/>
              </a:spcAft>
            </a:pPr>
            <a:r>
              <a:rPr lang="en-US" sz="5400" baseline="30000" dirty="0"/>
              <a:t>1</a:t>
            </a:r>
            <a:r>
              <a:rPr lang="en-US" sz="5400" dirty="0"/>
              <a:t>Animal Genomics and Improvement Laboratory,  Agricultural Research Service, USDA, Beltsville, MD 20705-2350</a:t>
            </a:r>
          </a:p>
          <a:p>
            <a:pPr algn="ctr">
              <a:spcAft>
                <a:spcPts val="1200"/>
              </a:spcAft>
            </a:pPr>
            <a:endParaRPr lang="en-US" sz="5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5422900"/>
            <a:ext cx="50292000" cy="0"/>
          </a:xfrm>
          <a:prstGeom prst="line">
            <a:avLst/>
          </a:prstGeom>
          <a:ln w="1905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5867400"/>
            <a:ext cx="50292000" cy="0"/>
          </a:xfrm>
          <a:prstGeom prst="line">
            <a:avLst/>
          </a:prstGeom>
          <a:ln w="1905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3135"/>
          <p:cNvSpPr txBox="1">
            <a:spLocks noChangeArrowheads="1"/>
          </p:cNvSpPr>
          <p:nvPr/>
        </p:nvSpPr>
        <p:spPr bwMode="auto">
          <a:xfrm>
            <a:off x="609600" y="6324600"/>
            <a:ext cx="16091806" cy="4647426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457200" tIns="457200" rIns="457200" bIns="457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rgbClr val="0033CC"/>
                </a:solidFill>
                <a:latin typeface="Gill Sans MT" pitchFamily="34" charset="0"/>
              </a:rPr>
              <a:t>INTRODUCTION</a:t>
            </a:r>
          </a:p>
          <a:p>
            <a:pPr algn="just">
              <a:spcBef>
                <a:spcPct val="50000"/>
              </a:spcBef>
              <a:buClr>
                <a:srgbClr val="0033CC"/>
              </a:buClr>
            </a:pPr>
            <a:r>
              <a:rPr lang="en-US" sz="4400" dirty="0"/>
              <a:t>Sequence genotypes from run 7 of the 1000 Bull Genomes Project, high-density array genotypes for many of the same bulls, and additional sequence data were examined to determine optimal editing strategies.  </a:t>
            </a:r>
          </a:p>
        </p:txBody>
      </p:sp>
      <p:sp>
        <p:nvSpPr>
          <p:cNvPr id="22" name="Rectangle 6052"/>
          <p:cNvSpPr>
            <a:spLocks noChangeArrowheads="1"/>
          </p:cNvSpPr>
          <p:nvPr/>
        </p:nvSpPr>
        <p:spPr bwMode="auto">
          <a:xfrm>
            <a:off x="609600" y="11297820"/>
            <a:ext cx="16091806" cy="26437999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457200" tIns="457200" rIns="457200" bIns="91440">
            <a:noAutofit/>
          </a:bodyPr>
          <a:lstStyle/>
          <a:p>
            <a:pPr marL="457200" indent="-457200" algn="ctr"/>
            <a:r>
              <a:rPr lang="en-US" sz="4400" b="1" dirty="0">
                <a:solidFill>
                  <a:srgbClr val="0033CC"/>
                </a:solidFill>
                <a:latin typeface="Gill Sans MT" pitchFamily="34" charset="0"/>
              </a:rPr>
              <a:t>DATA &amp; METHODS</a:t>
            </a:r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en-US" sz="4400" dirty="0"/>
              <a:t>There were 3,093 Bos Taurus sequenced animals in run 7 of the 1000 Bull Genomes Project. Of those 1,457 animals were dairy breeds of interest.</a:t>
            </a:r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  <a:p>
            <a:pPr>
              <a:spcBef>
                <a:spcPct val="50000"/>
              </a:spcBef>
              <a:buClr>
                <a:srgbClr val="0033CC"/>
              </a:buClr>
            </a:pPr>
            <a:endParaRPr lang="en-US" sz="4400" dirty="0"/>
          </a:p>
          <a:p>
            <a:pPr marL="571500" indent="-571500" algn="just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en-US" sz="4400" dirty="0"/>
              <a:t>Genotypes equivalent to the Council on Dairy Cattle Breeding (CDCB) 80K genotype array were created for editing.</a:t>
            </a:r>
          </a:p>
          <a:p>
            <a:pPr marL="571500" indent="-571500" algn="just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en-US" sz="4400" dirty="0"/>
              <a:t>1,429 were selected as animals of interest after removing bulls with low coverage and applying the following edits:</a:t>
            </a:r>
          </a:p>
          <a:p>
            <a:pPr marL="1028700" lvl="1" indent="-495300" algn="just">
              <a:spcBef>
                <a:spcPct val="50000"/>
              </a:spcBef>
              <a:buClr>
                <a:srgbClr val="0033CC"/>
              </a:buClr>
              <a:buFont typeface="Wingdings" pitchFamily="2" charset="2"/>
              <a:buChar char="q"/>
            </a:pPr>
            <a:r>
              <a:rPr lang="en-US" sz="4400" dirty="0"/>
              <a:t>Incorrect identification</a:t>
            </a:r>
          </a:p>
          <a:p>
            <a:pPr marL="1028700" lvl="1" indent="-495300" algn="just">
              <a:spcBef>
                <a:spcPct val="50000"/>
              </a:spcBef>
              <a:buClr>
                <a:srgbClr val="0033CC"/>
              </a:buClr>
              <a:buFont typeface="Wingdings" pitchFamily="2" charset="2"/>
              <a:buChar char="q"/>
            </a:pPr>
            <a:r>
              <a:rPr lang="en-US" sz="4400" dirty="0"/>
              <a:t>Breed error</a:t>
            </a:r>
          </a:p>
          <a:p>
            <a:pPr marL="1028700" lvl="1" indent="-495300" algn="just">
              <a:spcBef>
                <a:spcPct val="50000"/>
              </a:spcBef>
              <a:buClr>
                <a:srgbClr val="0033CC"/>
              </a:buClr>
              <a:buFont typeface="Wingdings" pitchFamily="2" charset="2"/>
              <a:buChar char="q"/>
            </a:pPr>
            <a:r>
              <a:rPr lang="en-US" sz="4400" dirty="0"/>
              <a:t>Pedigree error</a:t>
            </a:r>
          </a:p>
          <a:p>
            <a:pPr marL="1036638" lvl="1" indent="-519113" algn="just">
              <a:spcBef>
                <a:spcPct val="50000"/>
              </a:spcBef>
              <a:buClr>
                <a:srgbClr val="0033CC"/>
              </a:buClr>
              <a:buFont typeface="Wingdings" pitchFamily="2" charset="2"/>
              <a:buChar char="q"/>
            </a:pPr>
            <a:r>
              <a:rPr lang="en-US" sz="4400" dirty="0"/>
              <a:t>Duplicate sequence genotypes</a:t>
            </a:r>
          </a:p>
          <a:p>
            <a:pPr marL="1036638" lvl="1" indent="-519113" algn="just">
              <a:spcBef>
                <a:spcPct val="50000"/>
              </a:spcBef>
              <a:buClr>
                <a:srgbClr val="0033CC"/>
              </a:buClr>
              <a:buFont typeface="Wingdings" pitchFamily="2" charset="2"/>
              <a:buChar char="q"/>
            </a:pPr>
            <a:r>
              <a:rPr lang="en-US" sz="4400" dirty="0"/>
              <a:t>Sequence genotypes that were inconsistent with chip genotypes</a:t>
            </a:r>
          </a:p>
          <a:p>
            <a:pPr marL="571500" indent="-571500" algn="just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en-US" sz="4400" dirty="0"/>
              <a:t>1000 Bull Genomes Project run 7 raw data and imputed data were both examined.</a:t>
            </a:r>
          </a:p>
          <a:p>
            <a:pPr marL="571500" indent="-571500" algn="just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en-US" sz="4400" dirty="0"/>
              <a:t>534 of the dairy animals in run 7 array genotypes from the CDCB.</a:t>
            </a:r>
          </a:p>
          <a:p>
            <a:pPr marL="571500" indent="-571500" algn="just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en-US" sz="4400" dirty="0"/>
          </a:p>
        </p:txBody>
      </p:sp>
      <p:sp>
        <p:nvSpPr>
          <p:cNvPr id="39" name="Rectangle 6052"/>
          <p:cNvSpPr>
            <a:spLocks noChangeArrowheads="1"/>
          </p:cNvSpPr>
          <p:nvPr/>
        </p:nvSpPr>
        <p:spPr bwMode="auto">
          <a:xfrm>
            <a:off x="35318700" y="24074796"/>
            <a:ext cx="15163800" cy="13661022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457200" tIns="914400" rIns="457200" bIns="914400">
            <a:noAutofit/>
          </a:bodyPr>
          <a:lstStyle/>
          <a:p>
            <a:pPr algn="ctr">
              <a:spcBef>
                <a:spcPts val="2640"/>
              </a:spcBef>
            </a:pPr>
            <a:r>
              <a:rPr lang="en-US" sz="4400" b="1" dirty="0">
                <a:solidFill>
                  <a:srgbClr val="0033CC"/>
                </a:solidFill>
                <a:latin typeface="Gill Sans MT" pitchFamily="34" charset="0"/>
              </a:rPr>
              <a:t>CONCLUSIONS</a:t>
            </a:r>
            <a:endParaRPr lang="en-US" sz="4400" b="1" i="1" dirty="0">
              <a:solidFill>
                <a:srgbClr val="0033CC"/>
              </a:solidFill>
              <a:latin typeface="Gill Sans MT" pitchFamily="34" charset="0"/>
            </a:endParaRPr>
          </a:p>
          <a:p>
            <a:pPr marL="571500" indent="-571500" algn="just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en-US" sz="4400" dirty="0"/>
              <a:t>Based on comparison to CDCB genotypes several animals were incorrectly identified in the run 7 data.</a:t>
            </a:r>
          </a:p>
          <a:p>
            <a:pPr marL="571500" indent="-571500" algn="just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en-US" sz="4400" dirty="0"/>
              <a:t>There were several animals unidentified in the run 7 data. Breed, sex and pedigree could be filled in for these animals and potentially used in future analysis.</a:t>
            </a:r>
          </a:p>
          <a:p>
            <a:pPr marL="571500" indent="-571500" algn="just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en-US" sz="4000" dirty="0"/>
              <a:t>Run 7 raw data was determined to be of better quality than the imputed data based on the concordance with CDCB genotypes. Therefore the raw data was used in further analysis.</a:t>
            </a:r>
          </a:p>
          <a:p>
            <a:pPr marL="571500" indent="-571500" algn="just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en-US" sz="4000" dirty="0"/>
              <a:t>We were expecting a symmetric distribution of insertions and deletions but the insertions are more numerous. That could indicate that the map is missing a few bases throughout the map. It is also possible that GATK is better at identifying insertions than deletions.</a:t>
            </a:r>
          </a:p>
          <a:p>
            <a:pPr marL="571500" indent="-571500" algn="just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en-US" sz="4000" dirty="0"/>
              <a:t>Our expectation was that the run 7 data would be a superset of our local AGIL sequence data so we were surprised be the lack of overlap between the two datasets.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5186600" y="44196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Gill Sans MT" pitchFamily="34" charset="0"/>
              </a:rPr>
              <a:t>http://aipl.arsusda.gov</a:t>
            </a:r>
          </a:p>
        </p:txBody>
      </p:sp>
      <p:pic>
        <p:nvPicPr>
          <p:cNvPr id="85" name="Picture 84" descr="usda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110400" y="1066800"/>
            <a:ext cx="4762500" cy="3286125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685800" y="2209800"/>
            <a:ext cx="6172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6600" dirty="0"/>
              <a:t>Abstract #82874</a:t>
            </a:r>
          </a:p>
          <a:p>
            <a:r>
              <a:rPr lang="en-US" sz="4500" dirty="0"/>
              <a:t>2020 ADSA Meeting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00100" y="3571711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latin typeface="Gill Sans MT" pitchFamily="34" charset="0"/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796020"/>
              </p:ext>
            </p:extLst>
          </p:nvPr>
        </p:nvGraphicFramePr>
        <p:xfrm>
          <a:off x="1185182" y="15270480"/>
          <a:ext cx="14344650" cy="786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5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9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6913">
                <a:tc gridSpan="2">
                  <a:txBody>
                    <a:bodyPr/>
                    <a:lstStyle/>
                    <a:p>
                      <a:pPr marL="0" marR="0" lvl="0" indent="0" algn="l" defTabSz="48070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0" dirty="0"/>
                        <a:t>Frequency of dairy breeds in run 7 of the 1000 Bull Genomes Project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02514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4400" b="1" dirty="0">
                          <a:solidFill>
                            <a:schemeClr val="tx1"/>
                          </a:solidFill>
                        </a:rPr>
                        <a:t>Breed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>
                          <a:solidFill>
                            <a:schemeClr val="tx1"/>
                          </a:solidFill>
                        </a:rPr>
                        <a:t>Sequenced Animals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4400" dirty="0"/>
                        <a:t>Holstein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200400" algn="dec"/>
                        </a:tabLst>
                      </a:pPr>
                      <a:r>
                        <a:rPr lang="en-US" sz="4400" dirty="0"/>
                        <a:t>	928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4400" dirty="0"/>
                        <a:t>Brown Swiss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200400" algn="dec"/>
                        </a:tabLst>
                      </a:pPr>
                      <a:r>
                        <a:rPr lang="en-US" sz="4400" dirty="0"/>
                        <a:t>	175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r>
                        <a:rPr lang="en-US" sz="4400" dirty="0"/>
                        <a:t>Ayrshires/Red Dairy Cattle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200400" algn="dec"/>
                        </a:tabLst>
                      </a:pPr>
                      <a:r>
                        <a:rPr lang="en-US" sz="4400" dirty="0"/>
                        <a:t>	156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145">
                <a:tc>
                  <a:txBody>
                    <a:bodyPr/>
                    <a:lstStyle/>
                    <a:p>
                      <a:r>
                        <a:rPr lang="en-US" sz="4400" dirty="0"/>
                        <a:t>Jersey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200400" algn="dec"/>
                        </a:tabLst>
                      </a:pPr>
                      <a:r>
                        <a:rPr lang="en-US" sz="4400" dirty="0"/>
                        <a:t>	105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r>
                        <a:rPr lang="en-US" sz="4400" dirty="0" err="1"/>
                        <a:t>Montbeliarde</a:t>
                      </a:r>
                      <a:endParaRPr lang="en-US" sz="4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200400" algn="dec"/>
                        </a:tabLst>
                      </a:pPr>
                      <a:r>
                        <a:rPr lang="en-US" sz="4400" dirty="0"/>
                        <a:t>	51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r>
                        <a:rPr lang="en-US" sz="4400" dirty="0"/>
                        <a:t>Normand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200400" algn="dec"/>
                        </a:tabLst>
                      </a:pPr>
                      <a:r>
                        <a:rPr lang="en-US" sz="4400" dirty="0"/>
                        <a:t>	22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91816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r>
                        <a:rPr lang="en-US" sz="4400" dirty="0"/>
                        <a:t>Guernsey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200400" algn="dec"/>
                        </a:tabLst>
                      </a:pPr>
                      <a:r>
                        <a:rPr lang="en-US" sz="4400" dirty="0"/>
                        <a:t>	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110974"/>
                  </a:ext>
                </a:extLst>
              </a:tr>
            </a:tbl>
          </a:graphicData>
        </a:graphic>
      </p:graphicFrame>
      <p:graphicFrame>
        <p:nvGraphicFramePr>
          <p:cNvPr id="40" name="Group 161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143243"/>
              </p:ext>
            </p:extLst>
          </p:nvPr>
        </p:nvGraphicFramePr>
        <p:xfrm>
          <a:off x="36042600" y="7791684"/>
          <a:ext cx="13716000" cy="4282440"/>
        </p:xfrm>
        <a:graphic>
          <a:graphicData uri="http://schemas.openxmlformats.org/drawingml/2006/table">
            <a:tbl>
              <a:tblPr/>
              <a:tblGrid>
                <a:gridCol w="4614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38716">
                <a:tc gridSpan="3"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5000" b="1" dirty="0">
                          <a:solidFill>
                            <a:schemeClr val="bg1"/>
                          </a:solidFill>
                        </a:rPr>
                        <a:t>1000 Bull Genomes Project run 7 Chromosome 29 variant type frequencies</a:t>
                      </a:r>
                      <a:endParaRPr kumimoji="0" lang="en-US" sz="5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286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065535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Allele Type</a:t>
                      </a:r>
                    </a:p>
                  </a:txBody>
                  <a:tcPr marL="2286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Frequency</a:t>
                      </a:r>
                    </a:p>
                  </a:txBody>
                  <a:tcPr marL="0" marR="18288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Percentage</a:t>
                      </a:r>
                    </a:p>
                  </a:txBody>
                  <a:tcPr marL="0" marR="27432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219778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4400" dirty="0">
                          <a:latin typeface="+mn-lt"/>
                        </a:rPr>
                        <a:t>Indel</a:t>
                      </a:r>
                      <a:endParaRPr kumimoji="0" lang="en-US" sz="4400" b="0" i="0" u="none" strike="noStrike" cap="none" normalizeH="0" baseline="-1400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2286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84,826</a:t>
                      </a:r>
                    </a:p>
                  </a:txBody>
                  <a:tcPr marL="0" marR="18288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6.4</a:t>
                      </a:r>
                    </a:p>
                  </a:txBody>
                  <a:tcPr marL="0" marR="27432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4400" dirty="0">
                          <a:latin typeface="+mn-lt"/>
                        </a:rPr>
                        <a:t>Multi-Allelic</a:t>
                      </a:r>
                      <a:endParaRPr kumimoji="0" lang="en-US" sz="4400" b="0" i="0" u="none" strike="noStrike" cap="none" normalizeH="0" baseline="-2000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2286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118,993</a:t>
                      </a:r>
                    </a:p>
                  </a:txBody>
                  <a:tcPr marL="0" marR="18288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9.0</a:t>
                      </a:r>
                    </a:p>
                  </a:txBody>
                  <a:tcPr marL="0" marR="27432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4400" dirty="0">
                          <a:latin typeface="+mn-lt"/>
                        </a:rPr>
                        <a:t>SNP</a:t>
                      </a:r>
                      <a:endParaRPr kumimoji="0" lang="en-US" sz="4400" b="0" i="0" u="none" strike="noStrike" cap="none" normalizeH="0" baseline="-1400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2286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1,122,218</a:t>
                      </a:r>
                    </a:p>
                  </a:txBody>
                  <a:tcPr marL="0" marR="18288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84.6</a:t>
                      </a:r>
                    </a:p>
                  </a:txBody>
                  <a:tcPr marL="0" marR="27432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645426"/>
              </p:ext>
            </p:extLst>
          </p:nvPr>
        </p:nvGraphicFramePr>
        <p:xfrm>
          <a:off x="36042600" y="13228486"/>
          <a:ext cx="13716000" cy="6217920"/>
        </p:xfrm>
        <a:graphic>
          <a:graphicData uri="http://schemas.openxmlformats.org/drawingml/2006/table">
            <a:tbl>
              <a:tblPr/>
              <a:tblGrid>
                <a:gridCol w="5706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0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57332">
                <a:tc gridSpan="3">
                  <a:txBody>
                    <a:bodyPr/>
                    <a:lstStyle/>
                    <a:p>
                      <a:pPr marL="0" marR="0" lvl="0" indent="0" algn="l" defTabSz="48070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0" b="1" dirty="0">
                          <a:solidFill>
                            <a:schemeClr val="bg1"/>
                          </a:solidFill>
                        </a:rPr>
                        <a:t>1000 Bull Genomes Project run 7 Chromosome 29 allele count for multi-allelic variants</a:t>
                      </a:r>
                      <a:endParaRPr lang="en-US" sz="5000" b="1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4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400" b="1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60919"/>
                  </a:ext>
                </a:extLst>
              </a:tr>
              <a:tr h="4364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Allele Count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Frequency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Percentage</a:t>
                      </a:r>
                    </a:p>
                  </a:txBody>
                  <a:tcPr marL="68580" marR="2743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4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1,207,044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dec"/>
                        </a:tabLs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91.0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27432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4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92,186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dec"/>
                        </a:tabLs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7.0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2743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4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12889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dec"/>
                        </a:tabLs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1.0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2743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4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4877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dec"/>
                        </a:tabLs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0.4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2743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4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3156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dec"/>
                        </a:tabLs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0.2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2743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4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5885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dec"/>
                        </a:tabLs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0.4</a:t>
                      </a:r>
                      <a:endParaRPr lang="en-US" sz="4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2743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3" name="Chart 32">
            <a:extLst>
              <a:ext uri="{FF2B5EF4-FFF2-40B4-BE49-F238E27FC236}">
                <a16:creationId xmlns:a16="http://schemas.microsoft.com/office/drawing/2014/main" id="{120ED86D-0409-4A90-9C26-9AEA1A7313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9160962"/>
              </p:ext>
            </p:extLst>
          </p:nvPr>
        </p:nvGraphicFramePr>
        <p:xfrm>
          <a:off x="17811747" y="22081042"/>
          <a:ext cx="15582905" cy="8368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4" name="Group 16198">
            <a:extLst>
              <a:ext uri="{FF2B5EF4-FFF2-40B4-BE49-F238E27FC236}">
                <a16:creationId xmlns:a16="http://schemas.microsoft.com/office/drawing/2014/main" id="{59213A54-90EC-46B5-A04E-84A03E57CF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933839"/>
              </p:ext>
            </p:extLst>
          </p:nvPr>
        </p:nvGraphicFramePr>
        <p:xfrm>
          <a:off x="18101576" y="17137090"/>
          <a:ext cx="16007449" cy="3581400"/>
        </p:xfrm>
        <a:graphic>
          <a:graphicData uri="http://schemas.openxmlformats.org/drawingml/2006/table">
            <a:tbl>
              <a:tblPr/>
              <a:tblGrid>
                <a:gridCol w="7886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1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8716">
                <a:tc gridSpan="2"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5000" b="1" dirty="0">
                          <a:solidFill>
                            <a:schemeClr val="bg1"/>
                          </a:solidFill>
                        </a:rPr>
                        <a:t>1000 Bull Genomes Project run 7 concordance with CDCB genotypes</a:t>
                      </a:r>
                      <a:endParaRPr kumimoji="0" lang="en-US" sz="5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286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065535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Run 7 data</a:t>
                      </a:r>
                    </a:p>
                  </a:txBody>
                  <a:tcPr marL="2286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Concordance</a:t>
                      </a:r>
                    </a:p>
                  </a:txBody>
                  <a:tcPr marL="0" marR="27432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219778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4400" dirty="0">
                          <a:latin typeface="+mn-lt"/>
                        </a:rPr>
                        <a:t>Raw</a:t>
                      </a:r>
                      <a:endParaRPr kumimoji="0" lang="en-US" sz="4400" b="0" i="0" u="none" strike="noStrike" cap="none" normalizeH="0" baseline="-1400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2286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98.6%</a:t>
                      </a:r>
                    </a:p>
                  </a:txBody>
                  <a:tcPr marL="0" marR="27432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4400" dirty="0">
                          <a:latin typeface="+mn-lt"/>
                        </a:rPr>
                        <a:t>Imputed</a:t>
                      </a:r>
                      <a:endParaRPr kumimoji="0" lang="en-US" sz="4400" b="0" i="0" u="none" strike="noStrike" cap="none" normalizeH="0" baseline="-2000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2286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98.0%</a:t>
                      </a:r>
                    </a:p>
                  </a:txBody>
                  <a:tcPr marL="0" marR="27432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5" name="Rectangle 6052">
            <a:extLst>
              <a:ext uri="{FF2B5EF4-FFF2-40B4-BE49-F238E27FC236}">
                <a16:creationId xmlns:a16="http://schemas.microsoft.com/office/drawing/2014/main" id="{88768EC8-91D3-43E8-A174-BC39102E5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8002" y="6324600"/>
            <a:ext cx="17526001" cy="901785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457200" tIns="457200" rIns="457200" bIns="91440">
            <a:spAutoFit/>
          </a:bodyPr>
          <a:lstStyle/>
          <a:p>
            <a:pPr marL="457200" indent="-457200" algn="ctr"/>
            <a:r>
              <a:rPr lang="en-US" sz="4400" b="1" dirty="0">
                <a:solidFill>
                  <a:srgbClr val="0033CC"/>
                </a:solidFill>
                <a:latin typeface="Gill Sans MT" pitchFamily="34" charset="0"/>
              </a:rPr>
              <a:t>DATA &amp; METHODS</a:t>
            </a:r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en-US" sz="4400" dirty="0"/>
              <a:t>An additional 241 bulls had sequence variants identified locally by </a:t>
            </a:r>
            <a:r>
              <a:rPr lang="en-US" sz="4400" dirty="0" err="1"/>
              <a:t>SAMtools</a:t>
            </a:r>
            <a:r>
              <a:rPr lang="en-US" sz="4400" dirty="0"/>
              <a:t> rather than globally by GATK now used in run 7.</a:t>
            </a:r>
          </a:p>
          <a:p>
            <a:pPr marL="571500" indent="-571500">
              <a:spcBef>
                <a:spcPct val="500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en-US" sz="4400" dirty="0"/>
              <a:t>Run 7 variants were edited for the following:</a:t>
            </a:r>
          </a:p>
          <a:p>
            <a:pPr marL="2975046" lvl="1" indent="-571500">
              <a:spcBef>
                <a:spcPct val="50000"/>
              </a:spcBef>
              <a:buClr>
                <a:srgbClr val="0033CC"/>
              </a:buClr>
              <a:buFont typeface="Wingdings" panose="05000000000000000000" pitchFamily="2" charset="2"/>
              <a:buChar char="q"/>
            </a:pPr>
            <a:r>
              <a:rPr lang="en-US" sz="4400" dirty="0"/>
              <a:t>Missing rate</a:t>
            </a:r>
          </a:p>
          <a:p>
            <a:pPr marL="2975046" lvl="1" indent="-571500">
              <a:spcBef>
                <a:spcPct val="50000"/>
              </a:spcBef>
              <a:buClr>
                <a:srgbClr val="0033CC"/>
              </a:buClr>
              <a:buFont typeface="Wingdings" panose="05000000000000000000" pitchFamily="2" charset="2"/>
              <a:buChar char="q"/>
            </a:pPr>
            <a:r>
              <a:rPr lang="en-US" sz="4400" dirty="0"/>
              <a:t>Parent-progeny conflicts</a:t>
            </a:r>
          </a:p>
          <a:p>
            <a:pPr marL="2975046" lvl="1" indent="-571500">
              <a:spcBef>
                <a:spcPct val="50000"/>
              </a:spcBef>
              <a:buClr>
                <a:srgbClr val="0033CC"/>
              </a:buClr>
              <a:buFont typeface="Wingdings" panose="05000000000000000000" pitchFamily="2" charset="2"/>
              <a:buChar char="q"/>
            </a:pPr>
            <a:r>
              <a:rPr lang="en-US" sz="4400" dirty="0"/>
              <a:t>Excess heterozygotes</a:t>
            </a:r>
          </a:p>
          <a:p>
            <a:pPr marL="2975046" lvl="1" indent="-571500">
              <a:spcBef>
                <a:spcPct val="50000"/>
              </a:spcBef>
              <a:buClr>
                <a:srgbClr val="0033CC"/>
              </a:buClr>
              <a:buFont typeface="Wingdings" panose="05000000000000000000" pitchFamily="2" charset="2"/>
              <a:buChar char="q"/>
            </a:pPr>
            <a:r>
              <a:rPr lang="en-US" sz="4400" dirty="0"/>
              <a:t>Minor allele frequency</a:t>
            </a:r>
          </a:p>
          <a:p>
            <a:pPr marL="2975046" lvl="1" indent="-571500">
              <a:spcBef>
                <a:spcPct val="50000"/>
              </a:spcBef>
              <a:buClr>
                <a:srgbClr val="0033CC"/>
              </a:buClr>
              <a:buFont typeface="Wingdings" panose="05000000000000000000" pitchFamily="2" charset="2"/>
              <a:buChar char="q"/>
            </a:pPr>
            <a:r>
              <a:rPr lang="en-US" sz="4400" dirty="0"/>
              <a:t>Potentially mis-mapped regions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124757</TotalTime>
  <Words>619</Words>
  <Application>Microsoft Office PowerPoint</Application>
  <PresentationFormat>Custom</PresentationFormat>
  <Paragraphs>140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Wingdings</vt:lpstr>
      <vt:lpstr>Calibri</vt:lpstr>
      <vt:lpstr>Arial</vt:lpstr>
      <vt:lpstr>Gill Sans MT</vt:lpstr>
      <vt:lpstr>Office Theme</vt:lpstr>
      <vt:lpstr>PowerPoint Presentation</vt:lpstr>
    </vt:vector>
  </TitlesOfParts>
  <Company>AIPL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Null, Daniel</cp:lastModifiedBy>
  <cp:revision>5251</cp:revision>
  <dcterms:created xsi:type="dcterms:W3CDTF">2011-06-01T17:40:41Z</dcterms:created>
  <dcterms:modified xsi:type="dcterms:W3CDTF">2020-06-04T13:53:55Z</dcterms:modified>
</cp:coreProperties>
</file>