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5" r:id="rId1"/>
  </p:sldMasterIdLst>
  <p:notesMasterIdLst>
    <p:notesMasterId r:id="rId15"/>
  </p:notesMasterIdLst>
  <p:sldIdLst>
    <p:sldId id="316" r:id="rId2"/>
    <p:sldId id="325" r:id="rId3"/>
    <p:sldId id="910" r:id="rId4"/>
    <p:sldId id="908" r:id="rId5"/>
    <p:sldId id="912" r:id="rId6"/>
    <p:sldId id="836" r:id="rId7"/>
    <p:sldId id="911" r:id="rId8"/>
    <p:sldId id="835" r:id="rId9"/>
    <p:sldId id="906" r:id="rId10"/>
    <p:sldId id="838" r:id="rId11"/>
    <p:sldId id="597" r:id="rId12"/>
    <p:sldId id="600" r:id="rId13"/>
    <p:sldId id="280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B. Cole" initials="JBC" lastIdx="9" clrIdx="0"/>
  <p:cmAuthor id="2" name="John Cole" initials="JC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FEC7"/>
    <a:srgbClr val="244270"/>
    <a:srgbClr val="8FFFE2"/>
    <a:srgbClr val="00644A"/>
    <a:srgbClr val="007053"/>
    <a:srgbClr val="00523C"/>
    <a:srgbClr val="007E5D"/>
    <a:srgbClr val="AC1F2D"/>
    <a:srgbClr val="00926C"/>
    <a:srgbClr val="001A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5" autoAdjust="0"/>
    <p:restoredTop sz="91536" autoAdjust="0"/>
  </p:normalViewPr>
  <p:slideViewPr>
    <p:cSldViewPr snapToGrid="0">
      <p:cViewPr varScale="1">
        <p:scale>
          <a:sx n="150" d="100"/>
          <a:sy n="150" d="100"/>
        </p:scale>
        <p:origin x="582" y="90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mh10\Desktop\Telework\Paul\GRAPHICS\index%20pie%20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600">
                <a:solidFill>
                  <a:srgbClr val="FFFF00"/>
                </a:solidFill>
              </a:defRPr>
            </a:pPr>
            <a:r>
              <a:rPr lang="en-US" sz="4000" dirty="0">
                <a:solidFill>
                  <a:srgbClr val="FFFF00"/>
                </a:solidFill>
              </a:rPr>
              <a:t>NM$</a:t>
            </a:r>
          </a:p>
        </c:rich>
      </c:tx>
      <c:layout>
        <c:manualLayout>
          <c:xMode val="edge"/>
          <c:yMode val="edge"/>
          <c:x val="0.29128681831437736"/>
          <c:y val="0.3799487674325312"/>
        </c:manualLayout>
      </c:layout>
      <c:overlay val="1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181102362204725"/>
          <c:y val="0.16478799504032404"/>
          <c:w val="0.6729058672353464"/>
          <c:h val="0.69554738362953661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4F81BD">
                  <a:lumMod val="5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A24E-4E40-940E-F44FDA805132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A24E-4E40-940E-F44FDA805132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A24E-4E40-940E-F44FDA805132}"/>
              </c:ext>
            </c:extLst>
          </c:dPt>
          <c:dPt>
            <c:idx val="3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A24E-4E40-940E-F44FDA805132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A24E-4E40-940E-F44FDA80513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A24E-4E40-940E-F44FDA805132}"/>
              </c:ext>
            </c:extLst>
          </c:dPt>
          <c:dPt>
            <c:idx val="6"/>
            <c:bubble3D val="0"/>
            <c:spPr>
              <a:solidFill>
                <a:srgbClr val="0033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D-A24E-4E40-940E-F44FDA805132}"/>
              </c:ext>
            </c:extLst>
          </c:dPt>
          <c:dPt>
            <c:idx val="7"/>
            <c:bubble3D val="0"/>
            <c:spPr>
              <a:solidFill>
                <a:srgbClr val="3366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F-A24E-4E40-940E-F44FDA805132}"/>
              </c:ext>
            </c:extLst>
          </c:dPt>
          <c:dPt>
            <c:idx val="8"/>
            <c:bubble3D val="0"/>
            <c:spPr>
              <a:solidFill>
                <a:srgbClr val="6AAC58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1-A24E-4E40-940E-F44FDA805132}"/>
              </c:ext>
            </c:extLst>
          </c:dPt>
          <c:dPt>
            <c:idx val="9"/>
            <c:bubble3D val="0"/>
            <c:spPr>
              <a:solidFill>
                <a:srgbClr val="59595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3-A24E-4E40-940E-F44FDA805132}"/>
              </c:ext>
            </c:extLst>
          </c:dPt>
          <c:dPt>
            <c:idx val="10"/>
            <c:bubble3D val="0"/>
            <c:spPr>
              <a:solidFill>
                <a:srgbClr val="7F7F7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5-A24E-4E40-940E-F44FDA805132}"/>
              </c:ext>
            </c:extLst>
          </c:dPt>
          <c:dPt>
            <c:idx val="11"/>
            <c:bubble3D val="0"/>
            <c:spPr>
              <a:solidFill>
                <a:srgbClr val="BFBFB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7-A24E-4E40-940E-F44FDA805132}"/>
              </c:ext>
            </c:extLst>
          </c:dPt>
          <c:dPt>
            <c:idx val="12"/>
            <c:bubble3D val="0"/>
            <c:spPr>
              <a:solidFill>
                <a:srgbClr val="D9D9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9-A24E-4E40-940E-F44FDA805132}"/>
              </c:ext>
            </c:extLst>
          </c:dPt>
          <c:dPt>
            <c:idx val="13"/>
            <c:bubble3D val="0"/>
            <c:spPr>
              <a:solidFill>
                <a:srgbClr val="63252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B-A24E-4E40-940E-F44FDA805132}"/>
              </c:ext>
            </c:extLst>
          </c:dPt>
          <c:dPt>
            <c:idx val="14"/>
            <c:bubble3D val="0"/>
            <c:spPr>
              <a:solidFill>
                <a:srgbClr val="95373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D-A24E-4E40-940E-F44FDA805132}"/>
              </c:ext>
            </c:extLst>
          </c:dPt>
          <c:dPt>
            <c:idx val="15"/>
            <c:bubble3D val="0"/>
            <c:spPr>
              <a:solidFill>
                <a:srgbClr val="C0504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F-A24E-4E40-940E-F44FDA805132}"/>
              </c:ext>
            </c:extLst>
          </c:dPt>
          <c:dPt>
            <c:idx val="16"/>
            <c:bubble3D val="0"/>
            <c:spPr>
              <a:solidFill>
                <a:srgbClr val="D17F7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1-A24E-4E40-940E-F44FDA805132}"/>
              </c:ext>
            </c:extLst>
          </c:dPt>
          <c:dPt>
            <c:idx val="17"/>
            <c:bubble3D val="0"/>
            <c:spPr>
              <a:solidFill>
                <a:srgbClr val="DC9E9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3-A24E-4E40-940E-F44FDA805132}"/>
              </c:ext>
            </c:extLst>
          </c:dPt>
          <c:dPt>
            <c:idx val="18"/>
            <c:bubble3D val="0"/>
            <c:spPr>
              <a:solidFill>
                <a:srgbClr val="E8BFB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5-A24E-4E40-940E-F44FDA805132}"/>
              </c:ext>
            </c:extLst>
          </c:dPt>
          <c:dPt>
            <c:idx val="22"/>
            <c:bubble3D val="0"/>
            <c:spPr>
              <a:solidFill>
                <a:srgbClr val="C0504D">
                  <a:lumMod val="20000"/>
                  <a:lumOff val="8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7-A24E-4E40-940E-F44FDA805132}"/>
              </c:ext>
            </c:extLst>
          </c:dPt>
          <c:dLbls>
            <c:dLbl>
              <c:idx val="0"/>
              <c:layout>
                <c:manualLayout>
                  <c:x val="1.7361111111111129E-2"/>
                  <c:y val="-8.972633467922874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4E-4E40-940E-F44FDA805132}"/>
                </c:ext>
              </c:extLst>
            </c:dLbl>
            <c:dLbl>
              <c:idx val="1"/>
              <c:layout>
                <c:manualLayout>
                  <c:x val="2.7777777777777832E-2"/>
                  <c:y val="-1.07671601615074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4E-4E40-940E-F44FDA805132}"/>
                </c:ext>
              </c:extLst>
            </c:dLbl>
            <c:dLbl>
              <c:idx val="2"/>
              <c:layout>
                <c:manualLayout>
                  <c:x val="5.555555555555549E-2"/>
                  <c:y val="1.794526693584567E-3"/>
                </c:manualLayout>
              </c:layout>
              <c:numFmt formatCode="\-0.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4E-4E40-940E-F44FDA805132}"/>
                </c:ext>
              </c:extLst>
            </c:dLbl>
            <c:dLbl>
              <c:idx val="3"/>
              <c:layout>
                <c:manualLayout>
                  <c:x val="-9.6064814814814811E-2"/>
                  <c:y val="4.778353345682266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4E-4E40-940E-F44FDA805132}"/>
                </c:ext>
              </c:extLst>
            </c:dLbl>
            <c:dLbl>
              <c:idx val="4"/>
              <c:layout>
                <c:manualLayout>
                  <c:x val="-2.4305692257217848E-2"/>
                  <c:y val="3.6145459855585399E-2"/>
                </c:manualLayout>
              </c:layout>
              <c:numFmt formatCode="\-0.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24E-4E40-940E-F44FDA805132}"/>
                </c:ext>
              </c:extLst>
            </c:dLbl>
            <c:dLbl>
              <c:idx val="5"/>
              <c:layout>
                <c:manualLayout>
                  <c:x val="-5.5555555555555552E-2"/>
                  <c:y val="1.398047059637311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24E-4E40-940E-F44FDA805132}"/>
                </c:ext>
              </c:extLst>
            </c:dLbl>
            <c:dLbl>
              <c:idx val="6"/>
              <c:layout>
                <c:manualLayout>
                  <c:x val="-3.9930555555555552E-2"/>
                  <c:y val="-1.261225948513391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DPR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24E-4E40-940E-F44FDA805132}"/>
                </c:ext>
              </c:extLst>
            </c:dLbl>
            <c:dLbl>
              <c:idx val="7"/>
              <c:layout>
                <c:manualLayout>
                  <c:x val="-1.7361111111111095E-2"/>
                  <c:y val="2.37413295519612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24E-4E40-940E-F44FDA805132}"/>
                </c:ext>
              </c:extLst>
            </c:dLbl>
            <c:dLbl>
              <c:idx val="8"/>
              <c:layout>
                <c:manualLayout>
                  <c:x val="-1.3888888888888907E-2"/>
                  <c:y val="-1.07671601615074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24E-4E40-940E-F44FDA805132}"/>
                </c:ext>
              </c:extLst>
            </c:dLbl>
            <c:dLbl>
              <c:idx val="9"/>
              <c:layout>
                <c:manualLayout>
                  <c:x val="-5.2083333333333426E-3"/>
                  <c:y val="-8.972633467922852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24E-4E40-940E-F44FDA805132}"/>
                </c:ext>
              </c:extLst>
            </c:dLbl>
            <c:dLbl>
              <c:idx val="10"/>
              <c:layout>
                <c:manualLayout>
                  <c:x val="-1.7361111111111129E-2"/>
                  <c:y val="-7.178106774338272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24E-4E40-940E-F44FDA805132}"/>
                </c:ext>
              </c:extLst>
            </c:dLbl>
            <c:dLbl>
              <c:idx val="11"/>
              <c:layout>
                <c:manualLayout>
                  <c:x val="-6.7708333333333329E-2"/>
                  <c:y val="1.171287703239144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24E-4E40-940E-F44FDA805132}"/>
                </c:ext>
              </c:extLst>
            </c:dLbl>
            <c:dLbl>
              <c:idx val="12"/>
              <c:layout>
                <c:manualLayout>
                  <c:x val="-0.1145834700349956"/>
                  <c:y val="8.1238015087059939E-3"/>
                </c:manualLayout>
              </c:layout>
              <c:numFmt formatCode="\-0.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24E-4E40-940E-F44FDA805132}"/>
                </c:ext>
              </c:extLst>
            </c:dLbl>
            <c:dLbl>
              <c:idx val="13"/>
              <c:layout>
                <c:manualLayout>
                  <c:x val="-0.10069444444444445"/>
                  <c:y val="-3.135556810889120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A24E-4E40-940E-F44FDA805132}"/>
                </c:ext>
              </c:extLst>
            </c:dLbl>
            <c:dLbl>
              <c:idx val="14"/>
              <c:layout>
                <c:manualLayout>
                  <c:x val="-7.9861111111111188E-2"/>
                  <c:y val="-7.895931581903541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A24E-4E40-940E-F44FDA805132}"/>
                </c:ext>
              </c:extLst>
            </c:dLbl>
            <c:dLbl>
              <c:idx val="15"/>
              <c:layout>
                <c:manualLayout>
                  <c:x val="2.0833196631671064E-2"/>
                  <c:y val="-0.105877074921489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24E-4E40-940E-F44FDA805132}"/>
                </c:ext>
              </c:extLst>
            </c:dLbl>
            <c:dLbl>
              <c:idx val="16"/>
              <c:layout>
                <c:manualLayout>
                  <c:x val="0.11284708552055993"/>
                  <c:y val="-7.130807038578450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A24E-4E40-940E-F44FDA805132}"/>
                </c:ext>
              </c:extLst>
            </c:dLbl>
            <c:dLbl>
              <c:idx val="17"/>
              <c:layout>
                <c:manualLayout>
                  <c:x val="0.17534722222222221"/>
                  <c:y val="-1.995780542073529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KETO</a:t>
                    </a:r>
                  </a:p>
                </c:rich>
              </c:tx>
              <c:numFmt formatCode="0.00%" sourceLinked="0"/>
              <c:spPr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A24E-4E40-940E-F44FDA805132}"/>
                </c:ext>
              </c:extLst>
            </c:dLbl>
            <c:dLbl>
              <c:idx val="18"/>
              <c:layout>
                <c:manualLayout>
                  <c:x val="0.24479166666666666"/>
                  <c:y val="2.7487962247764418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A24E-4E40-940E-F44FDA805132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A24E-4E40-940E-F44FDA80513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A24E-4E40-940E-F44FDA805132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A24E-4E40-940E-F44FDA805132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A24E-4E40-940E-F44FDA80513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eparator>, </c:separator>
            <c:showLeaderLines val="1"/>
            <c:leaderLines>
              <c:spPr>
                <a:ln w="19050" cap="sq">
                  <a:solidFill>
                    <a:srgbClr val="244270"/>
                  </a:solidFill>
                  <a:miter lim="800000"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'pie charts'!$A$2:$A$23</c:f>
              <c:strCache>
                <c:ptCount val="19"/>
                <c:pt idx="0">
                  <c:v>Fat</c:v>
                </c:pt>
                <c:pt idx="1">
                  <c:v>Protein</c:v>
                </c:pt>
                <c:pt idx="2">
                  <c:v>Milk</c:v>
                </c:pt>
                <c:pt idx="3">
                  <c:v>UC</c:v>
                </c:pt>
                <c:pt idx="4">
                  <c:v>BWC</c:v>
                </c:pt>
                <c:pt idx="5">
                  <c:v>FLC</c:v>
                </c:pt>
                <c:pt idx="6">
                  <c:v>DPR</c:v>
                </c:pt>
                <c:pt idx="7">
                  <c:v>CCR</c:v>
                </c:pt>
                <c:pt idx="8">
                  <c:v>HCR</c:v>
                </c:pt>
                <c:pt idx="9">
                  <c:v>CA$</c:v>
                </c:pt>
                <c:pt idx="10">
                  <c:v>PL</c:v>
                </c:pt>
                <c:pt idx="11">
                  <c:v>LIV</c:v>
                </c:pt>
                <c:pt idx="12">
                  <c:v>SCS</c:v>
                </c:pt>
                <c:pt idx="13">
                  <c:v>MAST</c:v>
                </c:pt>
                <c:pt idx="14">
                  <c:v>METR</c:v>
                </c:pt>
                <c:pt idx="15">
                  <c:v>DA</c:v>
                </c:pt>
                <c:pt idx="16">
                  <c:v>RETP</c:v>
                </c:pt>
                <c:pt idx="17">
                  <c:v>KETO</c:v>
                </c:pt>
                <c:pt idx="18">
                  <c:v>MFEV</c:v>
                </c:pt>
              </c:strCache>
            </c:strRef>
          </c:cat>
          <c:val>
            <c:numRef>
              <c:f>'pie charts'!$E$2:$E$23</c:f>
              <c:numCache>
                <c:formatCode>0.00</c:formatCode>
                <c:ptCount val="19"/>
                <c:pt idx="0" formatCode="General">
                  <c:v>26.8</c:v>
                </c:pt>
                <c:pt idx="1">
                  <c:v>16.899999999999999</c:v>
                </c:pt>
                <c:pt idx="2">
                  <c:v>0.7</c:v>
                </c:pt>
                <c:pt idx="3">
                  <c:v>7.4</c:v>
                </c:pt>
                <c:pt idx="4">
                  <c:v>5.3</c:v>
                </c:pt>
                <c:pt idx="5">
                  <c:v>2.7</c:v>
                </c:pt>
                <c:pt idx="6">
                  <c:v>6.7</c:v>
                </c:pt>
                <c:pt idx="7">
                  <c:v>1.6</c:v>
                </c:pt>
                <c:pt idx="8">
                  <c:v>1.4</c:v>
                </c:pt>
                <c:pt idx="9">
                  <c:v>4.8</c:v>
                </c:pt>
                <c:pt idx="10">
                  <c:v>12.1</c:v>
                </c:pt>
                <c:pt idx="11">
                  <c:v>7.3</c:v>
                </c:pt>
                <c:pt idx="12">
                  <c:v>4</c:v>
                </c:pt>
                <c:pt idx="13">
                  <c:v>0.77</c:v>
                </c:pt>
                <c:pt idx="14">
                  <c:v>0.62</c:v>
                </c:pt>
                <c:pt idx="15">
                  <c:v>0.54</c:v>
                </c:pt>
                <c:pt idx="16">
                  <c:v>0.24</c:v>
                </c:pt>
                <c:pt idx="17">
                  <c:v>0.11</c:v>
                </c:pt>
                <c:pt idx="18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A24E-4E40-940E-F44FDA805132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1" baseline="0">
          <a:solidFill>
            <a:srgbClr val="244270"/>
          </a:solidFill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6D14B-8364-214E-A0D7-BBA9B709ADE1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A9EBF-91FD-2F40-B54F-8B48B4AB47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1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19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33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8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95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6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06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61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70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91440"/>
            <a:ext cx="8412480" cy="4798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8412480" cy="3657600"/>
          </a:xfrm>
        </p:spPr>
        <p:txBody>
          <a:bodyPr/>
          <a:lstStyle>
            <a:lvl1pPr>
              <a:lnSpc>
                <a:spcPts val="2700"/>
              </a:lnSpc>
              <a:spcAft>
                <a:spcPts val="1200"/>
              </a:spcAft>
              <a:defRPr sz="2400"/>
            </a:lvl1pPr>
            <a:lvl2pPr>
              <a:lnSpc>
                <a:spcPts val="2700"/>
              </a:lnSpc>
              <a:spcAft>
                <a:spcPts val="1200"/>
              </a:spcAft>
              <a:defRPr sz="2400"/>
            </a:lvl2pPr>
            <a:lvl3pPr>
              <a:lnSpc>
                <a:spcPts val="2700"/>
              </a:lnSpc>
              <a:spcAft>
                <a:spcPts val="1200"/>
              </a:spcAft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IP-2017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0574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66750"/>
            <a:ext cx="7772400" cy="479822"/>
          </a:xfrm>
        </p:spPr>
        <p:txBody>
          <a:bodyPr/>
          <a:lstStyle>
            <a:lvl1pPr algn="l">
              <a:lnSpc>
                <a:spcPts val="4600"/>
              </a:lnSpc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12670"/>
            <a:ext cx="7772400" cy="2468880"/>
          </a:xfrm>
        </p:spPr>
        <p:txBody>
          <a:bodyPr/>
          <a:lstStyle>
            <a:lvl1pPr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22860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-2017 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91440"/>
            <a:ext cx="8412480" cy="4798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914400"/>
            <a:ext cx="4023360" cy="384048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914400"/>
            <a:ext cx="4023360" cy="384048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P-2017 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SDA symbol 2color Hi Res.jpg"/>
          <p:cNvPicPr>
            <a:picLocks noChangeAspect="1"/>
          </p:cNvPicPr>
          <p:nvPr/>
        </p:nvPicPr>
        <p:blipFill>
          <a:blip r:embed="rId6" cstate="print"/>
          <a:srcRect r="1468"/>
          <a:stretch>
            <a:fillRect/>
          </a:stretch>
        </p:blipFill>
        <p:spPr>
          <a:xfrm>
            <a:off x="8631936" y="4807330"/>
            <a:ext cx="512064" cy="3552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979670"/>
            <a:ext cx="8659368" cy="182880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91440"/>
            <a:ext cx="8412480" cy="4798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005840"/>
            <a:ext cx="8412480" cy="365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7160" y="4979670"/>
            <a:ext cx="5943600" cy="18288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Meeting,  Location, Date (</a:t>
            </a:r>
            <a:fld id="{15B3028D-9398-4C32-B664-7BB0AE0371BF}" type="slidenum">
              <a:rPr lang="en-US" sz="800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8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83680" y="5004982"/>
            <a:ext cx="2011680" cy="123111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algn="r"/>
            <a:r>
              <a:rPr lang="en-US" sz="800" b="1" dirty="0">
                <a:solidFill>
                  <a:schemeClr val="bg1"/>
                </a:solidFill>
              </a:rPr>
              <a:t>Presenter</a:t>
            </a:r>
          </a:p>
        </p:txBody>
      </p:sp>
      <p:pic>
        <p:nvPicPr>
          <p:cNvPr id="9" name="Picture 8" descr="USDA symbol 2color Hi Res.jpg"/>
          <p:cNvPicPr>
            <a:picLocks noChangeAspect="1"/>
          </p:cNvPicPr>
          <p:nvPr userDrawn="1"/>
        </p:nvPicPr>
        <p:blipFill>
          <a:blip r:embed="rId6" cstate="print"/>
          <a:srcRect r="1468"/>
          <a:stretch>
            <a:fillRect/>
          </a:stretch>
        </p:blipFill>
        <p:spPr>
          <a:xfrm>
            <a:off x="8631936" y="4807330"/>
            <a:ext cx="512064" cy="35522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79670"/>
            <a:ext cx="8659368" cy="182880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37160" y="4979670"/>
            <a:ext cx="5943600" cy="18288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American Dairy Science Association annual meeting (virtual), June 22–24, 2020 (</a:t>
            </a:r>
            <a:fld id="{15B3028D-9398-4C32-B664-7BB0AE0371BF}" type="slidenum">
              <a:rPr lang="en-US" sz="800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8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6583680" y="5004983"/>
            <a:ext cx="2011680" cy="123111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algn="r"/>
            <a:r>
              <a:rPr lang="en-US" sz="800" b="1" dirty="0">
                <a:solidFill>
                  <a:schemeClr val="bg1"/>
                </a:solidFill>
              </a:rPr>
              <a:t>VanRaden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ransition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46888" algn="l" defTabSz="914400" rtl="0" eaLnBrk="1" latinLnBrk="0" hangingPunct="1">
        <a:lnSpc>
          <a:spcPts val="2500"/>
        </a:lnSpc>
        <a:spcBef>
          <a:spcPts val="0"/>
        </a:spcBef>
        <a:spcAft>
          <a:spcPts val="1200"/>
        </a:spcAft>
        <a:buClr>
          <a:srgbClr val="244270"/>
        </a:buClr>
        <a:buFont typeface="Symbol" pitchFamily="18" charset="2"/>
        <a:buChar char="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66928" indent="-274320" algn="l" defTabSz="914400" rtl="0" eaLnBrk="1" latinLnBrk="0" hangingPunct="1">
        <a:lnSpc>
          <a:spcPts val="2500"/>
        </a:lnSpc>
        <a:spcBef>
          <a:spcPts val="0"/>
        </a:spcBef>
        <a:spcAft>
          <a:spcPts val="1200"/>
        </a:spcAft>
        <a:buClr>
          <a:srgbClr val="244270"/>
        </a:buClr>
        <a:buFont typeface="Arial" pitchFamily="34" charset="0"/>
        <a:buChar char="–"/>
        <a:tabLst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3838" algn="l" defTabSz="914400" rtl="0" eaLnBrk="1" latinLnBrk="0" hangingPunct="1">
        <a:lnSpc>
          <a:spcPts val="2500"/>
        </a:lnSpc>
        <a:spcBef>
          <a:spcPts val="0"/>
        </a:spcBef>
        <a:spcAft>
          <a:spcPts val="1200"/>
        </a:spcAft>
        <a:buClr>
          <a:srgbClr val="244270"/>
        </a:buClr>
        <a:buFont typeface="Calibri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aul.vanraden@usda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doi.org/10.3168/jds.2018-16081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5176" y="382616"/>
            <a:ext cx="4846608" cy="479822"/>
          </a:xfrm>
        </p:spPr>
        <p:txBody>
          <a:bodyPr/>
          <a:lstStyle/>
          <a:p>
            <a:pPr>
              <a:lnSpc>
                <a:spcPts val="2700"/>
              </a:lnSpc>
            </a:pPr>
            <a:r>
              <a:rPr lang="en-US" sz="2600" dirty="0"/>
              <a:t>New traits and economic updates for the net merit index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3223" y="1141912"/>
            <a:ext cx="7197239" cy="1097280"/>
          </a:xfrm>
        </p:spPr>
        <p:txBody>
          <a:bodyPr/>
          <a:lstStyle/>
          <a:p>
            <a:pPr marL="0" indent="0">
              <a:lnSpc>
                <a:spcPts val="1700"/>
              </a:lnSpc>
              <a:spcAft>
                <a:spcPts val="600"/>
              </a:spcAft>
            </a:pPr>
            <a:r>
              <a:rPr lang="en-US" sz="1500" dirty="0">
                <a:solidFill>
                  <a:srgbClr val="76FEC7"/>
                </a:solidFill>
              </a:rPr>
              <a:t>Paul </a:t>
            </a:r>
            <a:r>
              <a:rPr lang="en-US" sz="1500" dirty="0" err="1">
                <a:solidFill>
                  <a:srgbClr val="76FEC7"/>
                </a:solidFill>
              </a:rPr>
              <a:t>VanRaden</a:t>
            </a:r>
            <a:r>
              <a:rPr lang="en-US" sz="1500" dirty="0">
                <a:solidFill>
                  <a:srgbClr val="76FEC7"/>
                </a:solidFill>
              </a:rPr>
              <a:t>,*</a:t>
            </a:r>
            <a:r>
              <a:rPr lang="en-US" sz="1500" baseline="30000" dirty="0">
                <a:solidFill>
                  <a:srgbClr val="76FEC7"/>
                </a:solidFill>
              </a:rPr>
              <a:t>1</a:t>
            </a:r>
            <a:r>
              <a:rPr lang="en-US" sz="1500" dirty="0">
                <a:solidFill>
                  <a:srgbClr val="76FEC7"/>
                </a:solidFill>
              </a:rPr>
              <a:t> </a:t>
            </a:r>
            <a:r>
              <a:rPr lang="en-US" sz="1500" dirty="0">
                <a:solidFill>
                  <a:schemeClr val="bg1"/>
                </a:solidFill>
              </a:rPr>
              <a:t>John Cole,</a:t>
            </a:r>
            <a:r>
              <a:rPr lang="en-US" sz="1500" baseline="30000" dirty="0">
                <a:solidFill>
                  <a:schemeClr val="bg1"/>
                </a:solidFill>
              </a:rPr>
              <a:t>1</a:t>
            </a:r>
            <a:r>
              <a:rPr lang="en-US" sz="1500" dirty="0">
                <a:solidFill>
                  <a:schemeClr val="bg1"/>
                </a:solidFill>
              </a:rPr>
              <a:t> Mike VandeHaar,</a:t>
            </a:r>
            <a:r>
              <a:rPr lang="en-US" sz="1500" baseline="30000" dirty="0">
                <a:solidFill>
                  <a:schemeClr val="bg1"/>
                </a:solidFill>
              </a:rPr>
              <a:t>2</a:t>
            </a:r>
            <a:r>
              <a:rPr lang="en-US" sz="1500" dirty="0">
                <a:solidFill>
                  <a:schemeClr val="bg1"/>
                </a:solidFill>
              </a:rPr>
              <a:t> Mahesh Neupane,</a:t>
            </a:r>
            <a:r>
              <a:rPr lang="en-US" sz="1500" baseline="30000" dirty="0">
                <a:solidFill>
                  <a:schemeClr val="bg1"/>
                </a:solidFill>
              </a:rPr>
              <a:t>1</a:t>
            </a:r>
            <a:r>
              <a:rPr lang="en-US" sz="1500" dirty="0">
                <a:solidFill>
                  <a:schemeClr val="bg1"/>
                </a:solidFill>
              </a:rPr>
              <a:t> and Jana Hutchison</a:t>
            </a:r>
            <a:r>
              <a:rPr lang="en-US" sz="1500" baseline="30000" dirty="0">
                <a:solidFill>
                  <a:schemeClr val="bg1"/>
                </a:solidFill>
              </a:rPr>
              <a:t>1</a:t>
            </a:r>
          </a:p>
          <a:p>
            <a:pPr marL="91440" indent="-91440">
              <a:lnSpc>
                <a:spcPts val="1700"/>
              </a:lnSpc>
            </a:pPr>
            <a:r>
              <a:rPr lang="en-US" sz="1250" baseline="30000" dirty="0">
                <a:solidFill>
                  <a:schemeClr val="bg1"/>
                </a:solidFill>
              </a:rPr>
              <a:t>1</a:t>
            </a:r>
            <a:r>
              <a:rPr lang="en-US" sz="1250" dirty="0">
                <a:solidFill>
                  <a:schemeClr val="bg1"/>
                </a:solidFill>
              </a:rPr>
              <a:t>USDA, Agricultural Research Service, Animal Genomics and Improvement Laboratory, Beltsville, MD, USA</a:t>
            </a:r>
          </a:p>
          <a:p>
            <a:pPr marL="0" indent="0">
              <a:lnSpc>
                <a:spcPts val="1300"/>
              </a:lnSpc>
              <a:spcAft>
                <a:spcPts val="600"/>
              </a:spcAft>
            </a:pPr>
            <a:r>
              <a:rPr lang="en-US" sz="1250" baseline="30000" dirty="0">
                <a:solidFill>
                  <a:schemeClr val="bg1"/>
                </a:solidFill>
              </a:rPr>
              <a:t>2</a:t>
            </a:r>
            <a:r>
              <a:rPr lang="en-US" sz="1250" dirty="0">
                <a:solidFill>
                  <a:schemeClr val="bg1"/>
                </a:solidFill>
              </a:rPr>
              <a:t>Michigan State University, East Lansing, MI, USA</a:t>
            </a:r>
          </a:p>
          <a:p>
            <a:pPr marL="0" indent="0">
              <a:lnSpc>
                <a:spcPts val="1700"/>
              </a:lnSpc>
              <a:spcAft>
                <a:spcPts val="600"/>
              </a:spcAft>
            </a:pPr>
            <a:r>
              <a:rPr lang="en-US" sz="1500" dirty="0">
                <a:solidFill>
                  <a:srgbClr val="76FEC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paul.vanraden@usda.gov</a:t>
            </a:r>
            <a:endParaRPr lang="en-US" sz="1500" dirty="0">
              <a:solidFill>
                <a:srgbClr val="76FEC7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12A560-013B-453E-A78C-90656D1079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6" t="6050" r="8424" b="166"/>
          <a:stretch/>
        </p:blipFill>
        <p:spPr>
          <a:xfrm>
            <a:off x="7869775" y="183010"/>
            <a:ext cx="1084385" cy="1917803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6EF4CD0-8729-4257-AE1C-92DEE3C320F8}"/>
              </a:ext>
            </a:extLst>
          </p:cNvPr>
          <p:cNvSpPr txBox="1">
            <a:spLocks/>
          </p:cNvSpPr>
          <p:nvPr/>
        </p:nvSpPr>
        <p:spPr>
          <a:xfrm>
            <a:off x="3254542" y="2701944"/>
            <a:ext cx="5485012" cy="20116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46888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244270"/>
              </a:buClr>
              <a:buFont typeface="Symbol" pitchFamily="18" charset="2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7432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  <a:buClr>
                <a:srgbClr val="244270"/>
              </a:buClr>
              <a:buFont typeface="Arial" pitchFamily="34" charset="0"/>
              <a:buChar char="–"/>
              <a:tabLst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3838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  <a:buClr>
                <a:srgbClr val="244270"/>
              </a:buClr>
              <a:buFont typeface="Calibri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ts val="2200"/>
              </a:lnSpc>
              <a:spcAft>
                <a:spcPts val="1200"/>
              </a:spcAft>
            </a:pPr>
            <a:r>
              <a:rPr lang="en-US" dirty="0">
                <a:solidFill>
                  <a:srgbClr val="244270"/>
                </a:solidFill>
              </a:rPr>
              <a:t>Topics:</a:t>
            </a:r>
          </a:p>
          <a:p>
            <a:pPr marL="246888" indent="-201168">
              <a:lnSpc>
                <a:spcPts val="21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000" dirty="0"/>
              <a:t>Genomic predictions likely for more traits in 2020</a:t>
            </a:r>
            <a:endParaRPr lang="en-US" sz="2000" dirty="0">
              <a:solidFill>
                <a:prstClr val="black"/>
              </a:solidFill>
            </a:endParaRPr>
          </a:p>
          <a:p>
            <a:pPr marL="246888" indent="-228600">
              <a:lnSpc>
                <a:spcPts val="21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000" dirty="0"/>
              <a:t>Net merit revision likely in April 2021 </a:t>
            </a:r>
          </a:p>
          <a:p>
            <a:pPr marL="246888" indent="-228600">
              <a:lnSpc>
                <a:spcPts val="21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000" dirty="0"/>
              <a:t>Faster genetic progress if all traits are in selection goal with correct weight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BB207FE9-A6FC-4C79-80ED-0B564DCFEB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956394"/>
              </p:ext>
            </p:extLst>
          </p:nvPr>
        </p:nvGraphicFramePr>
        <p:xfrm>
          <a:off x="236732" y="2383174"/>
          <a:ext cx="2743200" cy="2515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3BA33-5379-4ADF-8BF5-D82CD960A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Extra progress from each proposed revision</a:t>
            </a:r>
          </a:p>
        </p:txBody>
      </p:sp>
      <p:graphicFrame>
        <p:nvGraphicFramePr>
          <p:cNvPr id="6" name="Group 103">
            <a:extLst>
              <a:ext uri="{FF2B5EF4-FFF2-40B4-BE49-F238E27FC236}">
                <a16:creationId xmlns:a16="http://schemas.microsoft.com/office/drawing/2014/main" id="{AD4B71B1-CCDD-444F-A1AD-86CA890AC0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4188653"/>
              </p:ext>
            </p:extLst>
          </p:nvPr>
        </p:nvGraphicFramePr>
        <p:xfrm>
          <a:off x="365760" y="1097280"/>
          <a:ext cx="8365078" cy="3395345"/>
        </p:xfrm>
        <a:graphic>
          <a:graphicData uri="http://schemas.openxmlformats.org/drawingml/2006/table">
            <a:tbl>
              <a:tblPr/>
              <a:tblGrid>
                <a:gridCol w="3264408">
                  <a:extLst>
                    <a:ext uri="{9D8B030D-6E8A-4147-A177-3AD203B41FA5}">
                      <a16:colId xmlns:a16="http://schemas.microsoft.com/office/drawing/2014/main" val="944330745"/>
                    </a:ext>
                  </a:extLst>
                </a:gridCol>
                <a:gridCol w="1078992">
                  <a:extLst>
                    <a:ext uri="{9D8B030D-6E8A-4147-A177-3AD203B41FA5}">
                      <a16:colId xmlns:a16="http://schemas.microsoft.com/office/drawing/2014/main" val="4232057163"/>
                    </a:ext>
                  </a:extLst>
                </a:gridCol>
                <a:gridCol w="1077310">
                  <a:extLst>
                    <a:ext uri="{9D8B030D-6E8A-4147-A177-3AD203B41FA5}">
                      <a16:colId xmlns:a16="http://schemas.microsoft.com/office/drawing/2014/main" val="214213646"/>
                    </a:ext>
                  </a:extLst>
                </a:gridCol>
                <a:gridCol w="1709928">
                  <a:extLst>
                    <a:ext uri="{9D8B030D-6E8A-4147-A177-3AD203B41FA5}">
                      <a16:colId xmlns:a16="http://schemas.microsoft.com/office/drawing/2014/main" val="3555160168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675232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Index revisions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Old emphasis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New emphasis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Progress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(% of NM$ gain)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Value/year </a:t>
                      </a:r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(million $)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0145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Add RFI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b="1">
                          <a:solidFill>
                            <a:schemeClr val="bg1"/>
                          </a:solidFill>
                        </a:rPr>
                        <a:t>15%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R="4114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0.85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4.25</a:t>
                      </a:r>
                    </a:p>
                  </a:txBody>
                  <a:tcPr marR="3657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5059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Add EFC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3%</a:t>
                      </a:r>
                    </a:p>
                  </a:txBody>
                  <a:tcPr marR="4114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0.04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0.20</a:t>
                      </a:r>
                    </a:p>
                  </a:txBody>
                  <a:tcPr marR="3657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527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Add HLIV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…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&lt;1%</a:t>
                      </a:r>
                    </a:p>
                  </a:txBody>
                  <a:tcPr marR="4114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0.01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0.05</a:t>
                      </a:r>
                    </a:p>
                  </a:txBody>
                  <a:tcPr marR="3657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802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Revise</a:t>
                      </a:r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SD</a:t>
                      </a:r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of CT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5%</a:t>
                      </a:r>
                    </a:p>
                  </a:txBody>
                  <a:tcPr marR="3200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2.5%</a:t>
                      </a:r>
                    </a:p>
                  </a:txBody>
                  <a:tcPr marR="2286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0.10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0.50</a:t>
                      </a:r>
                    </a:p>
                  </a:txBody>
                  <a:tcPr marR="3657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653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Revise maintenance costs </a:t>
                      </a:r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(BWC)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‒5%</a:t>
                      </a:r>
                    </a:p>
                  </a:txBody>
                  <a:tcPr marR="3200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‒10%</a:t>
                      </a:r>
                    </a:p>
                  </a:txBody>
                  <a:tcPr marR="4114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0.62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3.10</a:t>
                      </a:r>
                    </a:p>
                  </a:txBody>
                  <a:tcPr marR="3657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3978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Revise lactation profits </a:t>
                      </a:r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(PL)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12%</a:t>
                      </a:r>
                    </a:p>
                  </a:txBody>
                  <a:tcPr marR="3200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18%</a:t>
                      </a:r>
                    </a:p>
                  </a:txBody>
                  <a:tcPr marR="4114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0.56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2.70</a:t>
                      </a:r>
                    </a:p>
                  </a:txBody>
                  <a:tcPr marR="3657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779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Total for all revisions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2.18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10.90</a:t>
                      </a:r>
                    </a:p>
                  </a:txBody>
                  <a:tcPr marR="3657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85295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7F45F1F-9014-4A37-BCC1-6763D1B94F4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36199" y="0"/>
            <a:ext cx="907800" cy="65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9593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E8EBD-A81F-4185-82E6-71A8CE747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Extra progress from adding more traits to NM$</a:t>
            </a:r>
          </a:p>
        </p:txBody>
      </p:sp>
      <p:graphicFrame>
        <p:nvGraphicFramePr>
          <p:cNvPr id="5" name="Group 103">
            <a:extLst>
              <a:ext uri="{FF2B5EF4-FFF2-40B4-BE49-F238E27FC236}">
                <a16:creationId xmlns:a16="http://schemas.microsoft.com/office/drawing/2014/main" id="{597B4F93-7DED-4B0D-AD6B-0B8B56D07A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6105273"/>
              </p:ext>
            </p:extLst>
          </p:nvPr>
        </p:nvGraphicFramePr>
        <p:xfrm>
          <a:off x="365760" y="1005840"/>
          <a:ext cx="8321040" cy="3568700"/>
        </p:xfrm>
        <a:graphic>
          <a:graphicData uri="http://schemas.openxmlformats.org/drawingml/2006/table">
            <a:tbl>
              <a:tblPr/>
              <a:tblGrid>
                <a:gridCol w="822960">
                  <a:extLst>
                    <a:ext uri="{9D8B030D-6E8A-4147-A177-3AD203B41FA5}">
                      <a16:colId xmlns:a16="http://schemas.microsoft.com/office/drawing/2014/main" val="94433074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232057163"/>
                    </a:ext>
                  </a:extLst>
                </a:gridCol>
                <a:gridCol w="2834640">
                  <a:extLst>
                    <a:ext uri="{9D8B030D-6E8A-4147-A177-3AD203B41FA5}">
                      <a16:colId xmlns:a16="http://schemas.microsoft.com/office/drawing/2014/main" val="214213646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555160168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675232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Year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Traits </a:t>
                      </a:r>
                      <a:r>
                        <a:rPr lang="en-US" sz="1800" b="1" dirty="0">
                          <a:solidFill>
                            <a:srgbClr val="FFFF00"/>
                          </a:solidFill>
                        </a:rPr>
                        <a:t>(no.)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Traits included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Correlation with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previous index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Extra progress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0145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1977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R="5486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Milk, fat, protein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5059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1994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R="5486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PL, SCS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0.84</a:t>
                      </a:r>
                    </a:p>
                  </a:txBody>
                  <a:tcPr marL="7315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19%</a:t>
                      </a:r>
                    </a:p>
                  </a:txBody>
                  <a:tcPr marR="52120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7851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2000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 marR="5486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Linear type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0.94</a:t>
                      </a:r>
                    </a:p>
                  </a:txBody>
                  <a:tcPr marL="7315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6%</a:t>
                      </a:r>
                    </a:p>
                  </a:txBody>
                  <a:tcPr marR="52120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544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2003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</a:txBody>
                  <a:tcPr marR="5486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DPR, calving ease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0.98</a:t>
                      </a:r>
                    </a:p>
                  </a:txBody>
                  <a:tcPr marL="7315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2%</a:t>
                      </a:r>
                    </a:p>
                  </a:txBody>
                  <a:tcPr marR="52120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3542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2006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23</a:t>
                      </a:r>
                    </a:p>
                  </a:txBody>
                  <a:tcPr marR="5486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Stillbirth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0.975</a:t>
                      </a:r>
                    </a:p>
                  </a:txBody>
                  <a:tcPr marL="7315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3%</a:t>
                      </a:r>
                    </a:p>
                  </a:txBody>
                  <a:tcPr marR="52120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527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2014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 marR="5486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HCR,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 CCR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0.965</a:t>
                      </a:r>
                    </a:p>
                  </a:txBody>
                  <a:tcPr marL="7315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4%</a:t>
                      </a:r>
                    </a:p>
                  </a:txBody>
                  <a:tcPr marR="52120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802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26</a:t>
                      </a:r>
                    </a:p>
                  </a:txBody>
                  <a:tcPr marR="5486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LIV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0.989</a:t>
                      </a:r>
                    </a:p>
                  </a:txBody>
                  <a:tcPr marL="7315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1%</a:t>
                      </a:r>
                    </a:p>
                  </a:txBody>
                  <a:tcPr marR="52120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3978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32</a:t>
                      </a:r>
                    </a:p>
                  </a:txBody>
                  <a:tcPr marR="5486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Health traits</a:t>
                      </a:r>
                      <a:endParaRPr lang="en-US" sz="1800" b="1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0.994</a:t>
                      </a:r>
                    </a:p>
                  </a:txBody>
                  <a:tcPr marL="7315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0.6%</a:t>
                      </a:r>
                    </a:p>
                  </a:txBody>
                  <a:tcPr marR="33832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779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R="5486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</a:rPr>
                        <a:t>RFI, EFC, HLIV, revisions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</a:rPr>
                        <a:t>0.981</a:t>
                      </a:r>
                    </a:p>
                  </a:txBody>
                  <a:tcPr marL="7315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</a:rPr>
                        <a:t>2.2%</a:t>
                      </a:r>
                    </a:p>
                  </a:txBody>
                  <a:tcPr marR="33832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852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95563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28600" lvl="0" indent="-228600">
              <a:lnSpc>
                <a:spcPts val="2400"/>
              </a:lnSpc>
              <a:spcAft>
                <a:spcPts val="300"/>
              </a:spcAft>
            </a:pPr>
            <a:r>
              <a:rPr lang="en-US" sz="2200" dirty="0"/>
              <a:t>Genomic predictions likely for more traits in 2020</a:t>
            </a:r>
            <a:endParaRPr lang="en-US" sz="2200" dirty="0">
              <a:solidFill>
                <a:prstClr val="black"/>
              </a:solidFill>
            </a:endParaRPr>
          </a:p>
          <a:p>
            <a:pPr marL="548640" lvl="1" indent="-228600">
              <a:lnSpc>
                <a:spcPts val="2400"/>
              </a:lnSpc>
              <a:spcAft>
                <a:spcPts val="300"/>
              </a:spcAft>
            </a:pPr>
            <a:r>
              <a:rPr lang="en-US" sz="2200" dirty="0">
                <a:solidFill>
                  <a:prstClr val="black"/>
                </a:solidFill>
              </a:rPr>
              <a:t>HLIV, further type traits, and Brown Swiss milking speed </a:t>
            </a:r>
            <a:r>
              <a:rPr lang="en-US" sz="2200" dirty="0">
                <a:solidFill>
                  <a:srgbClr val="007053"/>
                </a:solidFill>
              </a:rPr>
              <a:t>(August)</a:t>
            </a:r>
          </a:p>
          <a:p>
            <a:pPr marL="548640" lvl="1" indent="-228600">
              <a:lnSpc>
                <a:spcPts val="2400"/>
              </a:lnSpc>
              <a:spcAft>
                <a:spcPts val="300"/>
              </a:spcAft>
            </a:pPr>
            <a:r>
              <a:rPr lang="en-US" sz="2200" dirty="0">
                <a:solidFill>
                  <a:prstClr val="black"/>
                </a:solidFill>
              </a:rPr>
              <a:t>Revise scale and emphasis for CT </a:t>
            </a:r>
            <a:r>
              <a:rPr lang="en-US" sz="2200" dirty="0">
                <a:solidFill>
                  <a:srgbClr val="007053"/>
                </a:solidFill>
              </a:rPr>
              <a:t>(August)</a:t>
            </a:r>
          </a:p>
          <a:p>
            <a:pPr marL="548640" lvl="1" indent="-228600">
              <a:lnSpc>
                <a:spcPts val="2400"/>
              </a:lnSpc>
              <a:spcAft>
                <a:spcPts val="1800"/>
              </a:spcAft>
            </a:pPr>
            <a:r>
              <a:rPr lang="en-US" sz="2200" dirty="0">
                <a:solidFill>
                  <a:prstClr val="black"/>
                </a:solidFill>
              </a:rPr>
              <a:t>RFI for Holsteins </a:t>
            </a:r>
            <a:r>
              <a:rPr lang="en-US" sz="2200" dirty="0">
                <a:solidFill>
                  <a:srgbClr val="007053"/>
                </a:solidFill>
              </a:rPr>
              <a:t>(December)</a:t>
            </a:r>
          </a:p>
          <a:p>
            <a:pPr marL="228600" indent="-228600">
              <a:lnSpc>
                <a:spcPts val="2400"/>
              </a:lnSpc>
              <a:spcAft>
                <a:spcPts val="300"/>
              </a:spcAft>
            </a:pPr>
            <a:r>
              <a:rPr lang="en-US" sz="2200" dirty="0"/>
              <a:t>Net merit revision likely in April 2021</a:t>
            </a:r>
          </a:p>
          <a:p>
            <a:pPr marL="548640" lvl="1" indent="-228600">
              <a:lnSpc>
                <a:spcPts val="2400"/>
              </a:lnSpc>
              <a:spcAft>
                <a:spcPts val="300"/>
              </a:spcAft>
            </a:pPr>
            <a:r>
              <a:rPr lang="en-US" sz="2200" dirty="0"/>
              <a:t>Include RFI, EFC, and HLIV</a:t>
            </a:r>
          </a:p>
          <a:p>
            <a:pPr marL="548640" lvl="1" indent="-228600">
              <a:lnSpc>
                <a:spcPts val="2400"/>
              </a:lnSpc>
              <a:spcAft>
                <a:spcPts val="300"/>
              </a:spcAft>
            </a:pPr>
            <a:r>
              <a:rPr lang="en-US" sz="2200" dirty="0"/>
              <a:t>Put more emphasis on smaller BWC and longer PL</a:t>
            </a:r>
          </a:p>
          <a:p>
            <a:pPr marL="548640" lvl="1" indent="-228600">
              <a:lnSpc>
                <a:spcPts val="2400"/>
              </a:lnSpc>
              <a:spcAft>
                <a:spcPts val="1800"/>
              </a:spcAft>
            </a:pPr>
            <a:r>
              <a:rPr lang="en-US" sz="2200" dirty="0"/>
              <a:t>Revise other economic values</a:t>
            </a:r>
          </a:p>
          <a:p>
            <a:pPr marL="228600" indent="-228600">
              <a:lnSpc>
                <a:spcPts val="2400"/>
              </a:lnSpc>
              <a:spcAft>
                <a:spcPts val="2700"/>
              </a:spcAft>
            </a:pPr>
            <a:r>
              <a:rPr lang="en-US" sz="2200" dirty="0"/>
              <a:t>Progress is faster if all traits are in selection goal with correct weight</a:t>
            </a:r>
          </a:p>
        </p:txBody>
      </p:sp>
    </p:spTree>
    <p:extLst>
      <p:ext uri="{BB962C8B-B14F-4D97-AF65-F5344CB8AC3E}">
        <p14:creationId xmlns:p14="http://schemas.microsoft.com/office/powerpoint/2010/main" val="114729246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Acknowledgments &amp; disclaimers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82880" indent="-182880">
              <a:lnSpc>
                <a:spcPts val="1950"/>
              </a:lnSpc>
              <a:spcAft>
                <a:spcPts val="1800"/>
              </a:spcAft>
            </a:pPr>
            <a:r>
              <a:rPr lang="en-US" sz="1800" dirty="0"/>
              <a:t>USDA-ARS project 8042-31000-002-00-D, “Improving Dairy Animals by Increasing Accuracy of Genomic Prediction, Evaluating New Traits, and Redefining Selection Goals” </a:t>
            </a:r>
            <a:r>
              <a:rPr lang="en-US" sz="1800" dirty="0">
                <a:solidFill>
                  <a:srgbClr val="007053"/>
                </a:solidFill>
              </a:rPr>
              <a:t>(AGIL funding)</a:t>
            </a:r>
          </a:p>
          <a:p>
            <a:pPr marL="182880" indent="-182880">
              <a:lnSpc>
                <a:spcPts val="1950"/>
              </a:lnSpc>
              <a:spcAft>
                <a:spcPts val="1800"/>
              </a:spcAft>
            </a:pPr>
            <a:r>
              <a:rPr lang="en-US" sz="1800" dirty="0">
                <a:solidFill>
                  <a:srgbClr val="000000"/>
                </a:solidFill>
              </a:rPr>
              <a:t>CDCB and its i</a:t>
            </a:r>
            <a:r>
              <a:rPr lang="en-US" sz="1800" dirty="0"/>
              <a:t>ndustry suppliers for data</a:t>
            </a:r>
          </a:p>
          <a:p>
            <a:pPr marL="182880" indent="-182880">
              <a:lnSpc>
                <a:spcPts val="1950"/>
              </a:lnSpc>
              <a:spcAft>
                <a:spcPts val="1800"/>
              </a:spcAft>
            </a:pPr>
            <a:r>
              <a:rPr lang="en-US" sz="1800" dirty="0"/>
              <a:t>Agriculture and Food Research Initiative competitive grant #2011-68004-30340 from USDA National Institute of Food and Agriculture</a:t>
            </a:r>
            <a:r>
              <a:rPr lang="en-US" sz="1800" dirty="0">
                <a:solidFill>
                  <a:srgbClr val="244270"/>
                </a:solidFill>
              </a:rPr>
              <a:t> </a:t>
            </a:r>
            <a:r>
              <a:rPr lang="en-US" sz="1800" dirty="0">
                <a:solidFill>
                  <a:srgbClr val="007053"/>
                </a:solidFill>
              </a:rPr>
              <a:t>(feed intake funding)</a:t>
            </a:r>
          </a:p>
          <a:p>
            <a:pPr marL="182880" indent="-182880">
              <a:lnSpc>
                <a:spcPts val="1950"/>
              </a:lnSpc>
              <a:spcAft>
                <a:spcPts val="1800"/>
              </a:spcAft>
            </a:pPr>
            <a:r>
              <a:rPr lang="en-US" sz="1800" dirty="0"/>
              <a:t>USDA is an equal opportunity provider and employer </a:t>
            </a:r>
          </a:p>
          <a:p>
            <a:pPr marL="182880" indent="-182880">
              <a:lnSpc>
                <a:spcPts val="1950"/>
              </a:lnSpc>
              <a:spcAft>
                <a:spcPts val="1800"/>
              </a:spcAft>
            </a:pPr>
            <a:r>
              <a:rPr lang="en-US" sz="1800" dirty="0"/>
              <a:t>Mention of trade names or commercial products in this presentation is solely for the purpose of providing specific information and does not imply recommendation or endorsement by USDA</a:t>
            </a:r>
          </a:p>
          <a:p>
            <a:pPr marL="182880" indent="-182880">
              <a:lnSpc>
                <a:spcPts val="1950"/>
              </a:lnSpc>
              <a:spcAft>
                <a:spcPts val="1800"/>
              </a:spcAft>
            </a:pPr>
            <a:endParaRPr lang="en-US" sz="1800" dirty="0">
              <a:solidFill>
                <a:srgbClr val="00563F"/>
              </a:solidFill>
            </a:endParaRPr>
          </a:p>
          <a:p>
            <a:pPr marL="182880" indent="-182880">
              <a:lnSpc>
                <a:spcPts val="1950"/>
              </a:lnSpc>
              <a:spcAft>
                <a:spcPts val="1800"/>
              </a:spcAft>
            </a:pPr>
            <a:endParaRPr lang="en-US" sz="1800" dirty="0"/>
          </a:p>
          <a:p>
            <a:pPr marL="182880" indent="-182880">
              <a:lnSpc>
                <a:spcPts val="1950"/>
              </a:lnSpc>
              <a:spcAft>
                <a:spcPts val="1800"/>
              </a:spcAft>
            </a:pPr>
            <a:endParaRPr lang="en-US" sz="1800" dirty="0"/>
          </a:p>
          <a:p>
            <a:pPr marL="182880" indent="-182880">
              <a:lnSpc>
                <a:spcPts val="1950"/>
              </a:lnSpc>
              <a:spcAft>
                <a:spcPts val="1800"/>
              </a:spcAft>
            </a:pPr>
            <a:endParaRPr lang="en-US" sz="1800" dirty="0"/>
          </a:p>
          <a:p>
            <a:pPr marL="182880" indent="-182880">
              <a:lnSpc>
                <a:spcPts val="1950"/>
              </a:lnSpc>
              <a:spcAft>
                <a:spcPts val="1800"/>
              </a:spcAft>
            </a:pPr>
            <a:endParaRPr lang="en-US" sz="1800" dirty="0"/>
          </a:p>
        </p:txBody>
      </p:sp>
      <p:pic>
        <p:nvPicPr>
          <p:cNvPr id="4" name="Picture 3" descr="CDCB logo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5172" y="1918782"/>
            <a:ext cx="9144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8582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M$ 2018 pie chart.tif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96" r="2760" b="3052"/>
          <a:stretch/>
        </p:blipFill>
        <p:spPr>
          <a:xfrm>
            <a:off x="328975" y="918585"/>
            <a:ext cx="4114800" cy="38307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Relative weighting in 2018 net merit </a:t>
            </a:r>
            <a:r>
              <a:rPr lang="en-US" sz="2600" dirty="0">
                <a:solidFill>
                  <a:srgbClr val="FFFF00"/>
                </a:solidFill>
              </a:rPr>
              <a:t>(NM$)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12600" y="991572"/>
            <a:ext cx="3965639" cy="36847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342900">
              <a:lnSpc>
                <a:spcPts val="1800"/>
              </a:lnSpc>
              <a:tabLst>
                <a:tab pos="630238" algn="l"/>
              </a:tabLst>
              <a:defRPr/>
            </a:pPr>
            <a:r>
              <a:rPr lang="en-US" sz="145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UC	Udder composite</a:t>
            </a:r>
          </a:p>
          <a:p>
            <a:pPr defTabSz="342900">
              <a:lnSpc>
                <a:spcPts val="1800"/>
              </a:lnSpc>
              <a:tabLst>
                <a:tab pos="630238" algn="l"/>
              </a:tabLst>
              <a:defRPr/>
            </a:pPr>
            <a:r>
              <a:rPr lang="en-US" sz="145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BWC	Body weight composite</a:t>
            </a:r>
          </a:p>
          <a:p>
            <a:pPr defTabSz="342900">
              <a:lnSpc>
                <a:spcPts val="1800"/>
              </a:lnSpc>
              <a:tabLst>
                <a:tab pos="630238" algn="l"/>
              </a:tabLst>
              <a:defRPr/>
            </a:pPr>
            <a:r>
              <a:rPr lang="en-US" sz="145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FLC	Feet-legs composite</a:t>
            </a:r>
          </a:p>
          <a:p>
            <a:pPr defTabSz="342900">
              <a:lnSpc>
                <a:spcPts val="1800"/>
              </a:lnSpc>
              <a:tabLst>
                <a:tab pos="630238" algn="l"/>
              </a:tabLst>
              <a:defRPr/>
            </a:pPr>
            <a:r>
              <a:rPr lang="en-US" sz="145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DPR	Daughter pregnancy rate</a:t>
            </a:r>
          </a:p>
          <a:p>
            <a:pPr defTabSz="342900">
              <a:lnSpc>
                <a:spcPts val="1800"/>
              </a:lnSpc>
              <a:tabLst>
                <a:tab pos="630238" algn="l"/>
              </a:tabLst>
              <a:defRPr/>
            </a:pPr>
            <a:r>
              <a:rPr lang="en-US" sz="145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CCR	Cow conception rate</a:t>
            </a:r>
          </a:p>
          <a:p>
            <a:pPr defTabSz="342900">
              <a:lnSpc>
                <a:spcPts val="1800"/>
              </a:lnSpc>
              <a:tabLst>
                <a:tab pos="630238" algn="l"/>
              </a:tabLst>
              <a:defRPr/>
            </a:pPr>
            <a:r>
              <a:rPr lang="en-US" sz="145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HCR	Heifer conception rate</a:t>
            </a:r>
          </a:p>
          <a:p>
            <a:pPr defTabSz="342900">
              <a:lnSpc>
                <a:spcPts val="1800"/>
              </a:lnSpc>
              <a:tabLst>
                <a:tab pos="630238" algn="l"/>
              </a:tabLst>
              <a:defRPr/>
            </a:pPr>
            <a:r>
              <a:rPr lang="en-US" sz="145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CA$	Calving ability </a:t>
            </a:r>
            <a:r>
              <a:rPr lang="en-US" sz="1450" b="1" dirty="0">
                <a:solidFill>
                  <a:srgbClr val="00523C"/>
                </a:solidFill>
                <a:latin typeface="Calibri" pitchFamily="34" charset="0"/>
                <a:ea typeface="Arial Unicode MS"/>
                <a:cs typeface="Calibri"/>
              </a:rPr>
              <a:t>(calving ease &amp; stillbirth rate)</a:t>
            </a:r>
          </a:p>
          <a:p>
            <a:pPr defTabSz="342900">
              <a:lnSpc>
                <a:spcPts val="1800"/>
              </a:lnSpc>
              <a:tabLst>
                <a:tab pos="630238" algn="l"/>
              </a:tabLst>
              <a:defRPr/>
            </a:pPr>
            <a:r>
              <a:rPr lang="en-US" sz="145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PL	Productive life</a:t>
            </a:r>
          </a:p>
          <a:p>
            <a:pPr defTabSz="342900">
              <a:lnSpc>
                <a:spcPts val="1800"/>
              </a:lnSpc>
              <a:tabLst>
                <a:tab pos="630238" algn="l"/>
              </a:tabLst>
              <a:defRPr/>
            </a:pPr>
            <a:r>
              <a:rPr lang="en-US" sz="145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LIV	Livability</a:t>
            </a:r>
          </a:p>
          <a:p>
            <a:pPr defTabSz="342900">
              <a:lnSpc>
                <a:spcPts val="1800"/>
              </a:lnSpc>
              <a:tabLst>
                <a:tab pos="630238" algn="l"/>
              </a:tabLst>
              <a:defRPr/>
            </a:pPr>
            <a:r>
              <a:rPr lang="en-US" sz="145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SCS	Somatic cell score</a:t>
            </a:r>
          </a:p>
          <a:p>
            <a:pPr defTabSz="342900">
              <a:lnSpc>
                <a:spcPts val="1800"/>
              </a:lnSpc>
              <a:tabLst>
                <a:tab pos="630238" algn="l"/>
              </a:tabLst>
              <a:defRPr/>
            </a:pPr>
            <a:r>
              <a:rPr lang="en-US" sz="145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MAST	Mastitis</a:t>
            </a:r>
          </a:p>
          <a:p>
            <a:pPr defTabSz="342900">
              <a:lnSpc>
                <a:spcPts val="1800"/>
              </a:lnSpc>
              <a:tabLst>
                <a:tab pos="630238" algn="l"/>
              </a:tabLst>
              <a:defRPr/>
            </a:pPr>
            <a:r>
              <a:rPr lang="en-US" sz="145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METR	Metritis</a:t>
            </a:r>
          </a:p>
          <a:p>
            <a:pPr defTabSz="342900">
              <a:lnSpc>
                <a:spcPts val="1800"/>
              </a:lnSpc>
              <a:tabLst>
                <a:tab pos="630238" algn="l"/>
              </a:tabLst>
              <a:defRPr/>
            </a:pPr>
            <a:r>
              <a:rPr lang="en-US" sz="145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DA	Displaced </a:t>
            </a:r>
            <a:r>
              <a:rPr lang="en-US" sz="1450" b="1" dirty="0" err="1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abomasum</a:t>
            </a:r>
            <a:endParaRPr lang="en-US" sz="1450" b="1" dirty="0">
              <a:solidFill>
                <a:srgbClr val="000000"/>
              </a:solidFill>
              <a:latin typeface="Calibri" pitchFamily="34" charset="0"/>
              <a:ea typeface="Arial Unicode MS"/>
              <a:cs typeface="Calibri"/>
            </a:endParaRPr>
          </a:p>
          <a:p>
            <a:pPr defTabSz="342900">
              <a:lnSpc>
                <a:spcPts val="1800"/>
              </a:lnSpc>
              <a:tabLst>
                <a:tab pos="630238" algn="l"/>
              </a:tabLst>
              <a:defRPr/>
            </a:pPr>
            <a:r>
              <a:rPr lang="en-US" sz="145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RETP	Retained placenta</a:t>
            </a:r>
          </a:p>
          <a:p>
            <a:pPr defTabSz="342900">
              <a:lnSpc>
                <a:spcPts val="1800"/>
              </a:lnSpc>
              <a:tabLst>
                <a:tab pos="630238" algn="l"/>
              </a:tabLst>
              <a:defRPr/>
            </a:pPr>
            <a:r>
              <a:rPr lang="en-US" sz="145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KETO	Ketosis</a:t>
            </a:r>
          </a:p>
          <a:p>
            <a:pPr defTabSz="342900">
              <a:lnSpc>
                <a:spcPts val="1800"/>
              </a:lnSpc>
              <a:tabLst>
                <a:tab pos="630238" algn="l"/>
              </a:tabLst>
              <a:defRPr/>
            </a:pPr>
            <a:r>
              <a:rPr lang="en-US" sz="145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MFEV	Milk fever</a:t>
            </a:r>
          </a:p>
        </p:txBody>
      </p:sp>
    </p:spTree>
    <p:extLst>
      <p:ext uri="{BB962C8B-B14F-4D97-AF65-F5344CB8AC3E}">
        <p14:creationId xmlns:p14="http://schemas.microsoft.com/office/powerpoint/2010/main" val="67716272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9425F-DADA-4536-9F52-77F6980BB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Proposed NM$ revisions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F1923-1283-4ED3-A720-2A1C4AFCB4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indent="-228600">
              <a:lnSpc>
                <a:spcPts val="2500"/>
              </a:lnSpc>
              <a:spcAft>
                <a:spcPts val="600"/>
              </a:spcAft>
            </a:pPr>
            <a:r>
              <a:rPr lang="en-US" sz="2200" dirty="0"/>
              <a:t>August 2020 </a:t>
            </a:r>
          </a:p>
          <a:p>
            <a:pPr marL="521208" lvl="1" indent="-246888">
              <a:lnSpc>
                <a:spcPts val="2500"/>
              </a:lnSpc>
              <a:spcAft>
                <a:spcPts val="2400"/>
              </a:spcAft>
            </a:pPr>
            <a:r>
              <a:rPr lang="en-US" sz="2200" dirty="0"/>
              <a:t>Revise calving trait </a:t>
            </a:r>
            <a:r>
              <a:rPr lang="en-US" sz="2200" dirty="0">
                <a:solidFill>
                  <a:srgbClr val="007053"/>
                </a:solidFill>
              </a:rPr>
              <a:t>(CT) </a:t>
            </a:r>
            <a:r>
              <a:rPr lang="en-US" sz="2200" dirty="0"/>
              <a:t>scale and emphasis</a:t>
            </a:r>
          </a:p>
          <a:p>
            <a:pPr indent="-228600">
              <a:lnSpc>
                <a:spcPts val="2500"/>
              </a:lnSpc>
              <a:spcAft>
                <a:spcPts val="600"/>
              </a:spcAft>
            </a:pPr>
            <a:r>
              <a:rPr lang="en-US" sz="2200" dirty="0"/>
              <a:t>April 2021</a:t>
            </a:r>
          </a:p>
          <a:p>
            <a:pPr marL="521208" lvl="1" indent="-246888">
              <a:lnSpc>
                <a:spcPts val="2500"/>
              </a:lnSpc>
              <a:spcAft>
                <a:spcPts val="600"/>
              </a:spcAft>
            </a:pPr>
            <a:r>
              <a:rPr lang="en-US" sz="2200" dirty="0"/>
              <a:t>Include heifer livability </a:t>
            </a:r>
            <a:r>
              <a:rPr lang="en-US" sz="2200" dirty="0">
                <a:solidFill>
                  <a:srgbClr val="007053"/>
                </a:solidFill>
              </a:rPr>
              <a:t>(HLIV) </a:t>
            </a:r>
            <a:r>
              <a:rPr lang="en-US" sz="2200" dirty="0"/>
              <a:t>and early first calving </a:t>
            </a:r>
            <a:r>
              <a:rPr lang="en-US" sz="2200" dirty="0">
                <a:solidFill>
                  <a:srgbClr val="007053"/>
                </a:solidFill>
              </a:rPr>
              <a:t>(EFC)</a:t>
            </a:r>
          </a:p>
          <a:p>
            <a:pPr marL="521208" lvl="1" indent="-246888">
              <a:lnSpc>
                <a:spcPts val="2500"/>
              </a:lnSpc>
              <a:spcAft>
                <a:spcPts val="600"/>
              </a:spcAft>
            </a:pPr>
            <a:r>
              <a:rPr lang="en-US" sz="2200" dirty="0"/>
              <a:t>Include residual feed intake </a:t>
            </a:r>
            <a:r>
              <a:rPr lang="en-US" sz="2200" dirty="0">
                <a:solidFill>
                  <a:srgbClr val="007053"/>
                </a:solidFill>
              </a:rPr>
              <a:t>(RFI) </a:t>
            </a:r>
            <a:r>
              <a:rPr lang="en-US" sz="2200" dirty="0"/>
              <a:t>of cows</a:t>
            </a:r>
          </a:p>
          <a:p>
            <a:pPr marL="521208" lvl="1" indent="-246888">
              <a:lnSpc>
                <a:spcPts val="2500"/>
              </a:lnSpc>
              <a:spcAft>
                <a:spcPts val="600"/>
              </a:spcAft>
            </a:pPr>
            <a:r>
              <a:rPr lang="en-US" sz="2200" dirty="0"/>
              <a:t>Revise maintenance cost of body weight composite </a:t>
            </a:r>
            <a:r>
              <a:rPr lang="en-US" sz="2200" dirty="0">
                <a:solidFill>
                  <a:srgbClr val="007053"/>
                </a:solidFill>
              </a:rPr>
              <a:t>(BWC)</a:t>
            </a:r>
          </a:p>
          <a:p>
            <a:pPr marL="521208" lvl="1" indent="-246888">
              <a:lnSpc>
                <a:spcPts val="2500"/>
              </a:lnSpc>
              <a:spcAft>
                <a:spcPts val="600"/>
              </a:spcAft>
            </a:pPr>
            <a:r>
              <a:rPr lang="en-US" sz="2200" dirty="0"/>
              <a:t>Revise opportunity and maturity costs in productive life </a:t>
            </a:r>
            <a:r>
              <a:rPr lang="en-US" sz="2200" dirty="0">
                <a:solidFill>
                  <a:srgbClr val="007053"/>
                </a:solidFill>
              </a:rPr>
              <a:t>(PL)</a:t>
            </a:r>
          </a:p>
          <a:p>
            <a:pPr marL="521208" lvl="1" indent="-246888">
              <a:lnSpc>
                <a:spcPts val="2500"/>
              </a:lnSpc>
            </a:pPr>
            <a:r>
              <a:rPr lang="en-US" sz="2200" dirty="0"/>
              <a:t>Adjust price forecasts and other economic assumptions</a:t>
            </a:r>
          </a:p>
          <a:p>
            <a:pPr>
              <a:lnSpc>
                <a:spcPts val="2500"/>
              </a:lnSpc>
            </a:pPr>
            <a:endParaRPr lang="en-US" sz="2200" dirty="0"/>
          </a:p>
        </p:txBody>
      </p:sp>
      <p:pic>
        <p:nvPicPr>
          <p:cNvPr id="5" name="Picture 4" descr="dollar.jpg">
            <a:extLst>
              <a:ext uri="{FF2B5EF4-FFF2-40B4-BE49-F238E27FC236}">
                <a16:creationId xmlns:a16="http://schemas.microsoft.com/office/drawing/2014/main" id="{BA6086A1-9F75-4E47-98AB-EE437A4F7B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0606" r="10606"/>
          <a:stretch/>
        </p:blipFill>
        <p:spPr>
          <a:xfrm>
            <a:off x="8567928" y="0"/>
            <a:ext cx="576072" cy="73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3126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ED920-A525-4C4A-A92D-C5189A259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Reduced genetic SD for calving traits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C32C7-E525-420D-91A0-7A99918C57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3813517" cy="3840480"/>
          </a:xfrm>
        </p:spPr>
        <p:txBody>
          <a:bodyPr/>
          <a:lstStyle/>
          <a:p>
            <a:pPr marL="210312" indent="-210312">
              <a:lnSpc>
                <a:spcPts val="2100"/>
              </a:lnSpc>
              <a:spcAft>
                <a:spcPts val="2400"/>
              </a:spcAft>
            </a:pPr>
            <a:r>
              <a:rPr lang="en-US" sz="2000" dirty="0"/>
              <a:t>PTA included phenotypic means for Holstein </a:t>
            </a:r>
            <a:r>
              <a:rPr lang="en-US" sz="2000" dirty="0" err="1"/>
              <a:t>calvings</a:t>
            </a:r>
            <a:r>
              <a:rPr lang="en-US" sz="2000" dirty="0"/>
              <a:t> of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8%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endParaRPr lang="en-US" sz="2000" dirty="0"/>
          </a:p>
          <a:p>
            <a:pPr marL="210312" indent="-210312">
              <a:lnSpc>
                <a:spcPts val="2100"/>
              </a:lnSpc>
              <a:spcAft>
                <a:spcPts val="2400"/>
              </a:spcAft>
            </a:pPr>
            <a:r>
              <a:rPr lang="en-US" sz="2000" dirty="0"/>
              <a:t>Incidence now only </a:t>
            </a:r>
            <a:r>
              <a:rPr lang="en-US" sz="2000" dirty="0">
                <a:solidFill>
                  <a:srgbClr val="7030A0"/>
                </a:solidFill>
              </a:rPr>
              <a:t>2–4%</a:t>
            </a:r>
            <a:r>
              <a:rPr lang="en-US" sz="2000" dirty="0"/>
              <a:t> from genetic progress and changes in management</a:t>
            </a:r>
          </a:p>
          <a:p>
            <a:pPr marL="210312" indent="-210312">
              <a:lnSpc>
                <a:spcPts val="2100"/>
              </a:lnSpc>
              <a:spcAft>
                <a:spcPts val="2400"/>
              </a:spcAft>
            </a:pPr>
            <a:r>
              <a:rPr lang="en-US" sz="2000" dirty="0"/>
              <a:t>PTA SD and means will be reduced 33–64% when converting from underlying to observed scale</a:t>
            </a:r>
          </a:p>
          <a:p>
            <a:pPr marL="210312" indent="-210312">
              <a:lnSpc>
                <a:spcPts val="2100"/>
              </a:lnSpc>
              <a:spcAft>
                <a:spcPts val="2400"/>
              </a:spcAft>
            </a:pPr>
            <a:r>
              <a:rPr lang="en-US" sz="2000" dirty="0"/>
              <a:t>Emphasis in NM$ will be reduced proportionally (about half)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EF9A8F-5CC5-4922-BB9C-2CFE59B47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593" y="0"/>
            <a:ext cx="1427407" cy="1049720"/>
          </a:xfrm>
          <a:prstGeom prst="rect">
            <a:avLst/>
          </a:prstGeom>
        </p:spPr>
      </p:pic>
      <p:pic>
        <p:nvPicPr>
          <p:cNvPr id="1026" name="Picture 2" descr="/var/folders/73/1ltt3y2x0nzfg8jxl561ytvm0000gn/T/com.microsoft.Outlook/Content.MSO/3F896631.tmp">
            <a:extLst>
              <a:ext uri="{FF2B5EF4-FFF2-40B4-BE49-F238E27FC236}">
                <a16:creationId xmlns:a16="http://schemas.microsoft.com/office/drawing/2014/main" id="{9D893067-E7A9-433D-B701-5291D7DB2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40" y="1664341"/>
            <a:ext cx="4114800" cy="297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70952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1EDA2-FF9F-496A-AADA-C18470F69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Genomic PTAs for type traits and milking speed </a:t>
            </a:r>
            <a:r>
              <a:rPr lang="en-US" sz="2600" dirty="0">
                <a:solidFill>
                  <a:srgbClr val="FFFF00"/>
                </a:solidFill>
              </a:rPr>
              <a:t>(BS)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1F4975-E69E-46EC-8FAA-A95EA260A5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3864659"/>
            <a:ext cx="8412480" cy="914400"/>
          </a:xfrm>
        </p:spPr>
        <p:txBody>
          <a:bodyPr/>
          <a:lstStyle/>
          <a:p>
            <a:pPr marL="182880" indent="-182880">
              <a:lnSpc>
                <a:spcPts val="2400"/>
              </a:lnSpc>
              <a:spcAft>
                <a:spcPts val="900"/>
              </a:spcAft>
            </a:pPr>
            <a:r>
              <a:rPr lang="en-US" sz="1900" dirty="0"/>
              <a:t>Reliabilities </a:t>
            </a:r>
            <a:r>
              <a:rPr lang="en-US" sz="1900" dirty="0">
                <a:solidFill>
                  <a:srgbClr val="007053"/>
                </a:solidFill>
              </a:rPr>
              <a:t>(REL) </a:t>
            </a:r>
            <a:r>
              <a:rPr lang="en-US" sz="1900" dirty="0"/>
              <a:t>of 51–73% for genomic predictions of </a:t>
            </a:r>
            <a:r>
              <a:rPr lang="en-US" sz="1900" dirty="0">
                <a:solidFill>
                  <a:srgbClr val="007053"/>
                </a:solidFill>
              </a:rPr>
              <a:t>new</a:t>
            </a:r>
            <a:r>
              <a:rPr lang="en-US" sz="1900" dirty="0">
                <a:solidFill>
                  <a:srgbClr val="00523C"/>
                </a:solidFill>
              </a:rPr>
              <a:t> </a:t>
            </a:r>
            <a:r>
              <a:rPr lang="en-US" sz="1900" dirty="0"/>
              <a:t>traits for August 2020</a:t>
            </a:r>
          </a:p>
          <a:p>
            <a:pPr marL="182880" indent="-182880">
              <a:lnSpc>
                <a:spcPts val="2400"/>
              </a:lnSpc>
            </a:pPr>
            <a:r>
              <a:rPr lang="en-US" sz="1900" dirty="0"/>
              <a:t>Several traits already included in breed association indexes or added in April 2020</a:t>
            </a:r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51D786BC-FE10-4852-ADC3-C22369D92D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045487"/>
              </p:ext>
            </p:extLst>
          </p:nvPr>
        </p:nvGraphicFramePr>
        <p:xfrm>
          <a:off x="364491" y="1005840"/>
          <a:ext cx="841374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692">
                  <a:extLst>
                    <a:ext uri="{9D8B030D-6E8A-4147-A177-3AD203B41FA5}">
                      <a16:colId xmlns:a16="http://schemas.microsoft.com/office/drawing/2014/main" val="1335584159"/>
                    </a:ext>
                  </a:extLst>
                </a:gridCol>
                <a:gridCol w="2566467">
                  <a:extLst>
                    <a:ext uri="{9D8B030D-6E8A-4147-A177-3AD203B41FA5}">
                      <a16:colId xmlns:a16="http://schemas.microsoft.com/office/drawing/2014/main" val="1364218245"/>
                    </a:ext>
                  </a:extLst>
                </a:gridCol>
                <a:gridCol w="906716">
                  <a:extLst>
                    <a:ext uri="{9D8B030D-6E8A-4147-A177-3AD203B41FA5}">
                      <a16:colId xmlns:a16="http://schemas.microsoft.com/office/drawing/2014/main" val="91596638"/>
                    </a:ext>
                  </a:extLst>
                </a:gridCol>
                <a:gridCol w="1275550">
                  <a:extLst>
                    <a:ext uri="{9D8B030D-6E8A-4147-A177-3AD203B41FA5}">
                      <a16:colId xmlns:a16="http://schemas.microsoft.com/office/drawing/2014/main" val="3574133855"/>
                    </a:ext>
                  </a:extLst>
                </a:gridCol>
                <a:gridCol w="2931324">
                  <a:extLst>
                    <a:ext uri="{9D8B030D-6E8A-4147-A177-3AD203B41FA5}">
                      <a16:colId xmlns:a16="http://schemas.microsoft.com/office/drawing/2014/main" val="17308867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Trait</a:t>
                      </a:r>
                    </a:p>
                  </a:txBody>
                  <a:tcP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Trait name</a:t>
                      </a:r>
                    </a:p>
                  </a:txBody>
                  <a:tcP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Breeds</a:t>
                      </a:r>
                    </a:p>
                  </a:txBody>
                  <a:tcP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 since</a:t>
                      </a:r>
                    </a:p>
                  </a:txBody>
                  <a:tcP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Reason</a:t>
                      </a:r>
                    </a:p>
                  </a:txBody>
                  <a:tcPr>
                    <a:solidFill>
                      <a:srgbClr val="2442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282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RUW</a:t>
                      </a:r>
                    </a:p>
                  </a:txBody>
                  <a:tcP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Rear udder width</a:t>
                      </a:r>
                    </a:p>
                  </a:txBody>
                  <a:tcP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All</a:t>
                      </a:r>
                    </a:p>
                  </a:txBody>
                  <a:tcP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1976</a:t>
                      </a:r>
                    </a:p>
                  </a:txBody>
                  <a:tcP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Not an </a:t>
                      </a:r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Interbull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 trait</a:t>
                      </a:r>
                    </a:p>
                  </a:txBody>
                  <a:tcP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973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BDP</a:t>
                      </a:r>
                    </a:p>
                  </a:txBody>
                  <a:tcP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Body depth</a:t>
                      </a:r>
                    </a:p>
                  </a:txBody>
                  <a:tcP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AY, GU</a:t>
                      </a:r>
                    </a:p>
                  </a:txBody>
                  <a:tcP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1985</a:t>
                      </a:r>
                    </a:p>
                  </a:txBody>
                  <a:tcP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Not scored by JE</a:t>
                      </a:r>
                    </a:p>
                  </a:txBody>
                  <a:tcP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563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FLS</a:t>
                      </a:r>
                    </a:p>
                  </a:txBody>
                  <a:tcP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Feet/leg score </a:t>
                      </a:r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(mobility)</a:t>
                      </a:r>
                    </a:p>
                  </a:txBody>
                  <a:tcP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BS</a:t>
                      </a:r>
                    </a:p>
                  </a:txBody>
                  <a:tcP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2012</a:t>
                      </a:r>
                    </a:p>
                  </a:txBody>
                  <a:tcP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Recent data</a:t>
                      </a:r>
                    </a:p>
                  </a:txBody>
                  <a:tcP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579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MSP</a:t>
                      </a:r>
                    </a:p>
                  </a:txBody>
                  <a:tcP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Milking speed</a:t>
                      </a:r>
                    </a:p>
                  </a:txBody>
                  <a:tcP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BS</a:t>
                      </a:r>
                    </a:p>
                  </a:txBody>
                  <a:tcP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2006</a:t>
                      </a:r>
                    </a:p>
                  </a:txBody>
                  <a:tcP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Recent data</a:t>
                      </a:r>
                    </a:p>
                  </a:txBody>
                  <a:tcP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584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RTR</a:t>
                      </a:r>
                    </a:p>
                  </a:txBody>
                  <a:tcP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Rear teat </a:t>
                      </a:r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(rear view)</a:t>
                      </a:r>
                    </a:p>
                  </a:txBody>
                  <a:tcP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JE</a:t>
                      </a:r>
                    </a:p>
                  </a:txBody>
                  <a:tcP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2008</a:t>
                      </a:r>
                    </a:p>
                  </a:txBody>
                  <a:tcP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Recent data</a:t>
                      </a:r>
                    </a:p>
                  </a:txBody>
                  <a:tcP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045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RTS</a:t>
                      </a:r>
                    </a:p>
                  </a:txBody>
                  <a:tcP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Rear teat </a:t>
                      </a:r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(side view)</a:t>
                      </a:r>
                    </a:p>
                  </a:txBody>
                  <a:tcP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JE</a:t>
                      </a:r>
                    </a:p>
                  </a:txBody>
                  <a:tcP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2008</a:t>
                      </a:r>
                    </a:p>
                  </a:txBody>
                  <a:tcP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Recent data</a:t>
                      </a:r>
                    </a:p>
                  </a:txBody>
                  <a:tcP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159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89570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D3BF3-8070-4F52-8344-89394A9B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Economic values for EFC and HLIV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A0B2C-DE15-4185-AA47-456D1C0B15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28600" indent="-228600">
              <a:lnSpc>
                <a:spcPts val="2400"/>
              </a:lnSpc>
              <a:spcAft>
                <a:spcPts val="900"/>
              </a:spcAft>
            </a:pPr>
            <a:r>
              <a:rPr lang="en-US" sz="2200" dirty="0"/>
              <a:t>EFC has value of </a:t>
            </a:r>
            <a:r>
              <a:rPr lang="en-US" sz="2200" dirty="0">
                <a:solidFill>
                  <a:srgbClr val="AC1F2D"/>
                </a:solidFill>
              </a:rPr>
              <a:t>$2.50 </a:t>
            </a:r>
            <a:r>
              <a:rPr lang="en-US" sz="2200" dirty="0"/>
              <a:t>per day </a:t>
            </a:r>
            <a:r>
              <a:rPr lang="en-US" sz="2200" dirty="0">
                <a:solidFill>
                  <a:srgbClr val="007053"/>
                </a:solidFill>
              </a:rPr>
              <a:t>(SD of 2.5 days)</a:t>
            </a:r>
          </a:p>
          <a:p>
            <a:pPr marL="574675" lvl="1">
              <a:lnSpc>
                <a:spcPts val="2400"/>
              </a:lnSpc>
              <a:spcAft>
                <a:spcPts val="900"/>
              </a:spcAft>
            </a:pPr>
            <a:r>
              <a:rPr lang="en-US" sz="2200" dirty="0"/>
              <a:t>Relative emphasis on EFC could be </a:t>
            </a:r>
            <a:r>
              <a:rPr lang="en-US" sz="2200" dirty="0">
                <a:sym typeface="Symbol" panose="05050102010706020507" pitchFamily="18" charset="2"/>
              </a:rPr>
              <a:t></a:t>
            </a:r>
            <a:r>
              <a:rPr lang="en-US" sz="2200" dirty="0"/>
              <a:t>3% of NM$</a:t>
            </a:r>
          </a:p>
          <a:p>
            <a:pPr marL="574675" lvl="1">
              <a:lnSpc>
                <a:spcPts val="2400"/>
              </a:lnSpc>
              <a:spcAft>
                <a:spcPts val="900"/>
              </a:spcAft>
            </a:pPr>
            <a:r>
              <a:rPr lang="en-US" sz="2200" dirty="0"/>
              <a:t>Emphasis on HCR would decline from 2.1% to </a:t>
            </a:r>
            <a:r>
              <a:rPr lang="en-US" sz="2200" dirty="0">
                <a:sym typeface="Symbol" panose="05050102010706020507" pitchFamily="18" charset="2"/>
              </a:rPr>
              <a:t></a:t>
            </a:r>
            <a:r>
              <a:rPr lang="en-US" sz="2200" dirty="0"/>
              <a:t>1.5%</a:t>
            </a:r>
          </a:p>
          <a:p>
            <a:pPr marL="574675" lvl="1">
              <a:lnSpc>
                <a:spcPts val="2400"/>
              </a:lnSpc>
              <a:spcAft>
                <a:spcPts val="2700"/>
              </a:spcAft>
            </a:pPr>
            <a:r>
              <a:rPr lang="en-US" sz="2200" dirty="0"/>
              <a:t>Evaluation and derivation in Hutchison et al. </a:t>
            </a:r>
            <a:r>
              <a:rPr lang="en-US" sz="2200" dirty="0">
                <a:solidFill>
                  <a:srgbClr val="007053"/>
                </a:solidFill>
              </a:rPr>
              <a:t>(2017 JDS)</a:t>
            </a:r>
          </a:p>
          <a:p>
            <a:pPr marL="228600" indent="-228600">
              <a:lnSpc>
                <a:spcPts val="2400"/>
              </a:lnSpc>
              <a:spcAft>
                <a:spcPts val="900"/>
              </a:spcAft>
            </a:pPr>
            <a:r>
              <a:rPr lang="en-US" sz="2200" dirty="0"/>
              <a:t>HLIV has value of </a:t>
            </a:r>
            <a:r>
              <a:rPr lang="en-US" sz="2200" dirty="0">
                <a:solidFill>
                  <a:srgbClr val="AC1F2D"/>
                </a:solidFill>
              </a:rPr>
              <a:t>&lt;$5.00 </a:t>
            </a:r>
            <a:r>
              <a:rPr lang="en-US" sz="2200" dirty="0"/>
              <a:t>per 1% </a:t>
            </a:r>
            <a:r>
              <a:rPr lang="en-US" sz="2200" dirty="0">
                <a:solidFill>
                  <a:srgbClr val="007053"/>
                </a:solidFill>
              </a:rPr>
              <a:t>(SD of 0.5%)</a:t>
            </a:r>
          </a:p>
          <a:p>
            <a:pPr marL="574675" lvl="1">
              <a:lnSpc>
                <a:spcPts val="2400"/>
              </a:lnSpc>
              <a:spcAft>
                <a:spcPts val="900"/>
              </a:spcAft>
            </a:pPr>
            <a:r>
              <a:rPr lang="en-US" sz="2200" dirty="0">
                <a:solidFill>
                  <a:prstClr val="black"/>
                </a:solidFill>
              </a:rPr>
              <a:t>Relative emphasis on HLIV could be &lt;1% of NM$</a:t>
            </a:r>
          </a:p>
          <a:p>
            <a:pPr marL="574675" lvl="1">
              <a:lnSpc>
                <a:spcPts val="2400"/>
              </a:lnSpc>
              <a:spcAft>
                <a:spcPts val="900"/>
              </a:spcAft>
            </a:pPr>
            <a:r>
              <a:rPr lang="en-US" sz="2200" dirty="0"/>
              <a:t>Contributions to NM$ will be small </a:t>
            </a:r>
            <a:r>
              <a:rPr lang="en-US" sz="2200" dirty="0">
                <a:solidFill>
                  <a:srgbClr val="007053"/>
                </a:solidFill>
              </a:rPr>
              <a:t>(less than $5)</a:t>
            </a:r>
          </a:p>
          <a:p>
            <a:pPr marL="574675" lvl="1">
              <a:lnSpc>
                <a:spcPts val="2400"/>
              </a:lnSpc>
            </a:pPr>
            <a:r>
              <a:rPr lang="en-US" sz="2200" dirty="0">
                <a:solidFill>
                  <a:prstClr val="black"/>
                </a:solidFill>
              </a:rPr>
              <a:t>Evaluation developed by postdoc Mahesh Neupane</a:t>
            </a:r>
          </a:p>
        </p:txBody>
      </p:sp>
      <p:pic>
        <p:nvPicPr>
          <p:cNvPr id="1030" name="Picture 6" descr="Skycrest Hammer Pigface">
            <a:extLst>
              <a:ext uri="{FF2B5EF4-FFF2-40B4-BE49-F238E27FC236}">
                <a16:creationId xmlns:a16="http://schemas.microsoft.com/office/drawing/2014/main" id="{6CF248BA-7396-450C-9F68-8D1077CB3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778" y="0"/>
            <a:ext cx="1255222" cy="89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22481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AF84C-3B1D-4D9F-A51E-1A34DD25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Economic value for RFI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5D16F-1505-49CE-9573-161AA97C10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01168" indent="-201168">
              <a:lnSpc>
                <a:spcPts val="2100"/>
              </a:lnSpc>
              <a:spcAft>
                <a:spcPts val="1800"/>
              </a:spcAft>
              <a:buFont typeface="Symbol" pitchFamily="18" charset="2"/>
              <a:buChar char="·"/>
            </a:pPr>
            <a:r>
              <a:rPr lang="en-US" sz="1900" dirty="0">
                <a:solidFill>
                  <a:srgbClr val="007053"/>
                </a:solidFill>
              </a:rPr>
              <a:t>RFI</a:t>
            </a:r>
            <a:r>
              <a:rPr lang="en-US" sz="1900" dirty="0"/>
              <a:t> measures intake uncorrelated with yield and body weight and could get </a:t>
            </a:r>
            <a:r>
              <a:rPr lang="en-US" sz="1900" dirty="0">
                <a:solidFill>
                  <a:srgbClr val="C00000"/>
                </a:solidFill>
              </a:rPr>
              <a:t>16%</a:t>
            </a:r>
            <a:r>
              <a:rPr lang="en-US" sz="1900" dirty="0"/>
              <a:t> of emphasis in NM$ but has low REL</a:t>
            </a:r>
          </a:p>
          <a:p>
            <a:pPr marL="201168" indent="-201168">
              <a:lnSpc>
                <a:spcPts val="2100"/>
              </a:lnSpc>
              <a:spcAft>
                <a:spcPts val="1800"/>
              </a:spcAft>
              <a:buFont typeface="Symbol" pitchFamily="18" charset="2"/>
              <a:buChar char="·"/>
            </a:pPr>
            <a:r>
              <a:rPr lang="en-US" sz="1900" dirty="0"/>
              <a:t>Economic values for yield traits and BWC already account for correlated feed intake</a:t>
            </a:r>
          </a:p>
          <a:p>
            <a:pPr marL="201168" indent="-201168">
              <a:lnSpc>
                <a:spcPts val="2100"/>
              </a:lnSpc>
              <a:spcAft>
                <a:spcPts val="1800"/>
              </a:spcAft>
              <a:buFont typeface="Symbol" pitchFamily="18" charset="2"/>
              <a:buChar char="·"/>
            </a:pPr>
            <a:r>
              <a:rPr lang="en-US" sz="1900" dirty="0"/>
              <a:t>Feed saved combines reduced feed intake estimated from </a:t>
            </a:r>
            <a:r>
              <a:rPr lang="en-US" sz="1900" dirty="0">
                <a:solidFill>
                  <a:srgbClr val="007053"/>
                </a:solidFill>
              </a:rPr>
              <a:t>RFI</a:t>
            </a:r>
            <a:r>
              <a:rPr lang="en-US" sz="1900" dirty="0"/>
              <a:t> and from </a:t>
            </a:r>
            <a:r>
              <a:rPr lang="en-US" sz="1900" dirty="0">
                <a:solidFill>
                  <a:srgbClr val="007053"/>
                </a:solidFill>
              </a:rPr>
              <a:t>BWC</a:t>
            </a:r>
            <a:r>
              <a:rPr lang="en-US" sz="1900" dirty="0"/>
              <a:t> of smaller cows</a:t>
            </a:r>
          </a:p>
          <a:p>
            <a:pPr marL="201168" indent="-201168">
              <a:lnSpc>
                <a:spcPts val="2100"/>
              </a:lnSpc>
              <a:spcAft>
                <a:spcPts val="1800"/>
              </a:spcAft>
              <a:buFont typeface="Symbol" pitchFamily="18" charset="2"/>
              <a:buChar char="·"/>
            </a:pPr>
            <a:r>
              <a:rPr lang="en-US" sz="1900" dirty="0"/>
              <a:t>Use of </a:t>
            </a:r>
            <a:r>
              <a:rPr lang="en-US" sz="1900" dirty="0">
                <a:solidFill>
                  <a:srgbClr val="007053"/>
                </a:solidFill>
              </a:rPr>
              <a:t>RFI</a:t>
            </a:r>
            <a:r>
              <a:rPr lang="en-US" sz="1900" dirty="0"/>
              <a:t> in NM$ requires continuing data collection;  international cooperation seems likely </a:t>
            </a:r>
          </a:p>
          <a:p>
            <a:pPr marL="201168" indent="-201168">
              <a:lnSpc>
                <a:spcPts val="2100"/>
              </a:lnSpc>
              <a:spcAft>
                <a:spcPts val="1800"/>
              </a:spcAft>
              <a:buFont typeface="Symbol" pitchFamily="18" charset="2"/>
              <a:buChar char="·"/>
            </a:pPr>
            <a:r>
              <a:rPr lang="en-US" sz="1900" dirty="0"/>
              <a:t>Since last year, a new 5-year FFAR-CDCB project has added </a:t>
            </a:r>
            <a:r>
              <a:rPr lang="en-US" sz="1900" dirty="0">
                <a:solidFill>
                  <a:srgbClr val="C00000"/>
                </a:solidFill>
                <a:sym typeface="Symbol" panose="05050102010706020507" pitchFamily="18" charset="2"/>
              </a:rPr>
              <a:t></a:t>
            </a:r>
            <a:r>
              <a:rPr lang="en-US" sz="1900" dirty="0">
                <a:solidFill>
                  <a:srgbClr val="C00000"/>
                </a:solidFill>
              </a:rPr>
              <a:t>1,800 </a:t>
            </a:r>
            <a:r>
              <a:rPr lang="en-US" sz="1900" dirty="0"/>
              <a:t>US lactations to previous </a:t>
            </a:r>
            <a:r>
              <a:rPr lang="en-US" sz="1900" dirty="0">
                <a:solidFill>
                  <a:srgbClr val="C00000"/>
                </a:solidFill>
              </a:rPr>
              <a:t>4,800</a:t>
            </a:r>
            <a:r>
              <a:rPr lang="en-US" sz="1900" dirty="0"/>
              <a:t>-lactation USDA study</a:t>
            </a:r>
          </a:p>
        </p:txBody>
      </p:sp>
      <p:pic>
        <p:nvPicPr>
          <p:cNvPr id="4" name="Picture 2" descr="http://agnewsfeed.com/here/wp-content/uploads/2016/08/extension.psu_.eduanimalsbeefnews2016feeding-holstein-steer-calves-for-the-beef-marketimage_galleryzoom-101921b89849f100d966c865bb8e7dbeb22ac17a">
            <a:extLst>
              <a:ext uri="{FF2B5EF4-FFF2-40B4-BE49-F238E27FC236}">
                <a16:creationId xmlns:a16="http://schemas.microsoft.com/office/drawing/2014/main" id="{ADFBABDB-A3BA-4ECF-8224-B4FDA6C29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7585" y="0"/>
            <a:ext cx="1446415" cy="9637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658864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7E64E-CC01-4316-AEB5-CC607699B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Economic value of Productive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D25B8-6C5C-46DB-BF3D-BCB91B6AE8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00025" indent="-200025">
              <a:lnSpc>
                <a:spcPts val="2100"/>
              </a:lnSpc>
              <a:spcAft>
                <a:spcPts val="0"/>
              </a:spcAft>
            </a:pPr>
            <a:r>
              <a:rPr lang="en-US" sz="1900" dirty="0"/>
              <a:t>NM$ previously assumed equal profit for each additional lactation but should account for differing profit in younger vs. </a:t>
            </a:r>
          </a:p>
          <a:p>
            <a:pPr marL="201168" indent="0">
              <a:lnSpc>
                <a:spcPts val="2100"/>
              </a:lnSpc>
              <a:spcAft>
                <a:spcPts val="1800"/>
              </a:spcAft>
              <a:buNone/>
            </a:pPr>
            <a:r>
              <a:rPr lang="en-US" sz="1900" dirty="0"/>
              <a:t>older cows</a:t>
            </a:r>
          </a:p>
          <a:p>
            <a:pPr marL="201168" indent="-201168">
              <a:lnSpc>
                <a:spcPts val="2100"/>
              </a:lnSpc>
              <a:spcAft>
                <a:spcPts val="1800"/>
              </a:spcAft>
            </a:pPr>
            <a:r>
              <a:rPr lang="en-US" sz="1900" dirty="0"/>
              <a:t>Faster genetic gain makes young replacements cows more valuable; higher mature yields make older cows more profitable</a:t>
            </a:r>
          </a:p>
          <a:p>
            <a:pPr marL="201168" indent="-201168">
              <a:lnSpc>
                <a:spcPts val="2100"/>
              </a:lnSpc>
              <a:spcAft>
                <a:spcPts val="1800"/>
              </a:spcAft>
            </a:pPr>
            <a:r>
              <a:rPr lang="en-US" sz="1900" dirty="0"/>
              <a:t>Current PL value of </a:t>
            </a:r>
            <a:r>
              <a:rPr lang="en-US" sz="1900" dirty="0">
                <a:solidFill>
                  <a:srgbClr val="007053"/>
                </a:solidFill>
              </a:rPr>
              <a:t>12%</a:t>
            </a:r>
            <a:r>
              <a:rPr lang="en-US" sz="1900" dirty="0"/>
              <a:t> </a:t>
            </a:r>
            <a:r>
              <a:rPr lang="en-US" sz="19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1900" dirty="0">
                <a:solidFill>
                  <a:srgbClr val="C00000"/>
                </a:solidFill>
              </a:rPr>
              <a:t> 6%</a:t>
            </a:r>
            <a:r>
              <a:rPr lang="en-US" sz="1900" dirty="0"/>
              <a:t> for genetic progress </a:t>
            </a:r>
            <a:r>
              <a:rPr lang="en-US" sz="1900" dirty="0">
                <a:solidFill>
                  <a:srgbClr val="007053"/>
                </a:solidFill>
              </a:rPr>
              <a:t>+ 12%</a:t>
            </a:r>
            <a:r>
              <a:rPr lang="en-US" sz="1900" dirty="0">
                <a:solidFill>
                  <a:srgbClr val="00523C"/>
                </a:solidFill>
              </a:rPr>
              <a:t> </a:t>
            </a:r>
            <a:r>
              <a:rPr lang="en-US" sz="1900" dirty="0"/>
              <a:t>for maturity</a:t>
            </a:r>
          </a:p>
          <a:p>
            <a:pPr marL="201168" indent="-201168">
              <a:lnSpc>
                <a:spcPts val="2100"/>
              </a:lnSpc>
              <a:spcAft>
                <a:spcPts val="600"/>
              </a:spcAft>
            </a:pPr>
            <a:r>
              <a:rPr lang="en-US" sz="1900" dirty="0"/>
              <a:t>Economic research by Michael Schmitt and Albert De Vries </a:t>
            </a:r>
            <a:r>
              <a:rPr lang="en-US" sz="1900" dirty="0">
                <a:solidFill>
                  <a:srgbClr val="007053"/>
                </a:solidFill>
              </a:rPr>
              <a:t>(University of Florida) </a:t>
            </a:r>
          </a:p>
          <a:p>
            <a:pPr marL="457200" lvl="1" indent="-201168">
              <a:lnSpc>
                <a:spcPts val="2100"/>
              </a:lnSpc>
            </a:pPr>
            <a:r>
              <a:rPr lang="en-US" sz="1900" dirty="0"/>
              <a:t>Ranking sires using genetic selection indices based on financial investment methods versus lifetime net merit. J. Dairy Sci. 102:9060–9075. 2019. </a:t>
            </a:r>
            <a:r>
              <a:rPr lang="en-US" sz="1900" dirty="0">
                <a:solidFill>
                  <a:srgbClr val="00705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https://doi.org/10.3168/jds.2018-16081</a:t>
            </a:r>
            <a:endParaRPr lang="en-US" sz="1900" dirty="0">
              <a:solidFill>
                <a:srgbClr val="00705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8EA224-0FFA-4CF9-A3BA-BF9B777059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778" y="0"/>
            <a:ext cx="1255222" cy="83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5028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78442-DA02-4DA7-88EE-B89FF827C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Economic value of BWC in NM$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7B8F2-3211-40C1-9553-03C97B93AF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01168" indent="-201168">
              <a:lnSpc>
                <a:spcPts val="2100"/>
              </a:lnSpc>
              <a:spcAft>
                <a:spcPts val="2400"/>
              </a:spcAft>
            </a:pPr>
            <a:r>
              <a:rPr lang="en-US" sz="1900" dirty="0"/>
              <a:t>BW pounds = 40 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r>
              <a:rPr lang="en-US" sz="1900" dirty="0"/>
              <a:t> BWC </a:t>
            </a:r>
            <a:r>
              <a:rPr lang="en-US" sz="1900" dirty="0">
                <a:solidFill>
                  <a:srgbClr val="007053"/>
                </a:solidFill>
              </a:rPr>
              <a:t>(Manzanilla-</a:t>
            </a:r>
            <a:r>
              <a:rPr lang="en-US" sz="1900" dirty="0" err="1">
                <a:solidFill>
                  <a:srgbClr val="007053"/>
                </a:solidFill>
              </a:rPr>
              <a:t>Pech</a:t>
            </a:r>
            <a:r>
              <a:rPr lang="en-US" sz="1900" dirty="0">
                <a:solidFill>
                  <a:srgbClr val="007053"/>
                </a:solidFill>
              </a:rPr>
              <a:t> et al., 2016)</a:t>
            </a:r>
          </a:p>
          <a:p>
            <a:pPr marL="201168" indent="-201168">
              <a:lnSpc>
                <a:spcPts val="2100"/>
              </a:lnSpc>
              <a:spcAft>
                <a:spcPts val="2400"/>
              </a:spcAft>
            </a:pPr>
            <a:r>
              <a:rPr lang="en-US" sz="1900" dirty="0"/>
              <a:t>BWC$ = BW 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r>
              <a:rPr lang="en-US" sz="1900" dirty="0"/>
              <a:t> [cull price 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r>
              <a:rPr lang="en-US" sz="1900" dirty="0"/>
              <a:t> (1 – cow death loss) – heifer growth cost – cow maintenance cost 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r>
              <a:rPr lang="en-US" sz="1900" dirty="0"/>
              <a:t> 2.8 lactations – cow growth cost]</a:t>
            </a:r>
          </a:p>
          <a:p>
            <a:pPr marL="201168" indent="-201168">
              <a:lnSpc>
                <a:spcPts val="2100"/>
              </a:lnSpc>
              <a:spcAft>
                <a:spcPts val="2400"/>
              </a:spcAft>
            </a:pPr>
            <a:r>
              <a:rPr lang="en-US" sz="1900" dirty="0"/>
              <a:t>Maintenance = </a:t>
            </a:r>
            <a:r>
              <a:rPr lang="en-US" sz="1900" dirty="0">
                <a:solidFill>
                  <a:srgbClr val="C00000"/>
                </a:solidFill>
              </a:rPr>
              <a:t>3.28 </a:t>
            </a:r>
            <a:r>
              <a:rPr lang="en-US" sz="1900" dirty="0"/>
              <a:t>pounds feed / pound BW / lactation </a:t>
            </a:r>
            <a:r>
              <a:rPr lang="en-US" sz="1900" dirty="0">
                <a:solidFill>
                  <a:srgbClr val="007053"/>
                </a:solidFill>
              </a:rPr>
              <a:t>(NRC values)</a:t>
            </a:r>
          </a:p>
          <a:p>
            <a:pPr marL="201168" indent="-201168">
              <a:lnSpc>
                <a:spcPts val="2100"/>
              </a:lnSpc>
              <a:spcAft>
                <a:spcPts val="600"/>
              </a:spcAft>
            </a:pPr>
            <a:r>
              <a:rPr lang="en-US" sz="1900" dirty="0"/>
              <a:t>Now about </a:t>
            </a:r>
            <a:r>
              <a:rPr lang="en-US" sz="1900" dirty="0">
                <a:solidFill>
                  <a:srgbClr val="C00000"/>
                </a:solidFill>
              </a:rPr>
              <a:t>twice as high </a:t>
            </a:r>
            <a:r>
              <a:rPr lang="en-US" sz="1900" dirty="0"/>
              <a:t>as previously used in NM$</a:t>
            </a:r>
          </a:p>
          <a:p>
            <a:pPr marL="457200" lvl="1" indent="-201168">
              <a:lnSpc>
                <a:spcPts val="2100"/>
              </a:lnSpc>
              <a:spcAft>
                <a:spcPts val="600"/>
              </a:spcAft>
            </a:pPr>
            <a:r>
              <a:rPr lang="en-US" sz="1900" dirty="0"/>
              <a:t>$ value was constant using lower feed costs from 1990s </a:t>
            </a:r>
          </a:p>
          <a:p>
            <a:pPr marL="457200" lvl="1" indent="-201168">
              <a:lnSpc>
                <a:spcPts val="2100"/>
              </a:lnSpc>
              <a:spcAft>
                <a:spcPts val="2400"/>
              </a:spcAft>
            </a:pPr>
            <a:r>
              <a:rPr lang="en-US" sz="1900" dirty="0"/>
              <a:t>Modern cows require more energy for maintenance </a:t>
            </a:r>
            <a:r>
              <a:rPr lang="en-US" sz="1900" dirty="0">
                <a:solidFill>
                  <a:srgbClr val="00523C"/>
                </a:solidFill>
              </a:rPr>
              <a:t>(NRC)</a:t>
            </a:r>
          </a:p>
          <a:p>
            <a:pPr marL="201168" indent="-201168">
              <a:lnSpc>
                <a:spcPts val="2100"/>
              </a:lnSpc>
            </a:pPr>
            <a:r>
              <a:rPr lang="en-US" sz="1900" dirty="0"/>
              <a:t>BWC$ contribution to </a:t>
            </a:r>
            <a:r>
              <a:rPr lang="en-US" sz="1900" dirty="0" err="1"/>
              <a:t>FeedSaved</a:t>
            </a:r>
            <a:r>
              <a:rPr lang="en-US" sz="1900" dirty="0"/>
              <a:t> and NM$ should double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7E28BC-1811-4518-B7ED-F5B1036542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433" y="0"/>
            <a:ext cx="138056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1426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IP-2017 16-9 Slide Master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270"/>
      </a:hlink>
      <a:folHlink>
        <a:srgbClr val="244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98444</TotalTime>
  <Words>1206</Words>
  <Application>Microsoft Office PowerPoint</Application>
  <PresentationFormat>On-screen Show (16:9)</PresentationFormat>
  <Paragraphs>250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Symbol</vt:lpstr>
      <vt:lpstr>Arial</vt:lpstr>
      <vt:lpstr>AIP-2017 16-9 Slide Master</vt:lpstr>
      <vt:lpstr>New traits and economic updates for the net merit index</vt:lpstr>
      <vt:lpstr>Relative weighting in 2018 net merit (NM$)</vt:lpstr>
      <vt:lpstr>Proposed NM$ revisions</vt:lpstr>
      <vt:lpstr>Reduced genetic SD for calving traits</vt:lpstr>
      <vt:lpstr>Genomic PTAs for type traits and milking speed (BS)</vt:lpstr>
      <vt:lpstr>Economic values for EFC and HLIV</vt:lpstr>
      <vt:lpstr>Economic value for RFI</vt:lpstr>
      <vt:lpstr>Economic value of Productive Life</vt:lpstr>
      <vt:lpstr>Economic value of BWC in NM$</vt:lpstr>
      <vt:lpstr>Extra progress from each proposed revision</vt:lpstr>
      <vt:lpstr>Extra progress from adding more traits to NM$</vt:lpstr>
      <vt:lpstr>Conclusions</vt:lpstr>
      <vt:lpstr>Acknowledgments &amp; disclaimers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Suzanne Hubbard</dc:creator>
  <cp:lastModifiedBy>Vanraden, Paul</cp:lastModifiedBy>
  <cp:revision>741</cp:revision>
  <cp:lastPrinted>2019-09-27T22:09:15Z</cp:lastPrinted>
  <dcterms:created xsi:type="dcterms:W3CDTF">2017-04-14T13:19:57Z</dcterms:created>
  <dcterms:modified xsi:type="dcterms:W3CDTF">2020-10-15T18:42:10Z</dcterms:modified>
</cp:coreProperties>
</file>