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7" r:id="rId2"/>
    <p:sldId id="256" r:id="rId3"/>
    <p:sldId id="600" r:id="rId4"/>
    <p:sldId id="796" r:id="rId5"/>
    <p:sldId id="271" r:id="rId6"/>
    <p:sldId id="612" r:id="rId7"/>
    <p:sldId id="602" r:id="rId8"/>
    <p:sldId id="797" r:id="rId9"/>
    <p:sldId id="603" r:id="rId10"/>
    <p:sldId id="604" r:id="rId11"/>
    <p:sldId id="611" r:id="rId12"/>
    <p:sldId id="605" r:id="rId13"/>
    <p:sldId id="609" r:id="rId14"/>
    <p:sldId id="610" r:id="rId15"/>
    <p:sldId id="606" r:id="rId16"/>
    <p:sldId id="798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658" autoAdjust="0"/>
  </p:normalViewPr>
  <p:slideViewPr>
    <p:cSldViewPr snapToGrid="0">
      <p:cViewPr>
        <p:scale>
          <a:sx n="40" d="100"/>
          <a:sy n="40" d="100"/>
        </p:scale>
        <p:origin x="1186" y="1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53.11\data-m\PAUL\GRAPHICS\ChipHistor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53.11\data-m\PAUL\GRAPHICS\ChipHistor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53.11\data-m\PAUL\GRAPHICS\ChipHistor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M:\GRW\GRAPHICS\GeneSeek_May2017-updated-sm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072318165670269E-2"/>
          <c:y val="5.1400554097404488E-2"/>
          <c:w val="0.8939890164663109"/>
          <c:h val="0.11479148439778361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14"/>
            <c:spPr>
              <a:ln>
                <a:solidFill>
                  <a:srgbClr val="000000"/>
                </a:solidFill>
              </a:ln>
            </c:spPr>
          </c:marker>
          <c:dPt>
            <c:idx val="19"/>
            <c:marker>
              <c:spPr>
                <a:solidFill>
                  <a:srgbClr val="C00000"/>
                </a:solidFill>
                <a:ln w="15875" cap="sq">
                  <a:solidFill>
                    <a:srgbClr val="000000"/>
                  </a:solidFill>
                  <a:miter lim="800000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90EA-4938-9593-1F0C70EF068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300"/>
                      <a:t>5</a:t>
                    </a:r>
                    <a:r>
                      <a:rPr lang="en-US"/>
                      <a:t>0K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EA-4938-9593-1F0C70EF068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300"/>
                      <a:t>3</a:t>
                    </a:r>
                    <a:r>
                      <a:rPr lang="en-US"/>
                      <a:t>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EA-4938-9593-1F0C70EF068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300"/>
                      <a:t>5</a:t>
                    </a:r>
                    <a:r>
                      <a:rPr lang="en-US"/>
                      <a:t>0K2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EA-4938-9593-1F0C70EF068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300"/>
                      <a:t>I</a:t>
                    </a:r>
                    <a:r>
                      <a:rPr lang="en-US"/>
                      <a:t>llumina HD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0EA-4938-9593-1F0C70EF068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300"/>
                      <a:t>L</a:t>
                    </a:r>
                    <a:r>
                      <a:rPr lang="en-US"/>
                      <a:t>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0EA-4938-9593-1F0C70EF068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300"/>
                      <a:t>A</a:t>
                    </a:r>
                    <a:r>
                      <a:rPr lang="en-US"/>
                      <a:t>ffy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0EA-4938-9593-1F0C70EF068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300"/>
                      <a:t>G</a:t>
                    </a:r>
                    <a:r>
                      <a:rPr lang="en-US"/>
                      <a:t>GP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0EA-4938-9593-1F0C70EF068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1300"/>
                      <a:t>E</a:t>
                    </a:r>
                    <a:r>
                      <a:rPr lang="en-US"/>
                      <a:t>LD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0EA-4938-9593-1F0C70EF068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1300"/>
                      <a:t>L</a:t>
                    </a:r>
                    <a:r>
                      <a:rPr lang="en-US"/>
                      <a:t>D2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0EA-4938-9593-1F0C70EF068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z="1300"/>
                      <a:t>G</a:t>
                    </a:r>
                    <a:r>
                      <a:rPr lang="en-US"/>
                      <a:t>P2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0EA-4938-9593-1F0C70EF068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1300"/>
                      <a:t>G</a:t>
                    </a:r>
                    <a:r>
                      <a:rPr lang="en-US"/>
                      <a:t>P3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0EA-4938-9593-1F0C70EF068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sz="1300"/>
                      <a:t>G</a:t>
                    </a:r>
                    <a:r>
                      <a:rPr lang="en-US"/>
                      <a:t>HD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0EA-4938-9593-1F0C70EF0688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sz="1300"/>
                      <a:t>G</a:t>
                    </a:r>
                    <a:r>
                      <a:rPr lang="en-US"/>
                      <a:t>7K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0EA-4938-9593-1F0C70EF0688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sz="1300"/>
                      <a:t>Z</a:t>
                    </a:r>
                    <a:r>
                      <a:rPr lang="en-US"/>
                      <a:t>LD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0EA-4938-9593-1F0C70EF0688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sz="1300"/>
                      <a:t>Z</a:t>
                    </a:r>
                    <a:r>
                      <a:rPr lang="en-US"/>
                      <a:t>L2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0EA-4938-9593-1F0C70EF0688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 sz="1300"/>
                      <a:t>G</a:t>
                    </a:r>
                    <a:r>
                      <a:rPr lang="en-US"/>
                      <a:t>P4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0EA-4938-9593-1F0C70EF0688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sz="1300"/>
                      <a:t>Z</a:t>
                    </a:r>
                    <a:r>
                      <a:rPr lang="en-US"/>
                      <a:t>MD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0EA-4938-9593-1F0C70EF0688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 sz="1300"/>
                      <a:t>Z</a:t>
                    </a:r>
                    <a:r>
                      <a:rPr lang="en-US"/>
                      <a:t>M2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0EA-4938-9593-1F0C70EF0688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 sz="1300"/>
                      <a:t>G</a:t>
                    </a:r>
                    <a:r>
                      <a:rPr lang="en-US"/>
                      <a:t>H2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0EA-4938-9593-1F0C70EF0688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400"/>
                      <a:t>SEQ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EA-4938-9593-1F0C70EF0688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 sz="1300"/>
                      <a:t>Z</a:t>
                    </a:r>
                    <a:r>
                      <a:rPr lang="en-US"/>
                      <a:t>L4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0EA-4938-9593-1F0C70EF0688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 sz="1300"/>
                      <a:t>A</a:t>
                    </a:r>
                    <a:r>
                      <a:rPr lang="en-US"/>
                      <a:t>MD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0EA-4938-9593-1F0C70EF0688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21ADC274-81FE-446A-A9A2-42F484A82E7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90EA-4938-9593-1F0C70EF0688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75752D09-8569-4144-AED9-0BB99497C69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90EA-4938-9593-1F0C70EF0688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0D14C8BF-E928-4C58-B541-F71ADD740DA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90EA-4938-9593-1F0C70EF0688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6C7BADFC-6A8D-4682-B673-011F0FBD736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90EA-4938-9593-1F0C70EF0688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D2DCFE35-4044-4B19-ADF3-EA64BC86CBB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90EA-4938-9593-1F0C70EF0688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5F52989A-7C67-428F-B9F2-779DDF0C611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90EA-4938-9593-1F0C70EF0688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544A10CE-7C4F-42E8-B3BC-946905EF3A0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90EA-4938-9593-1F0C70EF0688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7ACE89DE-6C4D-45F5-A9F4-78A969902AC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90EA-4938-9593-1F0C70EF0688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3B6C8A76-52CB-4651-BDFC-1903DBB1C77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90EA-4938-9593-1F0C70EF0688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fld id="{9F32ED7F-7F5D-422C-BC0D-49C0496FC9E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90EA-4938-9593-1F0C70EF0688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67266438-77C4-4B25-BFAA-231B03B5542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90EA-4938-9593-1F0C70EF0688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fld id="{05915278-0340-4425-BF5F-833E5E89FD6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90EA-4938-9593-1F0C70EF0688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200F86DC-ACBC-4226-8A52-9127DE6C7CC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90EA-4938-9593-1F0C70EF0688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E10E62C9-EE93-47A3-970B-1524BD8A18F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90EA-4938-9593-1F0C70EF0688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fld id="{F5DC7D63-482F-48D6-A226-28BCB6A052E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90EA-4938-9593-1F0C70EF0688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fld id="{DC37978A-09D5-4668-A23D-43110E798A7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90EA-4938-9593-1F0C70EF06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Sheet1!$A$3:$A$40</c:f>
              <c:numCache>
                <c:formatCode>General</c:formatCode>
                <c:ptCount val="38"/>
                <c:pt idx="0">
                  <c:v>2007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2014</c:v>
                </c:pt>
                <c:pt idx="10">
                  <c:v>2014</c:v>
                </c:pt>
                <c:pt idx="11">
                  <c:v>2014</c:v>
                </c:pt>
                <c:pt idx="12">
                  <c:v>2015</c:v>
                </c:pt>
                <c:pt idx="13">
                  <c:v>2015</c:v>
                </c:pt>
                <c:pt idx="14">
                  <c:v>2015</c:v>
                </c:pt>
                <c:pt idx="15">
                  <c:v>2015</c:v>
                </c:pt>
                <c:pt idx="16">
                  <c:v>2015</c:v>
                </c:pt>
                <c:pt idx="17">
                  <c:v>2015</c:v>
                </c:pt>
                <c:pt idx="18">
                  <c:v>2015</c:v>
                </c:pt>
                <c:pt idx="19">
                  <c:v>2015</c:v>
                </c:pt>
                <c:pt idx="20">
                  <c:v>2016</c:v>
                </c:pt>
                <c:pt idx="21">
                  <c:v>2016</c:v>
                </c:pt>
                <c:pt idx="22">
                  <c:v>2016</c:v>
                </c:pt>
                <c:pt idx="23">
                  <c:v>2016</c:v>
                </c:pt>
                <c:pt idx="24">
                  <c:v>2017</c:v>
                </c:pt>
                <c:pt idx="25">
                  <c:v>2017</c:v>
                </c:pt>
                <c:pt idx="26">
                  <c:v>2017</c:v>
                </c:pt>
                <c:pt idx="27">
                  <c:v>2017</c:v>
                </c:pt>
                <c:pt idx="28">
                  <c:v>2017</c:v>
                </c:pt>
                <c:pt idx="29">
                  <c:v>2018</c:v>
                </c:pt>
                <c:pt idx="30">
                  <c:v>2018</c:v>
                </c:pt>
                <c:pt idx="31">
                  <c:v>2018</c:v>
                </c:pt>
                <c:pt idx="32">
                  <c:v>2018</c:v>
                </c:pt>
                <c:pt idx="33">
                  <c:v>2018</c:v>
                </c:pt>
                <c:pt idx="34">
                  <c:v>2018</c:v>
                </c:pt>
                <c:pt idx="35">
                  <c:v>2019</c:v>
                </c:pt>
                <c:pt idx="36">
                  <c:v>2019</c:v>
                </c:pt>
                <c:pt idx="37">
                  <c:v>2019</c:v>
                </c:pt>
              </c:numCache>
            </c:numRef>
          </c:xVal>
          <c:yVal>
            <c:numRef>
              <c:f>Sheet1!$B$3:$B$40</c:f>
              <c:numCache>
                <c:formatCode>General</c:formatCode>
                <c:ptCount val="38"/>
                <c:pt idx="0">
                  <c:v>58336</c:v>
                </c:pt>
                <c:pt idx="1">
                  <c:v>2900</c:v>
                </c:pt>
                <c:pt idx="2">
                  <c:v>58336</c:v>
                </c:pt>
                <c:pt idx="3">
                  <c:v>777962</c:v>
                </c:pt>
                <c:pt idx="4">
                  <c:v>6909</c:v>
                </c:pt>
                <c:pt idx="5">
                  <c:v>648875</c:v>
                </c:pt>
                <c:pt idx="6">
                  <c:v>8762</c:v>
                </c:pt>
                <c:pt idx="7">
                  <c:v>9072</c:v>
                </c:pt>
                <c:pt idx="8">
                  <c:v>6912</c:v>
                </c:pt>
                <c:pt idx="9">
                  <c:v>19809</c:v>
                </c:pt>
                <c:pt idx="10">
                  <c:v>26151</c:v>
                </c:pt>
                <c:pt idx="11">
                  <c:v>77068</c:v>
                </c:pt>
                <c:pt idx="12">
                  <c:v>7083</c:v>
                </c:pt>
                <c:pt idx="13">
                  <c:v>11410</c:v>
                </c:pt>
                <c:pt idx="14">
                  <c:v>17619</c:v>
                </c:pt>
                <c:pt idx="15">
                  <c:v>30112</c:v>
                </c:pt>
                <c:pt idx="16">
                  <c:v>56955</c:v>
                </c:pt>
                <c:pt idx="17">
                  <c:v>60914</c:v>
                </c:pt>
                <c:pt idx="18">
                  <c:v>139480</c:v>
                </c:pt>
                <c:pt idx="19">
                  <c:v>39000000</c:v>
                </c:pt>
                <c:pt idx="20">
                  <c:v>18815</c:v>
                </c:pt>
                <c:pt idx="21">
                  <c:v>44705</c:v>
                </c:pt>
                <c:pt idx="22">
                  <c:v>57513</c:v>
                </c:pt>
                <c:pt idx="23">
                  <c:v>221115</c:v>
                </c:pt>
                <c:pt idx="24">
                  <c:v>7658</c:v>
                </c:pt>
                <c:pt idx="25">
                  <c:v>8984</c:v>
                </c:pt>
                <c:pt idx="26">
                  <c:v>47850</c:v>
                </c:pt>
                <c:pt idx="27">
                  <c:v>53218</c:v>
                </c:pt>
                <c:pt idx="28">
                  <c:v>53450</c:v>
                </c:pt>
                <c:pt idx="29">
                  <c:v>10706</c:v>
                </c:pt>
                <c:pt idx="30">
                  <c:v>27780</c:v>
                </c:pt>
                <c:pt idx="31">
                  <c:v>43376</c:v>
                </c:pt>
                <c:pt idx="32">
                  <c:v>44887</c:v>
                </c:pt>
                <c:pt idx="33">
                  <c:v>49629</c:v>
                </c:pt>
                <c:pt idx="34">
                  <c:v>61915</c:v>
                </c:pt>
                <c:pt idx="35">
                  <c:v>41913</c:v>
                </c:pt>
                <c:pt idx="36">
                  <c:v>45250</c:v>
                </c:pt>
                <c:pt idx="37">
                  <c:v>63836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Sheet1!$C$3:$C$40</c15:f>
                <c15:dlblRangeCache>
                  <c:ptCount val="38"/>
                  <c:pt idx="0">
                    <c:v>50K</c:v>
                  </c:pt>
                  <c:pt idx="1">
                    <c:v>3K</c:v>
                  </c:pt>
                  <c:pt idx="2">
                    <c:v>50K2</c:v>
                  </c:pt>
                  <c:pt idx="3">
                    <c:v>HD</c:v>
                  </c:pt>
                  <c:pt idx="4">
                    <c:v>LD</c:v>
                  </c:pt>
                  <c:pt idx="5">
                    <c:v>640K</c:v>
                  </c:pt>
                  <c:pt idx="6">
                    <c:v>GGP</c:v>
                  </c:pt>
                  <c:pt idx="7">
                    <c:v>ELD</c:v>
                  </c:pt>
                  <c:pt idx="8">
                    <c:v>LD2</c:v>
                  </c:pt>
                  <c:pt idx="9">
                    <c:v>GP2</c:v>
                  </c:pt>
                  <c:pt idx="10">
                    <c:v>GP3</c:v>
                  </c:pt>
                  <c:pt idx="11">
                    <c:v>GHD</c:v>
                  </c:pt>
                  <c:pt idx="12">
                    <c:v>G7K</c:v>
                  </c:pt>
                  <c:pt idx="13">
                    <c:v>ZLD</c:v>
                  </c:pt>
                  <c:pt idx="14">
                    <c:v>ZL2</c:v>
                  </c:pt>
                  <c:pt idx="15">
                    <c:v>GP4</c:v>
                  </c:pt>
                  <c:pt idx="16">
                    <c:v>ZMD</c:v>
                  </c:pt>
                  <c:pt idx="17">
                    <c:v>ZM2</c:v>
                  </c:pt>
                  <c:pt idx="18">
                    <c:v>GH2</c:v>
                  </c:pt>
                  <c:pt idx="19">
                    <c:v>SEQ</c:v>
                  </c:pt>
                  <c:pt idx="20">
                    <c:v>ZL4</c:v>
                  </c:pt>
                  <c:pt idx="21">
                    <c:v>AMD</c:v>
                  </c:pt>
                  <c:pt idx="22">
                    <c:v>BG1</c:v>
                  </c:pt>
                  <c:pt idx="23">
                    <c:v>GF1</c:v>
                  </c:pt>
                  <c:pt idx="24">
                    <c:v>ZU1</c:v>
                  </c:pt>
                  <c:pt idx="25">
                    <c:v>G9K</c:v>
                  </c:pt>
                  <c:pt idx="26">
                    <c:v>GMD</c:v>
                  </c:pt>
                  <c:pt idx="27">
                    <c:v>50K3</c:v>
                  </c:pt>
                  <c:pt idx="28">
                    <c:v>ID3</c:v>
                  </c:pt>
                  <c:pt idx="29">
                    <c:v>EL7</c:v>
                  </c:pt>
                  <c:pt idx="30">
                    <c:v>ZL5</c:v>
                  </c:pt>
                  <c:pt idx="31">
                    <c:v>DEA</c:v>
                  </c:pt>
                  <c:pt idx="32">
                    <c:v>AM2</c:v>
                  </c:pt>
                  <c:pt idx="33">
                    <c:v>WMD</c:v>
                  </c:pt>
                  <c:pt idx="34">
                    <c:v>VM1</c:v>
                  </c:pt>
                  <c:pt idx="35">
                    <c:v>LMD</c:v>
                  </c:pt>
                  <c:pt idx="36">
                    <c:v>EMD</c:v>
                  </c:pt>
                  <c:pt idx="37">
                    <c:v>VM2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6-90EA-4938-9593-1F0C70EF06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596672"/>
        <c:axId val="89598208"/>
      </c:scatterChart>
      <c:valAx>
        <c:axId val="89596672"/>
        <c:scaling>
          <c:orientation val="minMax"/>
          <c:max val="2019.5"/>
          <c:min val="2007"/>
        </c:scaling>
        <c:delete val="1"/>
        <c:axPos val="b"/>
        <c:numFmt formatCode="General" sourceLinked="1"/>
        <c:majorTickMark val="out"/>
        <c:minorTickMark val="none"/>
        <c:tickLblPos val="nextTo"/>
        <c:crossAx val="89598208"/>
        <c:crosses val="autoZero"/>
        <c:crossBetween val="midCat"/>
        <c:majorUnit val="1"/>
      </c:valAx>
      <c:valAx>
        <c:axId val="89598208"/>
        <c:scaling>
          <c:orientation val="minMax"/>
          <c:max val="40000000"/>
          <c:min val="35000000"/>
        </c:scaling>
        <c:delete val="0"/>
        <c:axPos val="l"/>
        <c:majorGridlines>
          <c:spPr>
            <a:ln w="19050" cap="rnd">
              <a:solidFill>
                <a:schemeClr val="accent1"/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spPr>
          <a:ln w="2540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89596672"/>
        <c:crosses val="autoZero"/>
        <c:crossBetween val="midCat"/>
        <c:majorUnit val="5000000"/>
        <c:dispUnits>
          <c:builtInUnit val="thousands"/>
        </c:dispUnits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 b="1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174642760124867E-2"/>
          <c:y val="5.1400554097404488E-2"/>
          <c:w val="0.89266287336809547"/>
          <c:h val="0.72127296587926348"/>
        </c:manualLayout>
      </c:layout>
      <c:scatterChart>
        <c:scatterStyle val="lineMarker"/>
        <c:varyColors val="0"/>
        <c:ser>
          <c:idx val="0"/>
          <c:order val="0"/>
          <c:spPr>
            <a:ln w="28575" cap="sq">
              <a:noFill/>
              <a:miter lim="800000"/>
            </a:ln>
          </c:spPr>
          <c:marker>
            <c:symbol val="diamond"/>
            <c:size val="14"/>
            <c:spPr>
              <a:solidFill>
                <a:srgbClr val="C00000"/>
              </a:solidFill>
              <a:ln w="15875" cap="sq">
                <a:solidFill>
                  <a:srgbClr val="000000"/>
                </a:solidFill>
                <a:miter lim="800000"/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2E49F27B-DA0E-4436-9782-9AFD9F2D982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5816-4791-84A4-2A364845D3E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E5DEA59-4AE0-410A-87E1-EF4CFC7C72C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5816-4791-84A4-2A364845D3E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40312B8-EAD1-47AF-BCDC-0B160C0DDDC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816-4791-84A4-2A364845D3E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7B0F382-0E5F-4DBC-A3C4-A9E908A4FBB4}" type="CELLRANGE">
                      <a:rPr lang="en-US" smtClean="0"/>
                      <a:pPr/>
                      <a:t>[CELLRANGE]</a:t>
                    </a:fld>
                    <a:r>
                      <a:rPr lang="en-US"/>
                      <a:t> (Illumina)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5816-4791-84A4-2A364845D3E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D7F9344-608E-41E0-B61C-BBBBAA90B48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5816-4791-84A4-2A364845D3E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945938B-3EB3-4E61-BFDF-A3A5626C0656}" type="CELLRANGE">
                      <a:rPr lang="en-US" smtClean="0"/>
                      <a:pPr/>
                      <a:t>[CELLRANGE]</a:t>
                    </a:fld>
                    <a:r>
                      <a:rPr lang="en-US"/>
                      <a:t> (Affy)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5816-4791-84A4-2A364845D3E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579B2B5-AB6C-4817-8E27-AE66824DBC5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5816-4791-84A4-2A364845D3E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2FE8913-FD60-4C57-994D-A9AD5CFD38C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5816-4791-84A4-2A364845D3E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66D0E357-9BDF-44D7-A8D8-0AB32AF1274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5816-4791-84A4-2A364845D3E7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60A83E14-6DA8-4E5E-B840-3D7450906DC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5816-4791-84A4-2A364845D3E7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FAC4ADBF-231B-46BF-9C6E-5AA4C0EE337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5816-4791-84A4-2A364845D3E7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14440EC1-E9DA-45A3-BA17-3F221F4E581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5816-4791-84A4-2A364845D3E7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BF9A2A6C-4DEB-45EA-800C-DA58739DB3C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5816-4791-84A4-2A364845D3E7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E9BA6804-C5BF-4455-A9D1-6811B95C7BC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5816-4791-84A4-2A364845D3E7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164B622E-4B0F-446D-9EE7-84D33AD7980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5816-4791-84A4-2A364845D3E7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0CEF4C75-10D3-4C90-BAB2-088341A40BA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5816-4791-84A4-2A364845D3E7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D6A68A28-FACB-4D61-ADE4-36B9E0D9029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5816-4791-84A4-2A364845D3E7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D2DB3C18-0607-4501-8220-B081060A01B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5816-4791-84A4-2A364845D3E7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27379AAC-9CB7-4F2B-A6B9-5B69792E707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5816-4791-84A4-2A364845D3E7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4D4E36AC-EDFF-4DAD-8322-BD89590226A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5816-4791-84A4-2A364845D3E7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97FA0E86-DBEE-4EBE-8E7A-EF9718E5DA8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5816-4791-84A4-2A364845D3E7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44BD9702-4B52-471B-9EAF-6B91EE2DC98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5816-4791-84A4-2A364845D3E7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E63E46D3-E6EB-4C1A-8AB3-A89CCADF9E2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5816-4791-84A4-2A364845D3E7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53429CAC-6492-4F31-87A3-2BC1F861D89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5816-4791-84A4-2A364845D3E7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D9A33742-9154-4482-8133-E8555605A68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5816-4791-84A4-2A364845D3E7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43A3AA9A-9BD8-4B61-9D57-4C7A906581C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5816-4791-84A4-2A364845D3E7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A467E030-3F86-4077-9326-452B424864F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5816-4791-84A4-2A364845D3E7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DB7080EA-1A4A-42BA-8339-815A07086D3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5816-4791-84A4-2A364845D3E7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9C6642FB-4E45-489D-B21E-F7085B94A6A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5816-4791-84A4-2A364845D3E7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6189B8F4-4956-4FB7-86EB-8084C6CF3FC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5816-4791-84A4-2A364845D3E7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FDAF9AB4-D236-4C0F-951E-72CF3B2B510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5816-4791-84A4-2A364845D3E7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fld id="{82A1EF91-EF05-4E93-A9D7-13FC02F1CEF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5816-4791-84A4-2A364845D3E7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ACC06C77-476A-41BD-9F87-860355EAA74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5816-4791-84A4-2A364845D3E7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fld id="{2D2A8C06-6D7F-4742-B723-26F83150793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5816-4791-84A4-2A364845D3E7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D5D0007D-8D1E-403D-B37E-0E6E949526D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5816-4791-84A4-2A364845D3E7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5EEFD232-CC8C-4763-B42B-5DCA6239F74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5816-4791-84A4-2A364845D3E7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fld id="{93140116-085F-4E8A-B875-655532F108C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5816-4791-84A4-2A364845D3E7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fld id="{6DA0B270-EDBE-4378-B478-2A58C8CAD4D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5816-4791-84A4-2A364845D3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Sheet1!$A$3:$A$40</c:f>
              <c:numCache>
                <c:formatCode>General</c:formatCode>
                <c:ptCount val="38"/>
                <c:pt idx="0">
                  <c:v>2007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2014</c:v>
                </c:pt>
                <c:pt idx="10">
                  <c:v>2014</c:v>
                </c:pt>
                <c:pt idx="11">
                  <c:v>2014</c:v>
                </c:pt>
                <c:pt idx="12">
                  <c:v>2015</c:v>
                </c:pt>
                <c:pt idx="13">
                  <c:v>2015</c:v>
                </c:pt>
                <c:pt idx="14">
                  <c:v>2015</c:v>
                </c:pt>
                <c:pt idx="15">
                  <c:v>2015</c:v>
                </c:pt>
                <c:pt idx="16">
                  <c:v>2015</c:v>
                </c:pt>
                <c:pt idx="17">
                  <c:v>2015</c:v>
                </c:pt>
                <c:pt idx="18">
                  <c:v>2015</c:v>
                </c:pt>
                <c:pt idx="19">
                  <c:v>2015</c:v>
                </c:pt>
                <c:pt idx="20">
                  <c:v>2016</c:v>
                </c:pt>
                <c:pt idx="21">
                  <c:v>2016</c:v>
                </c:pt>
                <c:pt idx="22">
                  <c:v>2016</c:v>
                </c:pt>
                <c:pt idx="23">
                  <c:v>2016</c:v>
                </c:pt>
                <c:pt idx="24">
                  <c:v>2017</c:v>
                </c:pt>
                <c:pt idx="25">
                  <c:v>2017</c:v>
                </c:pt>
                <c:pt idx="26">
                  <c:v>2017</c:v>
                </c:pt>
                <c:pt idx="27">
                  <c:v>2017</c:v>
                </c:pt>
                <c:pt idx="28">
                  <c:v>2017</c:v>
                </c:pt>
                <c:pt idx="29">
                  <c:v>2018</c:v>
                </c:pt>
                <c:pt idx="30">
                  <c:v>2018</c:v>
                </c:pt>
                <c:pt idx="31">
                  <c:v>2018</c:v>
                </c:pt>
                <c:pt idx="32">
                  <c:v>2018</c:v>
                </c:pt>
                <c:pt idx="33">
                  <c:v>2018</c:v>
                </c:pt>
                <c:pt idx="34">
                  <c:v>2018</c:v>
                </c:pt>
                <c:pt idx="35">
                  <c:v>2019</c:v>
                </c:pt>
                <c:pt idx="36">
                  <c:v>2019</c:v>
                </c:pt>
                <c:pt idx="37">
                  <c:v>2019</c:v>
                </c:pt>
              </c:numCache>
            </c:numRef>
          </c:xVal>
          <c:yVal>
            <c:numRef>
              <c:f>Sheet1!$B$3:$B$40</c:f>
              <c:numCache>
                <c:formatCode>General</c:formatCode>
                <c:ptCount val="38"/>
                <c:pt idx="0">
                  <c:v>58336</c:v>
                </c:pt>
                <c:pt idx="1">
                  <c:v>2900</c:v>
                </c:pt>
                <c:pt idx="2">
                  <c:v>58336</c:v>
                </c:pt>
                <c:pt idx="3">
                  <c:v>777962</c:v>
                </c:pt>
                <c:pt idx="4">
                  <c:v>6909</c:v>
                </c:pt>
                <c:pt idx="5">
                  <c:v>648875</c:v>
                </c:pt>
                <c:pt idx="6">
                  <c:v>8762</c:v>
                </c:pt>
                <c:pt idx="7">
                  <c:v>9072</c:v>
                </c:pt>
                <c:pt idx="8">
                  <c:v>6912</c:v>
                </c:pt>
                <c:pt idx="9">
                  <c:v>19809</c:v>
                </c:pt>
                <c:pt idx="10">
                  <c:v>26151</c:v>
                </c:pt>
                <c:pt idx="11">
                  <c:v>77068</c:v>
                </c:pt>
                <c:pt idx="12">
                  <c:v>7083</c:v>
                </c:pt>
                <c:pt idx="13">
                  <c:v>11410</c:v>
                </c:pt>
                <c:pt idx="14">
                  <c:v>17619</c:v>
                </c:pt>
                <c:pt idx="15">
                  <c:v>30112</c:v>
                </c:pt>
                <c:pt idx="16">
                  <c:v>56955</c:v>
                </c:pt>
                <c:pt idx="17">
                  <c:v>60914</c:v>
                </c:pt>
                <c:pt idx="18">
                  <c:v>139480</c:v>
                </c:pt>
                <c:pt idx="19">
                  <c:v>39000000</c:v>
                </c:pt>
                <c:pt idx="20">
                  <c:v>18815</c:v>
                </c:pt>
                <c:pt idx="21">
                  <c:v>44705</c:v>
                </c:pt>
                <c:pt idx="22">
                  <c:v>57513</c:v>
                </c:pt>
                <c:pt idx="23">
                  <c:v>221115</c:v>
                </c:pt>
                <c:pt idx="24">
                  <c:v>7658</c:v>
                </c:pt>
                <c:pt idx="25">
                  <c:v>8984</c:v>
                </c:pt>
                <c:pt idx="26">
                  <c:v>47850</c:v>
                </c:pt>
                <c:pt idx="27">
                  <c:v>53218</c:v>
                </c:pt>
                <c:pt idx="28">
                  <c:v>53450</c:v>
                </c:pt>
                <c:pt idx="29">
                  <c:v>10706</c:v>
                </c:pt>
                <c:pt idx="30">
                  <c:v>27780</c:v>
                </c:pt>
                <c:pt idx="31">
                  <c:v>43376</c:v>
                </c:pt>
                <c:pt idx="32">
                  <c:v>44887</c:v>
                </c:pt>
                <c:pt idx="33">
                  <c:v>49629</c:v>
                </c:pt>
                <c:pt idx="34">
                  <c:v>61915</c:v>
                </c:pt>
                <c:pt idx="35">
                  <c:v>41913</c:v>
                </c:pt>
                <c:pt idx="36">
                  <c:v>45250</c:v>
                </c:pt>
                <c:pt idx="37">
                  <c:v>63836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Sheet1!$C$3:$C$40</c15:f>
                <c15:dlblRangeCache>
                  <c:ptCount val="38"/>
                  <c:pt idx="0">
                    <c:v>50K</c:v>
                  </c:pt>
                  <c:pt idx="1">
                    <c:v>3K</c:v>
                  </c:pt>
                  <c:pt idx="2">
                    <c:v>50K2</c:v>
                  </c:pt>
                  <c:pt idx="3">
                    <c:v>HD</c:v>
                  </c:pt>
                  <c:pt idx="4">
                    <c:v>LD</c:v>
                  </c:pt>
                  <c:pt idx="5">
                    <c:v>640K</c:v>
                  </c:pt>
                  <c:pt idx="6">
                    <c:v>GGP</c:v>
                  </c:pt>
                  <c:pt idx="7">
                    <c:v>ELD</c:v>
                  </c:pt>
                  <c:pt idx="8">
                    <c:v>LD2</c:v>
                  </c:pt>
                  <c:pt idx="9">
                    <c:v>GP2</c:v>
                  </c:pt>
                  <c:pt idx="10">
                    <c:v>GP3</c:v>
                  </c:pt>
                  <c:pt idx="11">
                    <c:v>GHD</c:v>
                  </c:pt>
                  <c:pt idx="12">
                    <c:v>G7K</c:v>
                  </c:pt>
                  <c:pt idx="13">
                    <c:v>ZLD</c:v>
                  </c:pt>
                  <c:pt idx="14">
                    <c:v>ZL2</c:v>
                  </c:pt>
                  <c:pt idx="15">
                    <c:v>GP4</c:v>
                  </c:pt>
                  <c:pt idx="16">
                    <c:v>ZMD</c:v>
                  </c:pt>
                  <c:pt idx="17">
                    <c:v>ZM2</c:v>
                  </c:pt>
                  <c:pt idx="18">
                    <c:v>GH2</c:v>
                  </c:pt>
                  <c:pt idx="19">
                    <c:v>SEQ</c:v>
                  </c:pt>
                  <c:pt idx="20">
                    <c:v>ZL4</c:v>
                  </c:pt>
                  <c:pt idx="21">
                    <c:v>AMD</c:v>
                  </c:pt>
                  <c:pt idx="22">
                    <c:v>BG1</c:v>
                  </c:pt>
                  <c:pt idx="23">
                    <c:v>GF1</c:v>
                  </c:pt>
                  <c:pt idx="24">
                    <c:v>ZU1</c:v>
                  </c:pt>
                  <c:pt idx="25">
                    <c:v>G9K</c:v>
                  </c:pt>
                  <c:pt idx="26">
                    <c:v>GMD</c:v>
                  </c:pt>
                  <c:pt idx="27">
                    <c:v>50K3</c:v>
                  </c:pt>
                  <c:pt idx="28">
                    <c:v>ID3</c:v>
                  </c:pt>
                  <c:pt idx="29">
                    <c:v>EL7</c:v>
                  </c:pt>
                  <c:pt idx="30">
                    <c:v>ZL5</c:v>
                  </c:pt>
                  <c:pt idx="31">
                    <c:v>DEA</c:v>
                  </c:pt>
                  <c:pt idx="32">
                    <c:v>AM2</c:v>
                  </c:pt>
                  <c:pt idx="33">
                    <c:v>WMD</c:v>
                  </c:pt>
                  <c:pt idx="34">
                    <c:v>VM1</c:v>
                  </c:pt>
                  <c:pt idx="35">
                    <c:v>LMD</c:v>
                  </c:pt>
                  <c:pt idx="36">
                    <c:v>EMD</c:v>
                  </c:pt>
                  <c:pt idx="37">
                    <c:v>VM2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6-5816-4791-84A4-2A364845D3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646976"/>
        <c:axId val="89648512"/>
      </c:scatterChart>
      <c:valAx>
        <c:axId val="89646976"/>
        <c:scaling>
          <c:orientation val="minMax"/>
          <c:max val="2019.5"/>
          <c:min val="2007"/>
        </c:scaling>
        <c:delete val="1"/>
        <c:axPos val="b"/>
        <c:numFmt formatCode="General" sourceLinked="1"/>
        <c:majorTickMark val="out"/>
        <c:minorTickMark val="none"/>
        <c:tickLblPos val="nextTo"/>
        <c:crossAx val="89648512"/>
        <c:crosses val="autoZero"/>
        <c:crossBetween val="midCat"/>
        <c:majorUnit val="1"/>
      </c:valAx>
      <c:valAx>
        <c:axId val="89648512"/>
        <c:scaling>
          <c:orientation val="minMax"/>
          <c:max val="800000"/>
          <c:min val="100000"/>
        </c:scaling>
        <c:delete val="0"/>
        <c:axPos val="l"/>
        <c:majorGridlines>
          <c:spPr>
            <a:ln w="19050" cap="rnd">
              <a:solidFill>
                <a:schemeClr val="accent1"/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 b="1"/>
                </a:pPr>
                <a:r>
                  <a:rPr lang="en-US" sz="1800" b="1"/>
                  <a:t>SNPs (1000s)</a:t>
                </a:r>
              </a:p>
            </c:rich>
          </c:tx>
          <c:layout>
            <c:manualLayout>
              <c:xMode val="edge"/>
              <c:yMode val="edge"/>
              <c:x val="5.5465493283927828E-4"/>
              <c:y val="0.3798261154855648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89646976"/>
        <c:crosses val="autoZero"/>
        <c:crossBetween val="midCat"/>
        <c:majorUnit val="100000"/>
        <c:dispUnits>
          <c:builtInUnit val="thousands"/>
        </c:dispUnits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 b="1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386047521039721E-2"/>
          <c:y val="5.1400554097404488E-2"/>
          <c:w val="0.89522914661719"/>
          <c:h val="0.8326195683872849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14"/>
            <c:spPr>
              <a:solidFill>
                <a:srgbClr val="C00000"/>
              </a:solidFill>
              <a:ln w="15875" cap="sq">
                <a:solidFill>
                  <a:srgbClr val="000000"/>
                </a:solidFill>
                <a:miter lim="800000"/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/>
                      <a:t>5</a:t>
                    </a:r>
                    <a:r>
                      <a:rPr lang="en-US" sz="1300"/>
                      <a:t>0K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33-4C73-B9CF-BBA50BDC5A3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/>
                      <a:t>3</a:t>
                    </a:r>
                    <a:r>
                      <a:rPr lang="en-US"/>
                      <a:t>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33-4C73-B9CF-BBA50BDC5A3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/>
                      <a:t>5</a:t>
                    </a:r>
                    <a:r>
                      <a:rPr lang="en-US"/>
                      <a:t>0K2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33-4C73-B9CF-BBA50BDC5A3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/>
                      <a:t>I</a:t>
                    </a:r>
                    <a:r>
                      <a:rPr lang="en-US"/>
                      <a:t>llumina HD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33-4C73-B9CF-BBA50BDC5A3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400"/>
                      <a:t>L</a:t>
                    </a:r>
                    <a:r>
                      <a:rPr lang="en-US"/>
                      <a:t>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33-4C73-B9CF-BBA50BDC5A3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400"/>
                      <a:t>A</a:t>
                    </a:r>
                    <a:r>
                      <a:rPr lang="en-US"/>
                      <a:t>ffy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33-4C73-B9CF-BBA50BDC5A3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400"/>
                      <a:t>G</a:t>
                    </a:r>
                    <a:r>
                      <a:rPr lang="en-US"/>
                      <a:t>GP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533-4C73-B9CF-BBA50BDC5A3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1400"/>
                      <a:t>E</a:t>
                    </a:r>
                    <a:r>
                      <a:rPr lang="en-US"/>
                      <a:t>LD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533-4C73-B9CF-BBA50BDC5A3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1400"/>
                      <a:t>L</a:t>
                    </a:r>
                    <a:r>
                      <a:rPr lang="en-US"/>
                      <a:t>D2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533-4C73-B9CF-BBA50BDC5A33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z="1400"/>
                      <a:t>G</a:t>
                    </a:r>
                    <a:r>
                      <a:rPr lang="en-US"/>
                      <a:t>P2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533-4C73-B9CF-BBA50BDC5A33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1400"/>
                      <a:t>G</a:t>
                    </a:r>
                    <a:r>
                      <a:rPr lang="en-US"/>
                      <a:t>P3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533-4C73-B9CF-BBA50BDC5A33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sz="1400"/>
                      <a:t>G</a:t>
                    </a:r>
                    <a:r>
                      <a:rPr lang="en-US"/>
                      <a:t>HD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533-4C73-B9CF-BBA50BDC5A33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sz="1400"/>
                      <a:t>G</a:t>
                    </a:r>
                    <a:r>
                      <a:rPr lang="en-US"/>
                      <a:t>7K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533-4C73-B9CF-BBA50BDC5A33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sz="1400"/>
                      <a:t>ZLD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533-4C73-B9CF-BBA50BDC5A33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sz="1400"/>
                      <a:t>ZL2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533-4C73-B9CF-BBA50BDC5A33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 sz="1400"/>
                      <a:t>G</a:t>
                    </a:r>
                    <a:r>
                      <a:rPr lang="en-US"/>
                      <a:t>P4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533-4C73-B9CF-BBA50BDC5A33}"/>
                </c:ext>
              </c:extLst>
            </c:dLbl>
            <c:dLbl>
              <c:idx val="16"/>
              <c:layout>
                <c:manualLayout>
                  <c:x val="0"/>
                  <c:y val="4.5045045045045045E-3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Z</a:t>
                    </a:r>
                    <a:r>
                      <a:rPr lang="en-US"/>
                      <a:t>MD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533-4C73-B9CF-BBA50BDC5A33}"/>
                </c:ext>
              </c:extLst>
            </c:dLbl>
            <c:dLbl>
              <c:idx val="17"/>
              <c:layout>
                <c:manualLayout>
                  <c:x val="0"/>
                  <c:y val="-4.5045045045045045E-3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Z</a:t>
                    </a:r>
                    <a:r>
                      <a:rPr lang="en-US"/>
                      <a:t>M2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533-4C73-B9CF-BBA50BDC5A33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 sz="1400"/>
                      <a:t>G</a:t>
                    </a:r>
                    <a:r>
                      <a:rPr lang="en-US"/>
                      <a:t>H2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533-4C73-B9CF-BBA50BDC5A33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 sz="1400"/>
                      <a:t>S</a:t>
                    </a:r>
                    <a:r>
                      <a:rPr lang="en-US"/>
                      <a:t>EQ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533-4C73-B9CF-BBA50BDC5A33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 sz="1400"/>
                      <a:t>Z</a:t>
                    </a:r>
                    <a:r>
                      <a:rPr lang="en-US"/>
                      <a:t>L4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533-4C73-B9CF-BBA50BDC5A33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 sz="1400"/>
                      <a:t>A</a:t>
                    </a:r>
                    <a:r>
                      <a:rPr lang="en-US"/>
                      <a:t>MD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533-4C73-B9CF-BBA50BDC5A33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37D02C8F-7D93-49D7-AE37-8A82412FC6D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9533-4C73-B9CF-BBA50BDC5A33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r>
                      <a:rPr lang="en-US"/>
                      <a:t>BG1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533-4C73-B9CF-BBA50BDC5A33}"/>
                </c:ext>
              </c:extLst>
            </c:dLbl>
            <c:dLbl>
              <c:idx val="24"/>
              <c:layout>
                <c:manualLayout>
                  <c:x val="-1.3253699801163438E-16"/>
                  <c:y val="1.8018018018017851E-2"/>
                </c:manualLayout>
              </c:layout>
              <c:tx>
                <c:rich>
                  <a:bodyPr/>
                  <a:lstStyle/>
                  <a:p>
                    <a:fld id="{F9BB7EF7-7D81-45E7-93F3-26460E250F7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9533-4C73-B9CF-BBA50BDC5A33}"/>
                </c:ext>
              </c:extLst>
            </c:dLbl>
            <c:dLbl>
              <c:idx val="25"/>
              <c:layout>
                <c:manualLayout>
                  <c:x val="-9.0367178925248649E-4"/>
                  <c:y val="-1.8018018018017935E-2"/>
                </c:manualLayout>
              </c:layout>
              <c:tx>
                <c:rich>
                  <a:bodyPr/>
                  <a:lstStyle/>
                  <a:p>
                    <a:fld id="{3D789E2B-DE2C-426C-90FA-F47AB03D9A3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9533-4C73-B9CF-BBA50BDC5A33}"/>
                </c:ext>
              </c:extLst>
            </c:dLbl>
            <c:dLbl>
              <c:idx val="26"/>
              <c:layout>
                <c:manualLayout>
                  <c:x val="-1.3253699801163438E-16"/>
                  <c:y val="1.3513513513513514E-2"/>
                </c:manualLayout>
              </c:layout>
              <c:tx>
                <c:rich>
                  <a:bodyPr/>
                  <a:lstStyle/>
                  <a:p>
                    <a:fld id="{E322C8C7-60A4-4642-BA62-17EB89020EF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9533-4C73-B9CF-BBA50BDC5A33}"/>
                </c:ext>
              </c:extLst>
            </c:dLbl>
            <c:dLbl>
              <c:idx val="27"/>
              <c:layout>
                <c:manualLayout>
                  <c:x val="-1.3253699801163438E-16"/>
                  <c:y val="1.8018018018018018E-2"/>
                </c:manualLayout>
              </c:layout>
              <c:tx>
                <c:rich>
                  <a:bodyPr/>
                  <a:lstStyle/>
                  <a:p>
                    <a:fld id="{5B7CF261-2C00-44D1-9B5C-E45D879D232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9533-4C73-B9CF-BBA50BDC5A33}"/>
                </c:ext>
              </c:extLst>
            </c:dLbl>
            <c:dLbl>
              <c:idx val="28"/>
              <c:layout>
                <c:manualLayout>
                  <c:x val="-1.3253699801163438E-16"/>
                  <c:y val="-2.7027027027027029E-2"/>
                </c:manualLayout>
              </c:layout>
              <c:tx>
                <c:rich>
                  <a:bodyPr/>
                  <a:lstStyle/>
                  <a:p>
                    <a:fld id="{AB24F03F-2E85-4E01-88E3-7D5BCDB3C71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9533-4C73-B9CF-BBA50BDC5A33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BD273B70-7061-4F1E-B368-154A12C97EA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9533-4C73-B9CF-BBA50BDC5A33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894D4BB4-D26D-411E-93B8-85AA9963719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9533-4C73-B9CF-BBA50BDC5A33}"/>
                </c:ext>
              </c:extLst>
            </c:dLbl>
            <c:dLbl>
              <c:idx val="31"/>
              <c:layout>
                <c:manualLayout>
                  <c:x val="-1.3253699801163438E-16"/>
                  <c:y val="1.8018018018018018E-2"/>
                </c:manualLayout>
              </c:layout>
              <c:tx>
                <c:rich>
                  <a:bodyPr/>
                  <a:lstStyle/>
                  <a:p>
                    <a:fld id="{F3877D99-AA14-43D8-BF87-590B8DB08BD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9533-4C73-B9CF-BBA50BDC5A33}"/>
                </c:ext>
              </c:extLst>
            </c:dLbl>
            <c:dLbl>
              <c:idx val="32"/>
              <c:layout>
                <c:manualLayout>
                  <c:x val="-1.3253699801163438E-16"/>
                  <c:y val="-1.3513513513513554E-2"/>
                </c:manualLayout>
              </c:layout>
              <c:tx>
                <c:rich>
                  <a:bodyPr/>
                  <a:lstStyle/>
                  <a:p>
                    <a:fld id="{2B620329-4CF9-4492-92EE-A1083E9EF6F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0-9533-4C73-B9CF-BBA50BDC5A33}"/>
                </c:ext>
              </c:extLst>
            </c:dLbl>
            <c:dLbl>
              <c:idx val="33"/>
              <c:layout>
                <c:manualLayout>
                  <c:x val="-1.3253699801163438E-16"/>
                  <c:y val="-1.8018018018018018E-2"/>
                </c:manualLayout>
              </c:layout>
              <c:tx>
                <c:rich>
                  <a:bodyPr/>
                  <a:lstStyle/>
                  <a:p>
                    <a:fld id="{F3A5655C-8A02-482F-BEEF-B958344644C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1-9533-4C73-B9CF-BBA50BDC5A33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0246015C-1A33-47C2-9866-B5B40DAA832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9533-4C73-B9CF-BBA50BDC5A33}"/>
                </c:ext>
              </c:extLst>
            </c:dLbl>
            <c:dLbl>
              <c:idx val="35"/>
              <c:layout>
                <c:manualLayout>
                  <c:x val="0"/>
                  <c:y val="9.0090090090090089E-3"/>
                </c:manualLayout>
              </c:layout>
              <c:tx>
                <c:rich>
                  <a:bodyPr/>
                  <a:lstStyle/>
                  <a:p>
                    <a:fld id="{3DD01BCB-650E-40DC-A567-10888027FA0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3-9533-4C73-B9CF-BBA50BDC5A33}"/>
                </c:ext>
              </c:extLst>
            </c:dLbl>
            <c:dLbl>
              <c:idx val="36"/>
              <c:layout>
                <c:manualLayout>
                  <c:x val="0"/>
                  <c:y val="-4.5045045045045045E-3"/>
                </c:manualLayout>
              </c:layout>
              <c:tx>
                <c:rich>
                  <a:bodyPr/>
                  <a:lstStyle/>
                  <a:p>
                    <a:fld id="{9A5EF64E-5F1A-4F3D-BEE0-BB1613F839D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4-9533-4C73-B9CF-BBA50BDC5A33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fld id="{F96C36CB-41CB-4254-909C-72E35728CD9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9533-4C73-B9CF-BBA50BDC5A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Sheet1!$A$3:$A$40</c:f>
              <c:numCache>
                <c:formatCode>General</c:formatCode>
                <c:ptCount val="38"/>
                <c:pt idx="0">
                  <c:v>2007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2014</c:v>
                </c:pt>
                <c:pt idx="10">
                  <c:v>2014</c:v>
                </c:pt>
                <c:pt idx="11">
                  <c:v>2014</c:v>
                </c:pt>
                <c:pt idx="12">
                  <c:v>2015</c:v>
                </c:pt>
                <c:pt idx="13">
                  <c:v>2015</c:v>
                </c:pt>
                <c:pt idx="14">
                  <c:v>2015</c:v>
                </c:pt>
                <c:pt idx="15">
                  <c:v>2015</c:v>
                </c:pt>
                <c:pt idx="16">
                  <c:v>2015</c:v>
                </c:pt>
                <c:pt idx="17">
                  <c:v>2015</c:v>
                </c:pt>
                <c:pt idx="18">
                  <c:v>2015</c:v>
                </c:pt>
                <c:pt idx="19">
                  <c:v>2015</c:v>
                </c:pt>
                <c:pt idx="20">
                  <c:v>2016</c:v>
                </c:pt>
                <c:pt idx="21">
                  <c:v>2016</c:v>
                </c:pt>
                <c:pt idx="22">
                  <c:v>2016</c:v>
                </c:pt>
                <c:pt idx="23">
                  <c:v>2016</c:v>
                </c:pt>
                <c:pt idx="24">
                  <c:v>2017</c:v>
                </c:pt>
                <c:pt idx="25">
                  <c:v>2017</c:v>
                </c:pt>
                <c:pt idx="26">
                  <c:v>2017</c:v>
                </c:pt>
                <c:pt idx="27">
                  <c:v>2017</c:v>
                </c:pt>
                <c:pt idx="28">
                  <c:v>2017</c:v>
                </c:pt>
                <c:pt idx="29">
                  <c:v>2018</c:v>
                </c:pt>
                <c:pt idx="30">
                  <c:v>2018</c:v>
                </c:pt>
                <c:pt idx="31">
                  <c:v>2018</c:v>
                </c:pt>
                <c:pt idx="32">
                  <c:v>2018</c:v>
                </c:pt>
                <c:pt idx="33">
                  <c:v>2018</c:v>
                </c:pt>
                <c:pt idx="34">
                  <c:v>2018</c:v>
                </c:pt>
                <c:pt idx="35">
                  <c:v>2019</c:v>
                </c:pt>
                <c:pt idx="36">
                  <c:v>2019</c:v>
                </c:pt>
                <c:pt idx="37">
                  <c:v>2019</c:v>
                </c:pt>
              </c:numCache>
            </c:numRef>
          </c:xVal>
          <c:yVal>
            <c:numRef>
              <c:f>Sheet1!$B$3:$B$40</c:f>
              <c:numCache>
                <c:formatCode>General</c:formatCode>
                <c:ptCount val="38"/>
                <c:pt idx="0">
                  <c:v>58336</c:v>
                </c:pt>
                <c:pt idx="1">
                  <c:v>2900</c:v>
                </c:pt>
                <c:pt idx="2">
                  <c:v>58336</c:v>
                </c:pt>
                <c:pt idx="3">
                  <c:v>777962</c:v>
                </c:pt>
                <c:pt idx="4">
                  <c:v>6909</c:v>
                </c:pt>
                <c:pt idx="5">
                  <c:v>648875</c:v>
                </c:pt>
                <c:pt idx="6">
                  <c:v>8762</c:v>
                </c:pt>
                <c:pt idx="7">
                  <c:v>9072</c:v>
                </c:pt>
                <c:pt idx="8">
                  <c:v>6912</c:v>
                </c:pt>
                <c:pt idx="9">
                  <c:v>19809</c:v>
                </c:pt>
                <c:pt idx="10">
                  <c:v>26151</c:v>
                </c:pt>
                <c:pt idx="11">
                  <c:v>77068</c:v>
                </c:pt>
                <c:pt idx="12">
                  <c:v>7083</c:v>
                </c:pt>
                <c:pt idx="13">
                  <c:v>11410</c:v>
                </c:pt>
                <c:pt idx="14">
                  <c:v>17619</c:v>
                </c:pt>
                <c:pt idx="15">
                  <c:v>30112</c:v>
                </c:pt>
                <c:pt idx="16">
                  <c:v>56955</c:v>
                </c:pt>
                <c:pt idx="17">
                  <c:v>60914</c:v>
                </c:pt>
                <c:pt idx="18">
                  <c:v>139480</c:v>
                </c:pt>
                <c:pt idx="19">
                  <c:v>39000000</c:v>
                </c:pt>
                <c:pt idx="20">
                  <c:v>18815</c:v>
                </c:pt>
                <c:pt idx="21">
                  <c:v>44705</c:v>
                </c:pt>
                <c:pt idx="22">
                  <c:v>57513</c:v>
                </c:pt>
                <c:pt idx="23">
                  <c:v>221115</c:v>
                </c:pt>
                <c:pt idx="24">
                  <c:v>7658</c:v>
                </c:pt>
                <c:pt idx="25">
                  <c:v>8984</c:v>
                </c:pt>
                <c:pt idx="26">
                  <c:v>47850</c:v>
                </c:pt>
                <c:pt idx="27">
                  <c:v>53218</c:v>
                </c:pt>
                <c:pt idx="28">
                  <c:v>53450</c:v>
                </c:pt>
                <c:pt idx="29">
                  <c:v>10706</c:v>
                </c:pt>
                <c:pt idx="30">
                  <c:v>27780</c:v>
                </c:pt>
                <c:pt idx="31">
                  <c:v>43376</c:v>
                </c:pt>
                <c:pt idx="32">
                  <c:v>44887</c:v>
                </c:pt>
                <c:pt idx="33">
                  <c:v>49629</c:v>
                </c:pt>
                <c:pt idx="34">
                  <c:v>61915</c:v>
                </c:pt>
                <c:pt idx="35">
                  <c:v>41913</c:v>
                </c:pt>
                <c:pt idx="36">
                  <c:v>45250</c:v>
                </c:pt>
                <c:pt idx="37">
                  <c:v>63836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Sheet1!$C$3:$C$40</c15:f>
                <c15:dlblRangeCache>
                  <c:ptCount val="38"/>
                  <c:pt idx="0">
                    <c:v>50K</c:v>
                  </c:pt>
                  <c:pt idx="1">
                    <c:v>3K</c:v>
                  </c:pt>
                  <c:pt idx="2">
                    <c:v>50K2</c:v>
                  </c:pt>
                  <c:pt idx="3">
                    <c:v>HD</c:v>
                  </c:pt>
                  <c:pt idx="4">
                    <c:v>LD</c:v>
                  </c:pt>
                  <c:pt idx="5">
                    <c:v>640K</c:v>
                  </c:pt>
                  <c:pt idx="6">
                    <c:v>GGP</c:v>
                  </c:pt>
                  <c:pt idx="7">
                    <c:v>ELD</c:v>
                  </c:pt>
                  <c:pt idx="8">
                    <c:v>LD2</c:v>
                  </c:pt>
                  <c:pt idx="9">
                    <c:v>GP2</c:v>
                  </c:pt>
                  <c:pt idx="10">
                    <c:v>GP3</c:v>
                  </c:pt>
                  <c:pt idx="11">
                    <c:v>GHD</c:v>
                  </c:pt>
                  <c:pt idx="12">
                    <c:v>G7K</c:v>
                  </c:pt>
                  <c:pt idx="13">
                    <c:v>ZLD</c:v>
                  </c:pt>
                  <c:pt idx="14">
                    <c:v>ZL2</c:v>
                  </c:pt>
                  <c:pt idx="15">
                    <c:v>GP4</c:v>
                  </c:pt>
                  <c:pt idx="16">
                    <c:v>ZMD</c:v>
                  </c:pt>
                  <c:pt idx="17">
                    <c:v>ZM2</c:v>
                  </c:pt>
                  <c:pt idx="18">
                    <c:v>GH2</c:v>
                  </c:pt>
                  <c:pt idx="19">
                    <c:v>SEQ</c:v>
                  </c:pt>
                  <c:pt idx="20">
                    <c:v>ZL4</c:v>
                  </c:pt>
                  <c:pt idx="21">
                    <c:v>AMD</c:v>
                  </c:pt>
                  <c:pt idx="22">
                    <c:v>BG1</c:v>
                  </c:pt>
                  <c:pt idx="23">
                    <c:v>GF1</c:v>
                  </c:pt>
                  <c:pt idx="24">
                    <c:v>ZU1</c:v>
                  </c:pt>
                  <c:pt idx="25">
                    <c:v>G9K</c:v>
                  </c:pt>
                  <c:pt idx="26">
                    <c:v>GMD</c:v>
                  </c:pt>
                  <c:pt idx="27">
                    <c:v>50K3</c:v>
                  </c:pt>
                  <c:pt idx="28">
                    <c:v>ID3</c:v>
                  </c:pt>
                  <c:pt idx="29">
                    <c:v>EL7</c:v>
                  </c:pt>
                  <c:pt idx="30">
                    <c:v>ZL5</c:v>
                  </c:pt>
                  <c:pt idx="31">
                    <c:v>DEA</c:v>
                  </c:pt>
                  <c:pt idx="32">
                    <c:v>AM2</c:v>
                  </c:pt>
                  <c:pt idx="33">
                    <c:v>WMD</c:v>
                  </c:pt>
                  <c:pt idx="34">
                    <c:v>VM1</c:v>
                  </c:pt>
                  <c:pt idx="35">
                    <c:v>LMD</c:v>
                  </c:pt>
                  <c:pt idx="36">
                    <c:v>EMD</c:v>
                  </c:pt>
                  <c:pt idx="37">
                    <c:v>VM2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6-9533-4C73-B9CF-BBA50BDC5A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791872"/>
        <c:axId val="89805952"/>
      </c:scatterChart>
      <c:valAx>
        <c:axId val="89791872"/>
        <c:scaling>
          <c:orientation val="minMax"/>
          <c:max val="2019.5"/>
          <c:min val="2007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 cap="sq">
            <a:solidFill>
              <a:srgbClr val="000000"/>
            </a:solidFill>
            <a:miter lim="800000"/>
          </a:ln>
        </c:spPr>
        <c:crossAx val="89805952"/>
        <c:crosses val="autoZero"/>
        <c:crossBetween val="midCat"/>
        <c:majorUnit val="1"/>
      </c:valAx>
      <c:valAx>
        <c:axId val="89805952"/>
        <c:scaling>
          <c:orientation val="minMax"/>
          <c:max val="80000"/>
          <c:min val="0"/>
        </c:scaling>
        <c:delete val="0"/>
        <c:axPos val="l"/>
        <c:majorGridlines>
          <c:spPr>
            <a:ln w="19050" cap="rnd">
              <a:solidFill>
                <a:schemeClr val="accent1"/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spPr>
          <a:ln w="25400" cap="sq">
            <a:solidFill>
              <a:srgbClr val="000000"/>
            </a:solidFill>
            <a:miter lim="800000"/>
          </a:ln>
        </c:spPr>
        <c:crossAx val="89791872"/>
        <c:crosses val="autoZero"/>
        <c:crossBetween val="midCat"/>
        <c:majorUnit val="10000"/>
        <c:dispUnits>
          <c:builtInUnit val="thousands"/>
        </c:dispUnits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168453638472113"/>
          <c:y val="3.3908681613619297E-2"/>
          <c:w val="0.80357584208223976"/>
          <c:h val="0.8099520366250960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'Genotype counts'!$B$1</c:f>
              <c:strCache>
                <c:ptCount val="1"/>
                <c:pt idx="0">
                  <c:v>Bulls</c:v>
                </c:pt>
              </c:strCache>
            </c:strRef>
          </c:tx>
          <c:spPr>
            <a:gradFill flip="none" rotWithShape="1">
              <a:gsLst>
                <a:gs pos="0">
                  <a:srgbClr val="26215F"/>
                </a:gs>
                <a:gs pos="50000">
                  <a:srgbClr val="A9C4F1"/>
                </a:gs>
                <a:gs pos="100000">
                  <a:srgbClr val="26215F"/>
                </a:gs>
              </a:gsLst>
              <a:lin ang="0" scaled="1"/>
              <a:tileRect/>
            </a:gradFill>
            <a:ln w="12700" cap="sq">
              <a:solidFill>
                <a:sysClr val="windowText" lastClr="000000"/>
              </a:solidFill>
              <a:miter lim="800000"/>
            </a:ln>
          </c:spPr>
          <c:invertIfNegative val="0"/>
          <c:cat>
            <c:strRef>
              <c:f>'Genotype counts'!$A$2:$A$14</c:f>
              <c:strCache>
                <c:ptCount val="12"/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</c:strCache>
            </c:strRef>
          </c:cat>
          <c:val>
            <c:numRef>
              <c:f>'Genotype counts'!$B$2:$B$14</c:f>
              <c:numCache>
                <c:formatCode>#,##0</c:formatCode>
                <c:ptCount val="13"/>
                <c:pt idx="1">
                  <c:v>13616</c:v>
                </c:pt>
                <c:pt idx="2">
                  <c:v>11400</c:v>
                </c:pt>
                <c:pt idx="3">
                  <c:v>12043</c:v>
                </c:pt>
                <c:pt idx="4">
                  <c:v>21937</c:v>
                </c:pt>
                <c:pt idx="5">
                  <c:v>27814</c:v>
                </c:pt>
                <c:pt idx="6">
                  <c:v>33693</c:v>
                </c:pt>
                <c:pt idx="7">
                  <c:v>41979</c:v>
                </c:pt>
                <c:pt idx="8">
                  <c:v>35887</c:v>
                </c:pt>
                <c:pt idx="9">
                  <c:v>52155</c:v>
                </c:pt>
                <c:pt idx="10">
                  <c:v>46681</c:v>
                </c:pt>
                <c:pt idx="11">
                  <c:v>38496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68-4AEA-A30D-953CE61E0FD7}"/>
            </c:ext>
          </c:extLst>
        </c:ser>
        <c:ser>
          <c:idx val="2"/>
          <c:order val="1"/>
          <c:tx>
            <c:strRef>
              <c:f>'Genotype counts'!$C$1</c:f>
              <c:strCache>
                <c:ptCount val="1"/>
                <c:pt idx="0">
                  <c:v>Cows</c:v>
                </c:pt>
              </c:strCache>
            </c:strRef>
          </c:tx>
          <c:spPr>
            <a:gradFill flip="none" rotWithShape="1">
              <a:gsLst>
                <a:gs pos="0">
                  <a:srgbClr val="870B20"/>
                </a:gs>
                <a:gs pos="50000">
                  <a:srgbClr val="F9A5B3"/>
                </a:gs>
                <a:gs pos="100000">
                  <a:srgbClr val="870B20"/>
                </a:gs>
              </a:gsLst>
              <a:lin ang="0" scaled="1"/>
              <a:tileRect/>
            </a:gradFill>
            <a:ln w="12700" cap="sq">
              <a:solidFill>
                <a:sysClr val="windowText" lastClr="000000"/>
              </a:solidFill>
              <a:miter lim="800000"/>
            </a:ln>
          </c:spPr>
          <c:invertIfNegative val="0"/>
          <c:cat>
            <c:strRef>
              <c:f>'Genotype counts'!$A$2:$A$14</c:f>
              <c:strCache>
                <c:ptCount val="12"/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</c:strCache>
            </c:strRef>
          </c:cat>
          <c:val>
            <c:numRef>
              <c:f>'Genotype counts'!$C$2:$C$14</c:f>
              <c:numCache>
                <c:formatCode>#,##0</c:formatCode>
                <c:ptCount val="13"/>
                <c:pt idx="1">
                  <c:v>3557</c:v>
                </c:pt>
                <c:pt idx="2">
                  <c:v>7792</c:v>
                </c:pt>
                <c:pt idx="3">
                  <c:v>27387</c:v>
                </c:pt>
                <c:pt idx="4">
                  <c:v>62851</c:v>
                </c:pt>
                <c:pt idx="5">
                  <c:v>121937</c:v>
                </c:pt>
                <c:pt idx="6">
                  <c:v>182449</c:v>
                </c:pt>
                <c:pt idx="7">
                  <c:v>242451</c:v>
                </c:pt>
                <c:pt idx="8">
                  <c:v>343360</c:v>
                </c:pt>
                <c:pt idx="9">
                  <c:v>392250</c:v>
                </c:pt>
                <c:pt idx="10">
                  <c:v>532669</c:v>
                </c:pt>
                <c:pt idx="11">
                  <c:v>610169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68-4AEA-A30D-953CE61E0F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114857272"/>
        <c:axId val="2114862968"/>
      </c:barChart>
      <c:catAx>
        <c:axId val="21148572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first genotype received</a:t>
                </a:r>
              </a:p>
            </c:rich>
          </c:tx>
          <c:layout>
            <c:manualLayout>
              <c:xMode val="edge"/>
              <c:yMode val="edge"/>
              <c:x val="0.39673840755041601"/>
              <c:y val="0.9214073278621830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2200"/>
            </a:pPr>
            <a:endParaRPr lang="en-US"/>
          </a:p>
        </c:txPr>
        <c:crossAx val="2114862968"/>
        <c:crosses val="autoZero"/>
        <c:auto val="1"/>
        <c:lblAlgn val="ctr"/>
        <c:lblOffset val="0"/>
        <c:noMultiLvlLbl val="0"/>
      </c:catAx>
      <c:valAx>
        <c:axId val="2114862968"/>
        <c:scaling>
          <c:orientation val="minMax"/>
          <c:max val="700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Genotypes (no.)</a:t>
                </a:r>
              </a:p>
            </c:rich>
          </c:tx>
          <c:layout>
            <c:manualLayout>
              <c:xMode val="edge"/>
              <c:yMode val="edge"/>
              <c:x val="0"/>
              <c:y val="0.2057052673573087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3175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200"/>
            </a:pPr>
            <a:endParaRPr lang="en-US"/>
          </a:p>
        </c:txPr>
        <c:crossAx val="2114857272"/>
        <c:crosses val="autoZero"/>
        <c:crossBetween val="midCat"/>
        <c:majorUnit val="100000"/>
      </c:valAx>
    </c:plotArea>
    <c:legend>
      <c:legendPos val="r"/>
      <c:layout>
        <c:manualLayout>
          <c:xMode val="edge"/>
          <c:yMode val="edge"/>
          <c:x val="0.293857016579468"/>
          <c:y val="0.115068099386959"/>
          <c:w val="0.16477849440567899"/>
          <c:h val="0.23103177179738149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00" b="1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CED0D-9AF8-4FA7-BB84-D1C62BF69491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1C490-2F95-40B3-8620-BCE1FBD41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4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8EBC4196-7CEC-4A53-B756-AC08B91FC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80A4BAFA-D7E0-4BDC-8E33-2550F17FC70F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 dirty="0">
                <a:latin typeface="Arial" panose="020B0604020202020204" pitchFamily="34" charset="0"/>
                <a:cs typeface="msgothic" charset="0"/>
              </a:rPr>
              <a:t>The paradigm shift in the dairy animal breeding happened around 2007 – 2008, where the rapid advancing in the sequencing technology allowed us to move from the phenotypic evaluation of the dairy into the genomic evaluation.</a:t>
            </a:r>
          </a:p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 dirty="0">
                <a:latin typeface="Arial" panose="020B0604020202020204" pitchFamily="34" charset="0"/>
                <a:cs typeface="msgothic" charset="0"/>
              </a:rPr>
              <a:t>In this slide we see a study describing the rate of genetic improvement in milk production from García-Ruiz et al.</a:t>
            </a:r>
          </a:p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 dirty="0">
                <a:latin typeface="Arial" panose="020B0604020202020204" pitchFamily="34" charset="0"/>
                <a:cs typeface="msgothic" charset="0"/>
              </a:rPr>
              <a:t> </a:t>
            </a:r>
          </a:p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 dirty="0">
                <a:latin typeface="Arial" panose="020B0604020202020204" pitchFamily="34" charset="0"/>
                <a:cs typeface="msgothic" charset="0"/>
              </a:rPr>
              <a:t>and the rapid increased numbers of Holstein cows chip-genotyped by December of each year.        from the Council for Dairy Cattle Breeding database (https://www.cdcb.us/Genotype/cur_density.html). </a:t>
            </a:r>
          </a:p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altLang="en-US" dirty="0">
              <a:latin typeface="Arial" panose="020B0604020202020204" pitchFamily="34" charset="0"/>
              <a:cs typeface="msgothic" charset="0"/>
            </a:endParaRPr>
          </a:p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 dirty="0">
                <a:latin typeface="Arial" panose="020B0604020202020204" pitchFamily="34" charset="0"/>
                <a:cs typeface="msgothic" charset="0"/>
              </a:rPr>
              <a:t>And the Annual numbers of citations of </a:t>
            </a:r>
            <a:r>
              <a:rPr lang="en-GB" altLang="en-US" dirty="0" err="1">
                <a:latin typeface="Arial" panose="020B0604020202020204" pitchFamily="34" charset="0"/>
                <a:cs typeface="msgothic" charset="0"/>
              </a:rPr>
              <a:t>Meuwissen</a:t>
            </a:r>
            <a:r>
              <a:rPr lang="en-GB" altLang="en-US" dirty="0">
                <a:latin typeface="Arial" panose="020B0604020202020204" pitchFamily="34" charset="0"/>
                <a:cs typeface="msgothic" charset="0"/>
              </a:rPr>
              <a:t> et al. (1), who </a:t>
            </a:r>
            <a:r>
              <a:rPr lang="en-US" sz="1200" b="0" i="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first described Alternative statistical models for Genomic Prediction in 2001</a:t>
            </a:r>
            <a:endParaRPr lang="en-GB" altLang="en-US" dirty="0">
              <a:latin typeface="Arial" panose="020B0604020202020204" pitchFamily="34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70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efforts came up as a invention and production of the DNA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snp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chips which increased in their marker densities by function of improved technology and research identifying new markers of interest in the genomic evaluation process.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expansion in the number of markers available is improved mainly through two means.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Advancement of the sequencing technology.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 SNP chips and then whole genome technology.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1C490-2F95-40B3-8620-BCE1FBD41F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10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COMPUTATIONAL SOLUTIONS, Development of the imputation software.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Backed up and improved by the availability of the pedigree and phenotype data.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1C490-2F95-40B3-8620-BCE1FBD41F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21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1C490-2F95-40B3-8620-BCE1FBD41F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95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initial results from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densemap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using only 20 iterations which took 2 days and 75% of memory for 13 traits. Convergence with 7 million variants would take a long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1C490-2F95-40B3-8620-BCE1FBD41F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74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Jeff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first used plink to extract a set of variants using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prune option with r2 =0.5 and r2=0.8, leaving 305626 and 867293 variants respectively to construct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milk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variance component estimation was not stable for either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computed the eigenvalues to investigate. The smallest eigenvalues were -17.5 and -9.7, for r2=0.5 and r2=0.8, respectively, which is a new record for me! Obviously inversion even with the whitening from the identity matrix from the residuals requires h2&lt;0.05.  So next I tried using just the 318832 variants 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chromosome.data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were on HD AND in sequence, figuring, they had to be high quality if in both. Smallest eigenvalue -14! Surprised me. Next I computed the pedigree kinship. Smallest eigenvalue 0.0021. Positive so kinship invertible. Finally I decided to construct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using the imputed genotypes from an old run. Smallest eigenvalue -0.167, which is a bit more negative than numerical noise, but inversion is well conditioned as long as h2&lt;0.86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using this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 could use pedigree kinship, but type I error will be inflated (I will run as a comparison when there is time).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I've run Fat using both the R matrix (captures reliability) and identity for comparison.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N squared but BFMAP should scale linearly in N if you want to get some quicker results.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would merge the plink1 files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bed,bim,fam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then convert to plink2 if needed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=================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paul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 and I agree that the quality is poor, but Z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is a positive semi-definite matrix regardless of input data. Adjusting G to match A often does introduce a negative eigenvalue, but if you did not adjust then the flaw is in the matrix multiplication. Perhaps even double precision has issues with very large matrices and high LD.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================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Jeff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Semi-definite bounds the eigenvalues to &gt;=0, which is what the A matrix always gives.  Negative eigenvalues are not uncommon with genetic due to numerical precision, allele frequencies,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but they tend to be small and only a few. The -17 is not the outlier, the smallest 80 eigenvalues are &lt; -2. Even 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TOPMed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UK Biobank I've never had issues fitting the variance components with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Since using the higher quality chip data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same animals solves the issue, the source has to be genotype quality of the imputation, which was impacted by the quality of the imputation panel.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guess is that bad calls are causing extreme departures from HWE.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Jeff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Full milk and fat GWA results are available in /seq1/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jeff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/1KB_run7/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gwa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ran two models for each. One with homoscedastic residuals (I matrix) and the other with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degregressed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reliabilities (R matrix)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null model likelihood with mean + polygenic +error fit with R is better than with I, but variance component fit doesn't always translate to SNP regression. See attached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fact that observed data has greater power than imputed data at a true QTL makes interpretation of the 1KB results with regard to QTL localization challenging.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1C490-2F95-40B3-8620-BCE1FBD41F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8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 hits with p &lt;1.0e-10 for milk and fat.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Notice that DGAT is nowhere near the best signal in the chr14 region. Due to the missing start of the chromosome but most likely another metric of overall data quality.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1C490-2F95-40B3-8620-BCE1FBD41F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9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approximate generalized least squares (AGLS) analysis, and a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Bayesian linear mixed model implemented by the BOLT-LMM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1C490-2F95-40B3-8620-BCE1FBD41F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72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initial results from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densemap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using only 20 iterations which took 2 days and 75% of memory for 13 traits. Convergence with 7 million variants would take a long time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1C490-2F95-40B3-8620-BCE1FBD41F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341120"/>
            <a:ext cx="11216640" cy="487680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7518966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IP-201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27432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89000"/>
            <a:ext cx="10363200" cy="639763"/>
          </a:xfrm>
        </p:spPr>
        <p:txBody>
          <a:bodyPr/>
          <a:lstStyle>
            <a:lvl1pPr algn="l">
              <a:lnSpc>
                <a:spcPts val="6133"/>
              </a:lnSpc>
              <a:defRPr sz="5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83560"/>
            <a:ext cx="10363200" cy="3291840"/>
          </a:xfrm>
        </p:spPr>
        <p:txBody>
          <a:bodyPr/>
          <a:lstStyle>
            <a:lvl1pPr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27432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0292741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-2017 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219200"/>
            <a:ext cx="5364480" cy="512064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219200"/>
            <a:ext cx="5364480" cy="512064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9733278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P-2017 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5181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871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SDA symbol 2color Hi Res.jpg"/>
          <p:cNvPicPr>
            <a:picLocks noChangeAspect="1"/>
          </p:cNvPicPr>
          <p:nvPr/>
        </p:nvPicPr>
        <p:blipFill>
          <a:blip r:embed="rId7" cstate="print"/>
          <a:srcRect r="1468"/>
          <a:stretch>
            <a:fillRect/>
          </a:stretch>
        </p:blipFill>
        <p:spPr>
          <a:xfrm>
            <a:off x="11509248" y="6409773"/>
            <a:ext cx="682752" cy="4736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39560"/>
            <a:ext cx="11545824" cy="243840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85344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" y="1341120"/>
            <a:ext cx="11216640" cy="4876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2880" y="6639560"/>
            <a:ext cx="7924800" cy="2438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067" b="1" dirty="0">
                <a:solidFill>
                  <a:schemeClr val="bg1"/>
                </a:solidFill>
              </a:rPr>
              <a:t>Meeting,  Location, Date (</a:t>
            </a:r>
            <a:fld id="{15B3028D-9398-4C32-B664-7BB0AE0371BF}" type="slidenum">
              <a:rPr lang="en-US" sz="1067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1067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778240" y="6673278"/>
            <a:ext cx="2682240" cy="164212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algn="r"/>
            <a:r>
              <a:rPr lang="en-US" sz="1067" b="1" dirty="0">
                <a:solidFill>
                  <a:schemeClr val="bg1"/>
                </a:solidFill>
              </a:rPr>
              <a:t>Presenter</a:t>
            </a:r>
          </a:p>
        </p:txBody>
      </p:sp>
      <p:pic>
        <p:nvPicPr>
          <p:cNvPr id="9" name="Picture 8" descr="USDA symbol 2color Hi Res.jpg"/>
          <p:cNvPicPr>
            <a:picLocks noChangeAspect="1"/>
          </p:cNvPicPr>
          <p:nvPr userDrawn="1"/>
        </p:nvPicPr>
        <p:blipFill>
          <a:blip r:embed="rId7" cstate="print"/>
          <a:srcRect r="1468"/>
          <a:stretch>
            <a:fillRect/>
          </a:stretch>
        </p:blipFill>
        <p:spPr>
          <a:xfrm>
            <a:off x="11509248" y="6409773"/>
            <a:ext cx="682752" cy="47362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639560"/>
            <a:ext cx="11545824" cy="243840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192000" cy="85344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82880" y="6639560"/>
            <a:ext cx="7924800" cy="2438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067" b="1" dirty="0">
                <a:solidFill>
                  <a:schemeClr val="bg1"/>
                </a:solidFill>
              </a:rPr>
              <a:t>American Dairy Science Association annual meeting (virtual), June 22-24 2020 (</a:t>
            </a:r>
            <a:fld id="{15B3028D-9398-4C32-B664-7BB0AE0371BF}" type="slidenum">
              <a:rPr lang="en-US" sz="1067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1067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8778240" y="6673279"/>
            <a:ext cx="2682240" cy="164212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algn="r"/>
            <a:r>
              <a:rPr lang="en-US" sz="1067" b="1" dirty="0">
                <a:solidFill>
                  <a:schemeClr val="bg1"/>
                </a:solidFill>
              </a:rPr>
              <a:t>VanRaden</a:t>
            </a:r>
          </a:p>
        </p:txBody>
      </p:sp>
    </p:spTree>
    <p:extLst>
      <p:ext uri="{BB962C8B-B14F-4D97-AF65-F5344CB8AC3E}">
        <p14:creationId xmlns:p14="http://schemas.microsoft.com/office/powerpoint/2010/main" val="282024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txStyles>
    <p:titleStyle>
      <a:lvl1pPr algn="l" defTabSz="121917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78875" indent="-378875" algn="l" defTabSz="1219170" rtl="0" eaLnBrk="1" latinLnBrk="0" hangingPunct="1">
        <a:lnSpc>
          <a:spcPts val="3333"/>
        </a:lnSpc>
        <a:spcBef>
          <a:spcPts val="0"/>
        </a:spcBef>
        <a:spcAft>
          <a:spcPts val="1600"/>
        </a:spcAft>
        <a:buFont typeface="Symbol" pitchFamily="18" charset="2"/>
        <a:buChar char="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840296" indent="-380990" algn="l" defTabSz="1219170" rtl="0" eaLnBrk="1" latinLnBrk="0" hangingPunct="1">
        <a:lnSpc>
          <a:spcPts val="3333"/>
        </a:lnSpc>
        <a:spcBef>
          <a:spcPts val="0"/>
        </a:spcBef>
        <a:spcAft>
          <a:spcPts val="1600"/>
        </a:spcAft>
        <a:buFont typeface="Arial" pitchFamily="34" charset="0"/>
        <a:buChar char="–"/>
        <a:tabLst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38738" indent="-298443" algn="l" defTabSz="1219170" rtl="0" eaLnBrk="1" latinLnBrk="0" hangingPunct="1">
        <a:lnSpc>
          <a:spcPts val="3333"/>
        </a:lnSpc>
        <a:spcBef>
          <a:spcPts val="0"/>
        </a:spcBef>
        <a:spcAft>
          <a:spcPts val="1600"/>
        </a:spcAft>
        <a:buFont typeface="Calibri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hmed.al-khudhair@usda.gov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3582" y="1687585"/>
            <a:ext cx="12192000" cy="639763"/>
          </a:xfrm>
        </p:spPr>
        <p:txBody>
          <a:bodyPr/>
          <a:lstStyle/>
          <a:p>
            <a:r>
              <a:rPr lang="en-US" sz="4800" dirty="0"/>
              <a:t>Imputation and investigation of sequence genotypes for 6,735,530 variants of 39,048 Holsteins. </a:t>
            </a:r>
            <a:r>
              <a:rPr lang="en-US" sz="1200" dirty="0"/>
              <a:t>“Abstract Tracking Number: 82959”</a:t>
            </a:r>
            <a:br>
              <a:rPr lang="en-US" dirty="0"/>
            </a:br>
            <a:br>
              <a:rPr lang="en-US" sz="4800" dirty="0"/>
            </a:b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3083560"/>
            <a:ext cx="10363200" cy="3291840"/>
          </a:xfrm>
        </p:spPr>
        <p:txBody>
          <a:bodyPr/>
          <a:lstStyle/>
          <a:p>
            <a:r>
              <a:rPr lang="en-US" dirty="0"/>
              <a:t>Al-Khudhair, A.</a:t>
            </a:r>
            <a:r>
              <a:rPr lang="en-US" sz="2667" baseline="30000" dirty="0"/>
              <a:t>1</a:t>
            </a:r>
            <a:r>
              <a:rPr lang="en-US" dirty="0"/>
              <a:t>, J.R. O’Connell</a:t>
            </a:r>
            <a:r>
              <a:rPr lang="en-US" sz="2667" baseline="30000" dirty="0"/>
              <a:t>2</a:t>
            </a:r>
            <a:r>
              <a:rPr lang="en-US" dirty="0"/>
              <a:t>, D.J. Null</a:t>
            </a:r>
            <a:r>
              <a:rPr lang="en-US" sz="2667" baseline="30000" dirty="0"/>
              <a:t>1</a:t>
            </a:r>
            <a:r>
              <a:rPr lang="en-US" dirty="0"/>
              <a:t>, and P.M. VanRaden</a:t>
            </a:r>
            <a:r>
              <a:rPr lang="en-US" sz="2667" baseline="30000" dirty="0"/>
              <a:t>1</a:t>
            </a:r>
            <a:r>
              <a:rPr lang="en-US" dirty="0"/>
              <a:t>.</a:t>
            </a:r>
          </a:p>
          <a:p>
            <a:pPr>
              <a:lnSpc>
                <a:spcPts val="2800"/>
              </a:lnSpc>
              <a:spcAft>
                <a:spcPts val="2000"/>
              </a:spcAft>
            </a:pPr>
            <a:endParaRPr lang="en-US" sz="2667" baseline="30000" dirty="0"/>
          </a:p>
          <a:p>
            <a:pPr>
              <a:lnSpc>
                <a:spcPts val="2800"/>
              </a:lnSpc>
              <a:spcAft>
                <a:spcPts val="2000"/>
              </a:spcAft>
            </a:pPr>
            <a:r>
              <a:rPr lang="en-US" sz="2667" baseline="30000" dirty="0"/>
              <a:t>1</a:t>
            </a:r>
            <a:r>
              <a:rPr lang="en-US" sz="2667" dirty="0"/>
              <a:t>USDA, Agricultural Research Service, Animal Genomics and Improvement Laboratory, Beltsville, MD, USA.</a:t>
            </a:r>
          </a:p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en-US" sz="2667" baseline="30000" dirty="0"/>
              <a:t>2</a:t>
            </a:r>
            <a:r>
              <a:rPr lang="en-US" sz="2667" dirty="0"/>
              <a:t>University of Maryland.  MD, USA.</a:t>
            </a:r>
          </a:p>
          <a:p>
            <a:pPr>
              <a:lnSpc>
                <a:spcPts val="2800"/>
              </a:lnSpc>
            </a:pPr>
            <a:r>
              <a:rPr lang="en-US" sz="2733" dirty="0">
                <a:hlinkClick r:id="rId2"/>
              </a:rPr>
              <a:t>ahmed.al-khudhair@usda.gov</a:t>
            </a:r>
            <a:endParaRPr lang="en-US" sz="2733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CF1AD-2314-4E63-85F6-034DFD021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121920"/>
            <a:ext cx="11944350" cy="639763"/>
          </a:xfrm>
        </p:spPr>
        <p:txBody>
          <a:bodyPr/>
          <a:lstStyle/>
          <a:p>
            <a:r>
              <a:rPr lang="en-US" sz="3600" dirty="0"/>
              <a:t>Results : Imputation of sequence for Holstein breed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A01763F-EDCE-46F7-87DC-2F2AB7319B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834633"/>
              </p:ext>
            </p:extLst>
          </p:nvPr>
        </p:nvGraphicFramePr>
        <p:xfrm>
          <a:off x="281269" y="911997"/>
          <a:ext cx="11215805" cy="33957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95932">
                  <a:extLst>
                    <a:ext uri="{9D8B030D-6E8A-4147-A177-3AD203B41FA5}">
                      <a16:colId xmlns:a16="http://schemas.microsoft.com/office/drawing/2014/main" val="3967166799"/>
                    </a:ext>
                  </a:extLst>
                </a:gridCol>
                <a:gridCol w="2122714">
                  <a:extLst>
                    <a:ext uri="{9D8B030D-6E8A-4147-A177-3AD203B41FA5}">
                      <a16:colId xmlns:a16="http://schemas.microsoft.com/office/drawing/2014/main" val="2230892482"/>
                    </a:ext>
                  </a:extLst>
                </a:gridCol>
                <a:gridCol w="1297159">
                  <a:extLst>
                    <a:ext uri="{9D8B030D-6E8A-4147-A177-3AD203B41FA5}">
                      <a16:colId xmlns:a16="http://schemas.microsoft.com/office/drawing/2014/main" val="609682068"/>
                    </a:ext>
                  </a:extLst>
                </a:gridCol>
              </a:tblGrid>
              <a:tr h="600506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Available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SNP frequency from sequence run 7 and from low, medium and high density marker chips.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5062938"/>
                  </a:ext>
                </a:extLst>
              </a:tr>
              <a:tr h="5131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Category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Variants (n)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Percent %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2640539"/>
                  </a:ext>
                </a:extLst>
              </a:tr>
              <a:tr h="3537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1000 Bulls Project (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917 animals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)   Sequence reference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6,645,512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98.66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9356908"/>
                  </a:ext>
                </a:extLst>
              </a:tr>
              <a:tr h="5131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Council on Dairy Cattle Breeding (Bowie, MD) database (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38,048 bulls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83464"/>
                  </a:ext>
                </a:extLst>
              </a:tr>
              <a:tr h="3537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chemeClr val="tx1"/>
                          </a:solidFill>
                          <a:effectLst/>
                        </a:rPr>
                        <a:t>50k chip</a:t>
                      </a:r>
                      <a:endParaRPr lang="en-US" sz="2000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47,231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0.7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5850013"/>
                  </a:ext>
                </a:extLst>
              </a:tr>
              <a:tr h="3537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chemeClr val="tx1"/>
                          </a:solidFill>
                          <a:effectLst/>
                        </a:rPr>
                        <a:t>80k used for PTAs</a:t>
                      </a:r>
                      <a:endParaRPr lang="en-US" sz="2000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79,254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1.18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0527346"/>
                  </a:ext>
                </a:extLst>
              </a:tr>
              <a:tr h="3537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chemeClr val="tx1"/>
                          </a:solidFill>
                          <a:effectLst/>
                        </a:rPr>
                        <a:t>Seq SNPs added</a:t>
                      </a:r>
                      <a:endParaRPr lang="en-US" sz="2000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767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0.01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6986286"/>
                  </a:ext>
                </a:extLst>
              </a:tr>
              <a:tr h="3537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chemeClr val="tx1"/>
                          </a:solidFill>
                          <a:effectLst/>
                        </a:rPr>
                        <a:t>Known QTLs added</a:t>
                      </a:r>
                      <a:endParaRPr lang="en-US" sz="2000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97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63670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23BAF0B-EB28-4DF4-84CA-1983D759CC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871229"/>
              </p:ext>
            </p:extLst>
          </p:nvPr>
        </p:nvGraphicFramePr>
        <p:xfrm>
          <a:off x="281269" y="4420223"/>
          <a:ext cx="11215805" cy="1254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6560">
                  <a:extLst>
                    <a:ext uri="{9D8B030D-6E8A-4147-A177-3AD203B41FA5}">
                      <a16:colId xmlns:a16="http://schemas.microsoft.com/office/drawing/2014/main" val="1686024232"/>
                    </a:ext>
                  </a:extLst>
                </a:gridCol>
                <a:gridCol w="1796142">
                  <a:extLst>
                    <a:ext uri="{9D8B030D-6E8A-4147-A177-3AD203B41FA5}">
                      <a16:colId xmlns:a16="http://schemas.microsoft.com/office/drawing/2014/main" val="3912453575"/>
                    </a:ext>
                  </a:extLst>
                </a:gridCol>
                <a:gridCol w="1493103">
                  <a:extLst>
                    <a:ext uri="{9D8B030D-6E8A-4147-A177-3AD203B41FA5}">
                      <a16:colId xmlns:a16="http://schemas.microsoft.com/office/drawing/2014/main" val="2346827222"/>
                    </a:ext>
                  </a:extLst>
                </a:gridCol>
              </a:tblGrid>
              <a:tr h="4181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Total variants before edits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6,772,861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646451"/>
                  </a:ext>
                </a:extLst>
              </a:tr>
              <a:tr h="4181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Total variants after edits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6,735,531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0.9945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5009635"/>
                  </a:ext>
                </a:extLst>
              </a:tr>
              <a:tr h="4181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Total variants omitted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37,330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0.0055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41703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DFFE7D6-A5E7-4D08-B26C-0D914A42EC7A}"/>
              </a:ext>
            </a:extLst>
          </p:cNvPr>
          <p:cNvSpPr txBox="1"/>
          <p:nvPr/>
        </p:nvSpPr>
        <p:spPr>
          <a:xfrm>
            <a:off x="487680" y="5749752"/>
            <a:ext cx="11532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sz="1200" dirty="0"/>
              <a:t>For run5 data, After eliminating redundant polymorphisms (consecutive polymorphisms with an identity of &gt;0.95) and polymorphisms with low call rates, 3,148,506 polymorphic sites were retained (</a:t>
            </a:r>
            <a:r>
              <a:rPr lang="en-US" sz="1200" dirty="0" err="1"/>
              <a:t>VanRaden</a:t>
            </a:r>
            <a:r>
              <a:rPr lang="en-US" sz="1200" dirty="0"/>
              <a:t> et al., 2017).</a:t>
            </a:r>
          </a:p>
          <a:p>
            <a:r>
              <a:rPr lang="en-US" dirty="0"/>
              <a:t>*</a:t>
            </a:r>
            <a:r>
              <a:rPr lang="en-US" sz="1200" dirty="0"/>
              <a:t>Fortran findhap.f90 imputation program (https:// aipl.arsusda.gov/software/</a:t>
            </a:r>
            <a:r>
              <a:rPr lang="en-US" sz="1200" dirty="0" err="1"/>
              <a:t>findhap</a:t>
            </a:r>
            <a:r>
              <a:rPr lang="en-US" sz="1200" dirty="0"/>
              <a:t>/; </a:t>
            </a:r>
            <a:r>
              <a:rPr lang="en-US" sz="1200" dirty="0" err="1"/>
              <a:t>VanRaden</a:t>
            </a:r>
            <a:r>
              <a:rPr lang="en-US" sz="1200" dirty="0"/>
              <a:t> et al., 2011) was used to determine the phase for each chromosomal segment. </a:t>
            </a:r>
          </a:p>
        </p:txBody>
      </p:sp>
    </p:spTree>
    <p:extLst>
      <p:ext uri="{BB962C8B-B14F-4D97-AF65-F5344CB8AC3E}">
        <p14:creationId xmlns:p14="http://schemas.microsoft.com/office/powerpoint/2010/main" val="238946925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1BAABAE-5434-4347-AB23-DE23F876A3A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67867365"/>
              </p:ext>
            </p:extLst>
          </p:nvPr>
        </p:nvGraphicFramePr>
        <p:xfrm>
          <a:off x="819943" y="1661475"/>
          <a:ext cx="9028907" cy="2485980"/>
        </p:xfrm>
        <a:graphic>
          <a:graphicData uri="http://schemas.openxmlformats.org/drawingml/2006/table">
            <a:tbl>
              <a:tblPr/>
              <a:tblGrid>
                <a:gridCol w="1683771">
                  <a:extLst>
                    <a:ext uri="{9D8B030D-6E8A-4147-A177-3AD203B41FA5}">
                      <a16:colId xmlns:a16="http://schemas.microsoft.com/office/drawing/2014/main" val="3744526554"/>
                    </a:ext>
                  </a:extLst>
                </a:gridCol>
                <a:gridCol w="1578429">
                  <a:extLst>
                    <a:ext uri="{9D8B030D-6E8A-4147-A177-3AD203B41FA5}">
                      <a16:colId xmlns:a16="http://schemas.microsoft.com/office/drawing/2014/main" val="951455907"/>
                    </a:ext>
                  </a:extLst>
                </a:gridCol>
                <a:gridCol w="2764971">
                  <a:extLst>
                    <a:ext uri="{9D8B030D-6E8A-4147-A177-3AD203B41FA5}">
                      <a16:colId xmlns:a16="http://schemas.microsoft.com/office/drawing/2014/main" val="3721090705"/>
                    </a:ext>
                  </a:extLst>
                </a:gridCol>
                <a:gridCol w="3001736">
                  <a:extLst>
                    <a:ext uri="{9D8B030D-6E8A-4147-A177-3AD203B41FA5}">
                      <a16:colId xmlns:a16="http://schemas.microsoft.com/office/drawing/2014/main" val="3208458570"/>
                    </a:ext>
                  </a:extLst>
                </a:gridCol>
              </a:tblGrid>
              <a:tr h="60004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Imputation accuracy in Run5 vs Run 7 dataset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17910"/>
                  </a:ext>
                </a:extLst>
              </a:tr>
              <a:tr h="600040">
                <a:tc gridSpan="2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Std Dev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2514455"/>
                  </a:ext>
                </a:extLst>
              </a:tr>
              <a:tr h="60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Findhap3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209497"/>
                  </a:ext>
                </a:extLst>
              </a:tr>
              <a:tr h="3429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Findhap3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0.0474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0473251"/>
                  </a:ext>
                </a:extLst>
              </a:tr>
              <a:tr h="3429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Findhap4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0.0388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436780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AC25275E-5484-4B6F-AD99-AE11D118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121920"/>
            <a:ext cx="11944350" cy="639763"/>
          </a:xfrm>
        </p:spPr>
        <p:txBody>
          <a:bodyPr/>
          <a:lstStyle/>
          <a:p>
            <a:r>
              <a:rPr lang="en-US" sz="3600" dirty="0"/>
              <a:t>Results: Imputation of sequence for Holstein breed.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590AB0-9C0D-4CED-B4E9-8EF363417490}"/>
              </a:ext>
            </a:extLst>
          </p:cNvPr>
          <p:cNvSpPr txBox="1"/>
          <p:nvPr/>
        </p:nvSpPr>
        <p:spPr>
          <a:xfrm>
            <a:off x="881743" y="4539343"/>
            <a:ext cx="9035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Other breed accuracies using Run7 and Findhap4 ranged from </a:t>
            </a:r>
            <a:r>
              <a:rPr lang="en-US" sz="2000" dirty="0"/>
              <a:t>0.866 </a:t>
            </a:r>
            <a:r>
              <a:rPr lang="en-US" sz="2000" b="1" dirty="0"/>
              <a:t>for Guernsey to </a:t>
            </a:r>
            <a:r>
              <a:rPr lang="en-US" sz="2000" dirty="0"/>
              <a:t>0.922</a:t>
            </a:r>
            <a:r>
              <a:rPr lang="en-US" sz="2000" b="1" dirty="0"/>
              <a:t> for Brown Swiss</a:t>
            </a:r>
          </a:p>
        </p:txBody>
      </p:sp>
    </p:spTree>
    <p:extLst>
      <p:ext uri="{BB962C8B-B14F-4D97-AF65-F5344CB8AC3E}">
        <p14:creationId xmlns:p14="http://schemas.microsoft.com/office/powerpoint/2010/main" val="222324801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7D65AF-B349-48A0-B14A-DDE2DB477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94" y="3771705"/>
            <a:ext cx="7346106" cy="25202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89BAA-9E48-496B-A893-8FC8617B44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857" y="868680"/>
            <a:ext cx="11297261" cy="473746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E24C1A-0F5D-4D38-B0A8-CAA9001925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3" r="2866" b="2321"/>
          <a:stretch/>
        </p:blipFill>
        <p:spPr>
          <a:xfrm>
            <a:off x="0" y="868681"/>
            <a:ext cx="7989909" cy="29030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F338E8-DF9D-4474-9DC6-E3E055AA0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447" y="924653"/>
            <a:ext cx="5295695" cy="115465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E2BC4DB-3B0F-4002-B4AF-39C89CDDD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" y="395902"/>
            <a:ext cx="12172950" cy="639763"/>
          </a:xfrm>
        </p:spPr>
        <p:txBody>
          <a:bodyPr/>
          <a:lstStyle/>
          <a:p>
            <a:r>
              <a:rPr lang="en-US" sz="3600" dirty="0"/>
              <a:t>Results : Statistical significance of SNP effects for </a:t>
            </a:r>
            <a:r>
              <a:rPr lang="en-US" sz="3600" dirty="0">
                <a:solidFill>
                  <a:srgbClr val="FF0000"/>
                </a:solidFill>
              </a:rPr>
              <a:t>Milk</a:t>
            </a:r>
            <a:r>
              <a:rPr lang="en-US" sz="3600" dirty="0"/>
              <a:t> yield trait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0768713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042748-B885-4DB5-9A8B-F17288800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43" y="3458941"/>
            <a:ext cx="10191750" cy="3140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E88805-46D3-4D7C-B6F5-E21DE1FBB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1826" y="4740365"/>
            <a:ext cx="1880174" cy="18587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AAC898-3F38-4F4A-BB3E-EE2E11947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267" y="914400"/>
            <a:ext cx="6244767" cy="25445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57C182-B0AD-4BF0-95FD-1D971E487B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016335"/>
            <a:ext cx="5645178" cy="123085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CE9FD4C-BF5B-45E9-9696-CC0C6876D0A2}"/>
              </a:ext>
            </a:extLst>
          </p:cNvPr>
          <p:cNvSpPr txBox="1">
            <a:spLocks/>
          </p:cNvSpPr>
          <p:nvPr/>
        </p:nvSpPr>
        <p:spPr>
          <a:xfrm>
            <a:off x="159243" y="395678"/>
            <a:ext cx="12172950" cy="6397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Results : Statistical significance of SNP effects for </a:t>
            </a:r>
            <a:r>
              <a:rPr lang="en-US" sz="3600" dirty="0">
                <a:solidFill>
                  <a:srgbClr val="FF0000"/>
                </a:solidFill>
              </a:rPr>
              <a:t>Fat</a:t>
            </a:r>
            <a:r>
              <a:rPr lang="en-US" sz="3600" dirty="0"/>
              <a:t> yield trait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8862666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9EEB3E01-9579-4F0B-B4C9-07B362BC52D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14402149"/>
              </p:ext>
            </p:extLst>
          </p:nvPr>
        </p:nvGraphicFramePr>
        <p:xfrm>
          <a:off x="185737" y="1466088"/>
          <a:ext cx="11820526" cy="4852923"/>
        </p:xfrm>
        <a:graphic>
          <a:graphicData uri="http://schemas.openxmlformats.org/drawingml/2006/table">
            <a:tbl>
              <a:tblPr/>
              <a:tblGrid>
                <a:gridCol w="682774">
                  <a:extLst>
                    <a:ext uri="{9D8B030D-6E8A-4147-A177-3AD203B41FA5}">
                      <a16:colId xmlns:a16="http://schemas.microsoft.com/office/drawing/2014/main" val="510908831"/>
                    </a:ext>
                  </a:extLst>
                </a:gridCol>
                <a:gridCol w="891399">
                  <a:extLst>
                    <a:ext uri="{9D8B030D-6E8A-4147-A177-3AD203B41FA5}">
                      <a16:colId xmlns:a16="http://schemas.microsoft.com/office/drawing/2014/main" val="236291070"/>
                    </a:ext>
                  </a:extLst>
                </a:gridCol>
                <a:gridCol w="436216">
                  <a:extLst>
                    <a:ext uri="{9D8B030D-6E8A-4147-A177-3AD203B41FA5}">
                      <a16:colId xmlns:a16="http://schemas.microsoft.com/office/drawing/2014/main" val="1028882476"/>
                    </a:ext>
                  </a:extLst>
                </a:gridCol>
                <a:gridCol w="853468">
                  <a:extLst>
                    <a:ext uri="{9D8B030D-6E8A-4147-A177-3AD203B41FA5}">
                      <a16:colId xmlns:a16="http://schemas.microsoft.com/office/drawing/2014/main" val="2339243068"/>
                    </a:ext>
                  </a:extLst>
                </a:gridCol>
                <a:gridCol w="919848">
                  <a:extLst>
                    <a:ext uri="{9D8B030D-6E8A-4147-A177-3AD203B41FA5}">
                      <a16:colId xmlns:a16="http://schemas.microsoft.com/office/drawing/2014/main" val="3830286119"/>
                    </a:ext>
                  </a:extLst>
                </a:gridCol>
                <a:gridCol w="658577">
                  <a:extLst>
                    <a:ext uri="{9D8B030D-6E8A-4147-A177-3AD203B41FA5}">
                      <a16:colId xmlns:a16="http://schemas.microsoft.com/office/drawing/2014/main" val="2062264977"/>
                    </a:ext>
                  </a:extLst>
                </a:gridCol>
                <a:gridCol w="377950">
                  <a:extLst>
                    <a:ext uri="{9D8B030D-6E8A-4147-A177-3AD203B41FA5}">
                      <a16:colId xmlns:a16="http://schemas.microsoft.com/office/drawing/2014/main" val="383351837"/>
                    </a:ext>
                  </a:extLst>
                </a:gridCol>
                <a:gridCol w="1298176">
                  <a:extLst>
                    <a:ext uri="{9D8B030D-6E8A-4147-A177-3AD203B41FA5}">
                      <a16:colId xmlns:a16="http://schemas.microsoft.com/office/drawing/2014/main" val="765632361"/>
                    </a:ext>
                  </a:extLst>
                </a:gridCol>
                <a:gridCol w="525844">
                  <a:extLst>
                    <a:ext uri="{9D8B030D-6E8A-4147-A177-3AD203B41FA5}">
                      <a16:colId xmlns:a16="http://schemas.microsoft.com/office/drawing/2014/main" val="3197869062"/>
                    </a:ext>
                  </a:extLst>
                </a:gridCol>
                <a:gridCol w="525844">
                  <a:extLst>
                    <a:ext uri="{9D8B030D-6E8A-4147-A177-3AD203B41FA5}">
                      <a16:colId xmlns:a16="http://schemas.microsoft.com/office/drawing/2014/main" val="4183543666"/>
                    </a:ext>
                  </a:extLst>
                </a:gridCol>
                <a:gridCol w="525844">
                  <a:extLst>
                    <a:ext uri="{9D8B030D-6E8A-4147-A177-3AD203B41FA5}">
                      <a16:colId xmlns:a16="http://schemas.microsoft.com/office/drawing/2014/main" val="3565276274"/>
                    </a:ext>
                  </a:extLst>
                </a:gridCol>
                <a:gridCol w="525844">
                  <a:extLst>
                    <a:ext uri="{9D8B030D-6E8A-4147-A177-3AD203B41FA5}">
                      <a16:colId xmlns:a16="http://schemas.microsoft.com/office/drawing/2014/main" val="2120778160"/>
                    </a:ext>
                  </a:extLst>
                </a:gridCol>
                <a:gridCol w="1403433">
                  <a:extLst>
                    <a:ext uri="{9D8B030D-6E8A-4147-A177-3AD203B41FA5}">
                      <a16:colId xmlns:a16="http://schemas.microsoft.com/office/drawing/2014/main" val="2450641673"/>
                    </a:ext>
                  </a:extLst>
                </a:gridCol>
                <a:gridCol w="387721">
                  <a:extLst>
                    <a:ext uri="{9D8B030D-6E8A-4147-A177-3AD203B41FA5}">
                      <a16:colId xmlns:a16="http://schemas.microsoft.com/office/drawing/2014/main" val="365698659"/>
                    </a:ext>
                  </a:extLst>
                </a:gridCol>
                <a:gridCol w="525844">
                  <a:extLst>
                    <a:ext uri="{9D8B030D-6E8A-4147-A177-3AD203B41FA5}">
                      <a16:colId xmlns:a16="http://schemas.microsoft.com/office/drawing/2014/main" val="1054533172"/>
                    </a:ext>
                  </a:extLst>
                </a:gridCol>
                <a:gridCol w="755900">
                  <a:extLst>
                    <a:ext uri="{9D8B030D-6E8A-4147-A177-3AD203B41FA5}">
                      <a16:colId xmlns:a16="http://schemas.microsoft.com/office/drawing/2014/main" val="258251717"/>
                    </a:ext>
                  </a:extLst>
                </a:gridCol>
                <a:gridCol w="525844">
                  <a:extLst>
                    <a:ext uri="{9D8B030D-6E8A-4147-A177-3AD203B41FA5}">
                      <a16:colId xmlns:a16="http://schemas.microsoft.com/office/drawing/2014/main" val="1810700416"/>
                    </a:ext>
                  </a:extLst>
                </a:gridCol>
              </a:tblGrid>
              <a:tr h="105349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1" marR="3051" marT="30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60K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Imputed                                                                                                                   (Jiang J, Ma L,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Prakapenka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D,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VanRaden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PM, Cole JB, Da Y. A Large-Scale Genome-Wide Association Study in U.S. Holstein Cattle. Front Genet. 2019 May 14;10:412.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doi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10.3389/fgene.2019.00412. PMID: 31139206; PMCID: PMC6527781).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/res1/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paul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/1905/HO/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yld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(Weller JI,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Bickhart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DM,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Wiggans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GR, et al. Determination of quantitative trait nucleotides by concordance analysis between quantitative trait loci and marker genotypes of US Holsteins. J Dairy Sci. 2018;101(10):9089‐9107. doi:10.3168/jds.2018-14816)</a:t>
                      </a:r>
                    </a:p>
                  </a:txBody>
                  <a:tcPr marL="3051" marR="3051" marT="3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run7raw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_top_snps_mmap                                                                   (Current Study) </a:t>
                      </a:r>
                    </a:p>
                  </a:txBody>
                  <a:tcPr marL="3051" marR="3051" marT="30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269926"/>
                  </a:ext>
                </a:extLst>
              </a:tr>
              <a:tr h="31950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1" marR="3051" marT="30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SNP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Candidate gene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p-value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3051" marR="3051" marT="3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genSD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SNPNAME</a:t>
                      </a:r>
                    </a:p>
                  </a:txBody>
                  <a:tcPr marL="3051" marR="3051" marT="3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SNP_TSCORE_PVAL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520173"/>
                  </a:ext>
                </a:extLst>
              </a:tr>
              <a:tr h="289624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MILK YIELD</a:t>
                      </a:r>
                    </a:p>
                  </a:txBody>
                  <a:tcPr marL="3051" marR="3051" marT="3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rs109421300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1,801,116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DGAT1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1.0E-820a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ARS-BFGL-NGS-4939</a:t>
                      </a:r>
                    </a:p>
                  </a:txBody>
                  <a:tcPr marL="3051" marR="3051" marT="3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609,870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6.72663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Chr14_1757935</a:t>
                      </a:r>
                    </a:p>
                  </a:txBody>
                  <a:tcPr marL="3051" marR="3051" marT="3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572120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7.1113E-156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040464"/>
                  </a:ext>
                </a:extLst>
              </a:tr>
              <a:tr h="2896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rs135549651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1,967,325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SMPD5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9.5E-710a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BovineHD1400000216</a:t>
                      </a:r>
                    </a:p>
                  </a:txBody>
                  <a:tcPr marL="3051" marR="3051" marT="3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550,784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6.60927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ARS-BFGL-NGS-4939</a:t>
                      </a:r>
                    </a:p>
                  </a:txBody>
                  <a:tcPr marL="3051" marR="3051" marT="3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609870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1.8447E-142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757917"/>
                  </a:ext>
                </a:extLst>
              </a:tr>
              <a:tr h="2896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rs109146371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1,651,311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PPP1R16A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7.4E-653a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</a:rPr>
                        <a:t>Chr14_1757935</a:t>
                      </a:r>
                    </a:p>
                  </a:txBody>
                  <a:tcPr marL="3051" marR="3051" marT="3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572,120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6.24364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BovineHD1400000216</a:t>
                      </a:r>
                    </a:p>
                  </a:txBody>
                  <a:tcPr marL="3051" marR="3051" marT="3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550784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2.2077E-133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786066"/>
                  </a:ext>
                </a:extLst>
              </a:tr>
              <a:tr h="2896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rs109350371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2,054,457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PLEC (u)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7.2E-637a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00FF"/>
                          </a:highlight>
                          <a:latin typeface="Calibri" panose="020F0502020204030204" pitchFamily="34" charset="0"/>
                        </a:rPr>
                        <a:t>BovineHD1400000206</a:t>
                      </a:r>
                    </a:p>
                  </a:txBody>
                  <a:tcPr marL="3051" marR="3051" marT="3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494,621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6.10587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Chr14_1699016</a:t>
                      </a:r>
                    </a:p>
                  </a:txBody>
                  <a:tcPr marL="3051" marR="3051" marT="3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513203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7.6697E-118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558650"/>
                  </a:ext>
                </a:extLst>
              </a:tr>
              <a:tr h="2896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rs109558046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2,909,929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ARC-ADGRB1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1.0E-396a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</a:rPr>
                        <a:t>ARS-BFGL-NGS-57820</a:t>
                      </a:r>
                    </a:p>
                  </a:txBody>
                  <a:tcPr marL="3051" marR="3051" marT="3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465,742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6.0733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</a:rPr>
                        <a:t>ARS-BFGL-NGS-57820</a:t>
                      </a:r>
                    </a:p>
                  </a:txBody>
                  <a:tcPr marL="3051" marR="3051" marT="3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465742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7.689E-100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682844"/>
                  </a:ext>
                </a:extLst>
              </a:tr>
              <a:tr h="2131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rs109752439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1,489,496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ZNF34 (u)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1.0E-347a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BovineHD1400000275</a:t>
                      </a:r>
                    </a:p>
                  </a:txBody>
                  <a:tcPr marL="3051" marR="3051" marT="3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827,586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6.06224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Chr14_1653693</a:t>
                      </a:r>
                    </a:p>
                  </a:txBody>
                  <a:tcPr marL="3051" marR="3051" marT="3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468124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2.3644E-96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706694"/>
                  </a:ext>
                </a:extLst>
              </a:tr>
              <a:tr h="289624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FAT YIELD </a:t>
                      </a:r>
                    </a:p>
                  </a:txBody>
                  <a:tcPr marL="3051" marR="3051" marT="3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rs109421300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1,801,116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DGAT1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9.0E-374a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ARS-BFGL-NGS-4939</a:t>
                      </a:r>
                    </a:p>
                  </a:txBody>
                  <a:tcPr marL="3051" marR="3051" marT="3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609870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0.29109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ARS-BFGL-NGS-4939</a:t>
                      </a:r>
                    </a:p>
                  </a:txBody>
                  <a:tcPr marL="3051" marR="3051" marT="3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609870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8.7334E-253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860489"/>
                  </a:ext>
                </a:extLst>
              </a:tr>
              <a:tr h="2896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rs109146371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1,651,311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PPP1R16A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4.80E-308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BovineHD1400000216</a:t>
                      </a:r>
                    </a:p>
                  </a:txBody>
                  <a:tcPr marL="3051" marR="3051" marT="3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550784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0.28515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BovineHD1400000216</a:t>
                      </a:r>
                    </a:p>
                  </a:txBody>
                  <a:tcPr marL="3051" marR="3051" marT="3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550784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1.7581E-236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412441"/>
                  </a:ext>
                </a:extLst>
              </a:tr>
              <a:tr h="2896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rs109350371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2,054,457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PLEC (u)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5.00E-283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00FF"/>
                          </a:highlight>
                          <a:latin typeface="Calibri" panose="020F0502020204030204" pitchFamily="34" charset="0"/>
                        </a:rPr>
                        <a:t>BovineHD1400000206</a:t>
                      </a:r>
                    </a:p>
                  </a:txBody>
                  <a:tcPr marL="3051" marR="3051" marT="3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494621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0.26968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Chr14_1757935</a:t>
                      </a:r>
                    </a:p>
                  </a:txBody>
                  <a:tcPr marL="3051" marR="3051" marT="3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572120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8.3559E-229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554912"/>
                  </a:ext>
                </a:extLst>
              </a:tr>
              <a:tr h="2896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rs135549651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1,967,325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SMPD5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3.70E-263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800080"/>
                          </a:highlight>
                          <a:latin typeface="Calibri" panose="020F0502020204030204" pitchFamily="34" charset="0"/>
                        </a:rPr>
                        <a:t>BovineHD1400000204</a:t>
                      </a:r>
                    </a:p>
                  </a:txBody>
                  <a:tcPr marL="3051" marR="3051" marT="3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487527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0.26882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800080"/>
                          </a:highlight>
                          <a:latin typeface="Calibri" panose="020F0502020204030204" pitchFamily="34" charset="0"/>
                        </a:rPr>
                        <a:t>BovineHD1400000204</a:t>
                      </a:r>
                    </a:p>
                  </a:txBody>
                  <a:tcPr marL="3051" marR="3051" marT="3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487527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1.6588E-181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162090"/>
                  </a:ext>
                </a:extLst>
              </a:tr>
              <a:tr h="2896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rs109350371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2,084,067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LOC786966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9.80E-214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</a:rPr>
                        <a:t>Chr14_1757935</a:t>
                      </a:r>
                    </a:p>
                  </a:txBody>
                  <a:tcPr marL="3051" marR="3051" marT="3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572120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0.26872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00FF"/>
                          </a:highlight>
                          <a:latin typeface="Calibri" panose="020F0502020204030204" pitchFamily="34" charset="0"/>
                        </a:rPr>
                        <a:t>BovineHD1400000206</a:t>
                      </a:r>
                    </a:p>
                  </a:txBody>
                  <a:tcPr marL="3051" marR="3051" marT="3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494621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1.9958E-181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334520"/>
                  </a:ext>
                </a:extLst>
              </a:tr>
              <a:tr h="2896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rs109558046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2,909,929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ARC-ADGRB1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3.10E-194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</a:rPr>
                        <a:t>ARS-BFGL-NGS-57820</a:t>
                      </a:r>
                    </a:p>
                  </a:txBody>
                  <a:tcPr marL="3051" marR="3051" marT="3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465742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0.26461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Chr14_1653693</a:t>
                      </a:r>
                    </a:p>
                  </a:txBody>
                  <a:tcPr marL="3051" marR="3051" marT="3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468124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7.5177E-167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051" marR="3051" marT="305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775207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B0779546-6FFA-4156-9087-5A9EA601F71B}"/>
              </a:ext>
            </a:extLst>
          </p:cNvPr>
          <p:cNvSpPr txBox="1">
            <a:spLocks/>
          </p:cNvSpPr>
          <p:nvPr/>
        </p:nvSpPr>
        <p:spPr>
          <a:xfrm>
            <a:off x="185737" y="370278"/>
            <a:ext cx="12172950" cy="6397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Results : Comparative association “Milk, Fat” 60K vs HD vs Whole Genome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3101CC-C58C-4EF0-97F1-528EDDFABBFB}"/>
              </a:ext>
            </a:extLst>
          </p:cNvPr>
          <p:cNvSpPr txBox="1"/>
          <p:nvPr/>
        </p:nvSpPr>
        <p:spPr>
          <a:xfrm>
            <a:off x="185737" y="6413500"/>
            <a:ext cx="10850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</a:p>
        </p:txBody>
      </p:sp>
    </p:spTree>
    <p:extLst>
      <p:ext uri="{BB962C8B-B14F-4D97-AF65-F5344CB8AC3E}">
        <p14:creationId xmlns:p14="http://schemas.microsoft.com/office/powerpoint/2010/main" val="107712402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E1EFE66-0B2C-46A5-A091-413A2D53E71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97684023"/>
              </p:ext>
            </p:extLst>
          </p:nvPr>
        </p:nvGraphicFramePr>
        <p:xfrm>
          <a:off x="166012" y="875983"/>
          <a:ext cx="11859976" cy="5544744"/>
        </p:xfrm>
        <a:graphic>
          <a:graphicData uri="http://schemas.openxmlformats.org/drawingml/2006/table">
            <a:tbl>
              <a:tblPr/>
              <a:tblGrid>
                <a:gridCol w="336931">
                  <a:extLst>
                    <a:ext uri="{9D8B030D-6E8A-4147-A177-3AD203B41FA5}">
                      <a16:colId xmlns:a16="http://schemas.microsoft.com/office/drawing/2014/main" val="2870489805"/>
                    </a:ext>
                  </a:extLst>
                </a:gridCol>
                <a:gridCol w="1132090">
                  <a:extLst>
                    <a:ext uri="{9D8B030D-6E8A-4147-A177-3AD203B41FA5}">
                      <a16:colId xmlns:a16="http://schemas.microsoft.com/office/drawing/2014/main" val="848540293"/>
                    </a:ext>
                  </a:extLst>
                </a:gridCol>
                <a:gridCol w="417794">
                  <a:extLst>
                    <a:ext uri="{9D8B030D-6E8A-4147-A177-3AD203B41FA5}">
                      <a16:colId xmlns:a16="http://schemas.microsoft.com/office/drawing/2014/main" val="1743388833"/>
                    </a:ext>
                  </a:extLst>
                </a:gridCol>
                <a:gridCol w="646908">
                  <a:extLst>
                    <a:ext uri="{9D8B030D-6E8A-4147-A177-3AD203B41FA5}">
                      <a16:colId xmlns:a16="http://schemas.microsoft.com/office/drawing/2014/main" val="2530827002"/>
                    </a:ext>
                  </a:extLst>
                </a:gridCol>
                <a:gridCol w="431271">
                  <a:extLst>
                    <a:ext uri="{9D8B030D-6E8A-4147-A177-3AD203B41FA5}">
                      <a16:colId xmlns:a16="http://schemas.microsoft.com/office/drawing/2014/main" val="4044344902"/>
                    </a:ext>
                  </a:extLst>
                </a:gridCol>
                <a:gridCol w="336931">
                  <a:extLst>
                    <a:ext uri="{9D8B030D-6E8A-4147-A177-3AD203B41FA5}">
                      <a16:colId xmlns:a16="http://schemas.microsoft.com/office/drawing/2014/main" val="800485032"/>
                    </a:ext>
                  </a:extLst>
                </a:gridCol>
                <a:gridCol w="1132090">
                  <a:extLst>
                    <a:ext uri="{9D8B030D-6E8A-4147-A177-3AD203B41FA5}">
                      <a16:colId xmlns:a16="http://schemas.microsoft.com/office/drawing/2014/main" val="3646208429"/>
                    </a:ext>
                  </a:extLst>
                </a:gridCol>
                <a:gridCol w="417794">
                  <a:extLst>
                    <a:ext uri="{9D8B030D-6E8A-4147-A177-3AD203B41FA5}">
                      <a16:colId xmlns:a16="http://schemas.microsoft.com/office/drawing/2014/main" val="3199857874"/>
                    </a:ext>
                  </a:extLst>
                </a:gridCol>
                <a:gridCol w="646908">
                  <a:extLst>
                    <a:ext uri="{9D8B030D-6E8A-4147-A177-3AD203B41FA5}">
                      <a16:colId xmlns:a16="http://schemas.microsoft.com/office/drawing/2014/main" val="441088768"/>
                    </a:ext>
                  </a:extLst>
                </a:gridCol>
                <a:gridCol w="431271">
                  <a:extLst>
                    <a:ext uri="{9D8B030D-6E8A-4147-A177-3AD203B41FA5}">
                      <a16:colId xmlns:a16="http://schemas.microsoft.com/office/drawing/2014/main" val="3745051329"/>
                    </a:ext>
                  </a:extLst>
                </a:gridCol>
                <a:gridCol w="336931">
                  <a:extLst>
                    <a:ext uri="{9D8B030D-6E8A-4147-A177-3AD203B41FA5}">
                      <a16:colId xmlns:a16="http://schemas.microsoft.com/office/drawing/2014/main" val="449154597"/>
                    </a:ext>
                  </a:extLst>
                </a:gridCol>
                <a:gridCol w="1132090">
                  <a:extLst>
                    <a:ext uri="{9D8B030D-6E8A-4147-A177-3AD203B41FA5}">
                      <a16:colId xmlns:a16="http://schemas.microsoft.com/office/drawing/2014/main" val="1082065289"/>
                    </a:ext>
                  </a:extLst>
                </a:gridCol>
                <a:gridCol w="417794">
                  <a:extLst>
                    <a:ext uri="{9D8B030D-6E8A-4147-A177-3AD203B41FA5}">
                      <a16:colId xmlns:a16="http://schemas.microsoft.com/office/drawing/2014/main" val="3270500211"/>
                    </a:ext>
                  </a:extLst>
                </a:gridCol>
                <a:gridCol w="646908">
                  <a:extLst>
                    <a:ext uri="{9D8B030D-6E8A-4147-A177-3AD203B41FA5}">
                      <a16:colId xmlns:a16="http://schemas.microsoft.com/office/drawing/2014/main" val="1266338311"/>
                    </a:ext>
                  </a:extLst>
                </a:gridCol>
                <a:gridCol w="431271">
                  <a:extLst>
                    <a:ext uri="{9D8B030D-6E8A-4147-A177-3AD203B41FA5}">
                      <a16:colId xmlns:a16="http://schemas.microsoft.com/office/drawing/2014/main" val="3577707962"/>
                    </a:ext>
                  </a:extLst>
                </a:gridCol>
                <a:gridCol w="336931">
                  <a:extLst>
                    <a:ext uri="{9D8B030D-6E8A-4147-A177-3AD203B41FA5}">
                      <a16:colId xmlns:a16="http://schemas.microsoft.com/office/drawing/2014/main" val="968297967"/>
                    </a:ext>
                  </a:extLst>
                </a:gridCol>
                <a:gridCol w="1132090">
                  <a:extLst>
                    <a:ext uri="{9D8B030D-6E8A-4147-A177-3AD203B41FA5}">
                      <a16:colId xmlns:a16="http://schemas.microsoft.com/office/drawing/2014/main" val="2819793328"/>
                    </a:ext>
                  </a:extLst>
                </a:gridCol>
                <a:gridCol w="417794">
                  <a:extLst>
                    <a:ext uri="{9D8B030D-6E8A-4147-A177-3AD203B41FA5}">
                      <a16:colId xmlns:a16="http://schemas.microsoft.com/office/drawing/2014/main" val="433126155"/>
                    </a:ext>
                  </a:extLst>
                </a:gridCol>
                <a:gridCol w="646908">
                  <a:extLst>
                    <a:ext uri="{9D8B030D-6E8A-4147-A177-3AD203B41FA5}">
                      <a16:colId xmlns:a16="http://schemas.microsoft.com/office/drawing/2014/main" val="1977407991"/>
                    </a:ext>
                  </a:extLst>
                </a:gridCol>
                <a:gridCol w="431271">
                  <a:extLst>
                    <a:ext uri="{9D8B030D-6E8A-4147-A177-3AD203B41FA5}">
                      <a16:colId xmlns:a16="http://schemas.microsoft.com/office/drawing/2014/main" val="4037745797"/>
                    </a:ext>
                  </a:extLst>
                </a:gridCol>
              </a:tblGrid>
              <a:tr h="1972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808080"/>
                          </a:highlight>
                          <a:latin typeface="Calibri" panose="020F0502020204030204" pitchFamily="34" charset="0"/>
                        </a:rPr>
                        <a:t>Trait</a:t>
                      </a:r>
                    </a:p>
                  </a:txBody>
                  <a:tcPr marL="3657" marR="3657" marT="3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SNP name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chr#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location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genSD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808080"/>
                          </a:highlight>
                          <a:latin typeface="Calibri" panose="020F0502020204030204" pitchFamily="34" charset="0"/>
                        </a:rPr>
                        <a:t>Trait</a:t>
                      </a:r>
                    </a:p>
                  </a:txBody>
                  <a:tcPr marL="3657" marR="3657" marT="3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SNP name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location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genSD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Trait</a:t>
                      </a:r>
                    </a:p>
                  </a:txBody>
                  <a:tcPr marL="3657" marR="3657" marT="3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SNP name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chr#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location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genSD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Trait</a:t>
                      </a:r>
                    </a:p>
                  </a:txBody>
                  <a:tcPr marL="3657" marR="3657" marT="3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SNP name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location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genSD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741604"/>
                  </a:ext>
                </a:extLst>
              </a:tr>
              <a:tr h="197255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808080"/>
                          </a:highlight>
                          <a:latin typeface="Calibri" panose="020F0502020204030204" pitchFamily="34" charset="0"/>
                        </a:rPr>
                        <a:t>Net_Merit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80808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657" marR="3657" marT="3657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14_955774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955774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0.022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808080"/>
                          </a:highlight>
                          <a:latin typeface="Calibri" panose="020F0502020204030204" pitchFamily="34" charset="0"/>
                        </a:rPr>
                        <a:t>Heifer_Conc_Rate</a:t>
                      </a:r>
                    </a:p>
                  </a:txBody>
                  <a:tcPr marL="3657" marR="3657" marT="3657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AX-27827657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41006848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SCS</a:t>
                      </a:r>
                    </a:p>
                  </a:txBody>
                  <a:tcPr marL="3657" marR="3657" marT="3657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6_86944964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86944964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9E-06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Livability</a:t>
                      </a:r>
                    </a:p>
                  </a:txBody>
                  <a:tcPr marL="3657" marR="3657" marT="3657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6_87190744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87190744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8452559"/>
                  </a:ext>
                </a:extLst>
              </a:tr>
              <a:tr h="3665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BovineHD1400000324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1063078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0.021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29_47177522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47177522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6_87162227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87162227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9E-06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6_87191196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87191196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629529"/>
                  </a:ext>
                </a:extLst>
              </a:tr>
              <a:tr h="1972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14_1137961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1137961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0.021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29_47177529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47177529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6_87179497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87179497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9E-06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6_87193497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87193497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375304"/>
                  </a:ext>
                </a:extLst>
              </a:tr>
              <a:tr h="1972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14_1443297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1443297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0.021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31_125555828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1.26E+08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6_87198844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87198844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9E-06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6_87189062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87189062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633994"/>
                  </a:ext>
                </a:extLst>
              </a:tr>
              <a:tr h="1972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14_1794927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1794927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18_51377844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51377844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6_87189311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87189311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8E-06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6_87186454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87186454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767013"/>
                  </a:ext>
                </a:extLst>
              </a:tr>
              <a:tr h="3665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14_1851461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1851461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BovineHD2900014411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48065768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BovineHD0600024354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87178508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8E-06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6_87298167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87298167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4143223"/>
                  </a:ext>
                </a:extLst>
              </a:tr>
              <a:tr h="3665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14_1017714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1017714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BovineHD0200037244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1.28E+08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6_87167309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87167309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8E-06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6_87197176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87197176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089636"/>
                  </a:ext>
                </a:extLst>
              </a:tr>
              <a:tr h="1972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14_1713879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1713879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0.019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9_46316407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46316407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6_87119296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87119296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8E-06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6_87197195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87197195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7203261"/>
                  </a:ext>
                </a:extLst>
              </a:tr>
              <a:tr h="1972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14_1710285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1710285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0.019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2_127647704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1.28E+08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6_87127383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87127383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8E-06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6_87165832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87165832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294420"/>
                  </a:ext>
                </a:extLst>
              </a:tr>
              <a:tr h="3665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14_1786923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1786923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0.019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ARS-BFGL-NGS-55920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1.28E+08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6_87189321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87189321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8E-06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6_87190723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87190723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064670"/>
                  </a:ext>
                </a:extLst>
              </a:tr>
              <a:tr h="1972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808080"/>
                          </a:highlight>
                          <a:latin typeface="Calibri" panose="020F0502020204030204" pitchFamily="34" charset="0"/>
                        </a:rPr>
                        <a:t>Trait</a:t>
                      </a:r>
                    </a:p>
                  </a:txBody>
                  <a:tcPr marL="3657" marR="3657" marT="3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SNP name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chr#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location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genSD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808080"/>
                          </a:highlight>
                          <a:latin typeface="Calibri" panose="020F0502020204030204" pitchFamily="34" charset="0"/>
                        </a:rPr>
                        <a:t>Trait</a:t>
                      </a:r>
                    </a:p>
                  </a:txBody>
                  <a:tcPr marL="3657" marR="3657" marT="3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SNP name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chr#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location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genSD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Trait</a:t>
                      </a:r>
                    </a:p>
                  </a:txBody>
                  <a:tcPr marL="3657" marR="3657" marT="3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SNP name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chr#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location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genSD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Trait</a:t>
                      </a:r>
                    </a:p>
                  </a:txBody>
                  <a:tcPr marL="3657" marR="3657" marT="3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SNP name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chr#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location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genSD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170127"/>
                  </a:ext>
                </a:extLst>
              </a:tr>
              <a:tr h="366570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808080"/>
                          </a:highlight>
                          <a:latin typeface="Calibri" panose="020F0502020204030204" pitchFamily="34" charset="0"/>
                        </a:rPr>
                        <a:t>Prod_Life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80808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657" marR="3657" marT="365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6_86965175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86965175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808080"/>
                          </a:highlight>
                          <a:latin typeface="Calibri" panose="020F0502020204030204" pitchFamily="34" charset="0"/>
                        </a:rPr>
                        <a:t>Cow_Conc_Rate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80808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657" marR="3657" marT="3657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18_41444396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41444396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1E-04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Dtr_Preg_Rate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" marR="3657" marT="3657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BovineHD1800015117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51368430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Early_calving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" marR="3657" marT="3657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31_60990615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60990615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638091"/>
                  </a:ext>
                </a:extLst>
              </a:tr>
              <a:tr h="1972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6_86989333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86989333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18_41457732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41457732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1E-04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6_86944964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86944964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31_55535233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55535233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6351269"/>
                  </a:ext>
                </a:extLst>
              </a:tr>
              <a:tr h="1972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6_86940863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86940863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18_43515067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43515067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18_43515095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43515095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31_55521421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55521421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9738193"/>
                  </a:ext>
                </a:extLst>
              </a:tr>
              <a:tr h="1972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6_86995369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86995369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18_43515054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43515054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18_43515067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43515067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BTA-30189-no-rs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55511224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5397054"/>
                  </a:ext>
                </a:extLst>
              </a:tr>
              <a:tr h="1972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6_87189311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87189311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18_43515095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43515095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18_43515054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43515054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31_55514965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55514965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046777"/>
                  </a:ext>
                </a:extLst>
              </a:tr>
              <a:tr h="1972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6_87189321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87189321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18_43515186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43515186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6_87189302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87189302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31_55525099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55525099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959484"/>
                  </a:ext>
                </a:extLst>
              </a:tr>
              <a:tr h="3665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6_86956804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86956804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BovineHD1800015117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51368430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6_86995369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86995369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31_54113729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54113729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013625"/>
                  </a:ext>
                </a:extLst>
              </a:tr>
              <a:tr h="1972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6_87189302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87189302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18_43515228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43515228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18_43515228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43515228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31_55550993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55550993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528126"/>
                  </a:ext>
                </a:extLst>
              </a:tr>
              <a:tr h="3665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6_87178828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87178828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18_42608175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42608175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6_87167564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87167564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BovineHD3000015510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54250662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067650"/>
                  </a:ext>
                </a:extLst>
              </a:tr>
              <a:tr h="1972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6_87009744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87009744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18_41446899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41446899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6_87119296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87119296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31_55497378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55497378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7E-05</a:t>
                      </a:r>
                    </a:p>
                  </a:txBody>
                  <a:tcPr marL="3657" marR="3657" marT="365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342997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BC41375-AE01-4EEF-926B-1B84EA0331DE}"/>
              </a:ext>
            </a:extLst>
          </p:cNvPr>
          <p:cNvSpPr txBox="1"/>
          <p:nvPr/>
        </p:nvSpPr>
        <p:spPr>
          <a:xfrm>
            <a:off x="279400" y="6395327"/>
            <a:ext cx="10782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only 20 iterations which took 2 days and 75% of memory for 13 traits. Convergence with 7 million variants would take a long time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E83D671-0685-4445-A5D1-553455D8AECB}"/>
              </a:ext>
            </a:extLst>
          </p:cNvPr>
          <p:cNvSpPr txBox="1">
            <a:spLocks/>
          </p:cNvSpPr>
          <p:nvPr/>
        </p:nvSpPr>
        <p:spPr>
          <a:xfrm>
            <a:off x="185737" y="370278"/>
            <a:ext cx="12172950" cy="6397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Results : </a:t>
            </a:r>
            <a:r>
              <a:rPr lang="en-US" sz="3200" b="0" dirty="0"/>
              <a:t>Phenotypic effects estimated by multiple regression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FB3F7CF-3AE1-4806-93D3-811D88F41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32898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CAEC0-98DE-41CA-96A0-37AF9E3E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F6033-6E69-4B77-B160-35BD4E8869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Analysis of Run7 sequence data doubled the numbers of sequence variants and proven bulls compared to Run5 study</a:t>
            </a:r>
          </a:p>
          <a:p>
            <a:r>
              <a:rPr lang="en-US" dirty="0"/>
              <a:t>GWAS included all variants that passed edits whereas our previous studied excluded intronic and intergenic variants</a:t>
            </a:r>
          </a:p>
          <a:p>
            <a:r>
              <a:rPr lang="en-US" dirty="0"/>
              <a:t>Imputation accuracy was reduced when more variants were included, but Findhap4 gave better accuracy than Findhap3</a:t>
            </a:r>
          </a:p>
          <a:p>
            <a:r>
              <a:rPr lang="en-US" dirty="0"/>
              <a:t>Future studies will include additional breeds, but their imputation accuracy is less than Holstein due to smaller reference populations for sequence and HD data</a:t>
            </a:r>
          </a:p>
        </p:txBody>
      </p:sp>
    </p:spTree>
    <p:extLst>
      <p:ext uri="{BB962C8B-B14F-4D97-AF65-F5344CB8AC3E}">
        <p14:creationId xmlns:p14="http://schemas.microsoft.com/office/powerpoint/2010/main" val="196062228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67" dirty="0"/>
              <a:t>Acknowledgments &amp; disclaimers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43834" indent="-243834">
              <a:lnSpc>
                <a:spcPts val="2600"/>
              </a:lnSpc>
              <a:spcAft>
                <a:spcPts val="2400"/>
              </a:spcAft>
            </a:pPr>
            <a:r>
              <a:rPr lang="en-US" sz="2400" dirty="0"/>
              <a:t>USDA-ARS project 8042-31000-002-00-D, “Improving Dairy Animals by Increasing Accuracy of Genomic Prediction, Evaluating New Traits, and Redefining Selection Goals” </a:t>
            </a:r>
            <a:r>
              <a:rPr lang="en-US" sz="2400" dirty="0">
                <a:solidFill>
                  <a:srgbClr val="007053"/>
                </a:solidFill>
              </a:rPr>
              <a:t>(AGIL funding)</a:t>
            </a:r>
          </a:p>
          <a:p>
            <a:pPr marL="243834" indent="-243834">
              <a:lnSpc>
                <a:spcPts val="2600"/>
              </a:lnSpc>
              <a:spcAft>
                <a:spcPts val="2400"/>
              </a:spcAft>
            </a:pPr>
            <a:r>
              <a:rPr lang="en-US" sz="2400" dirty="0">
                <a:solidFill>
                  <a:srgbClr val="000000"/>
                </a:solidFill>
              </a:rPr>
              <a:t>CDCB and its i</a:t>
            </a:r>
            <a:r>
              <a:rPr lang="en-US" sz="2400" dirty="0"/>
              <a:t>ndustry suppliers for data</a:t>
            </a:r>
          </a:p>
          <a:p>
            <a:pPr marL="243834" indent="-243834">
              <a:lnSpc>
                <a:spcPts val="2600"/>
              </a:lnSpc>
              <a:spcAft>
                <a:spcPts val="2400"/>
              </a:spcAft>
            </a:pPr>
            <a:r>
              <a:rPr lang="en-US" sz="2400"/>
              <a:t>1000 </a:t>
            </a:r>
            <a:r>
              <a:rPr lang="en-US" sz="2400" dirty="0"/>
              <a:t>Bull Genomes Project for sequence data</a:t>
            </a:r>
            <a:endParaRPr lang="en-US" sz="2400" dirty="0">
              <a:solidFill>
                <a:srgbClr val="00563F"/>
              </a:solidFill>
            </a:endParaRPr>
          </a:p>
          <a:p>
            <a:pPr marL="243834" indent="-243834">
              <a:lnSpc>
                <a:spcPts val="2600"/>
              </a:lnSpc>
              <a:spcAft>
                <a:spcPts val="2400"/>
              </a:spcAft>
            </a:pPr>
            <a:endParaRPr lang="en-US" sz="2400" dirty="0"/>
          </a:p>
          <a:p>
            <a:pPr marL="243834" indent="-243834">
              <a:lnSpc>
                <a:spcPts val="2600"/>
              </a:lnSpc>
              <a:spcAft>
                <a:spcPts val="2400"/>
              </a:spcAft>
            </a:pPr>
            <a:endParaRPr lang="en-US" sz="2400" dirty="0"/>
          </a:p>
          <a:p>
            <a:pPr marL="243834" indent="-243834">
              <a:lnSpc>
                <a:spcPts val="2600"/>
              </a:lnSpc>
              <a:spcAft>
                <a:spcPts val="2400"/>
              </a:spcAft>
            </a:pPr>
            <a:endParaRPr lang="en-US" sz="2400" dirty="0"/>
          </a:p>
          <a:p>
            <a:pPr marL="243834" indent="-243834">
              <a:lnSpc>
                <a:spcPts val="2600"/>
              </a:lnSpc>
              <a:spcAft>
                <a:spcPts val="2400"/>
              </a:spcAft>
            </a:pPr>
            <a:endParaRPr lang="en-US" sz="2400" dirty="0"/>
          </a:p>
        </p:txBody>
      </p:sp>
      <p:pic>
        <p:nvPicPr>
          <p:cNvPr id="4" name="Picture 3" descr="CDCB logo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6896" y="2558376"/>
            <a:ext cx="12192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8582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id="{1E756186-C84E-4575-AFB2-0E69F09B0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995" y="381641"/>
            <a:ext cx="8494012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pPr algn="ctr"/>
            <a:r>
              <a:rPr lang="en-GB" altLang="en-US" sz="1452" b="1" dirty="0">
                <a:latin typeface="Arial" panose="020B0604020202020204" pitchFamily="34" charset="0"/>
              </a:rPr>
              <a:t>Annual numbers of citations of </a:t>
            </a:r>
            <a:r>
              <a:rPr lang="en-GB" altLang="en-US" sz="1452" b="1" dirty="0" err="1">
                <a:latin typeface="Arial" panose="020B0604020202020204" pitchFamily="34" charset="0"/>
              </a:rPr>
              <a:t>Meuwissen</a:t>
            </a:r>
            <a:r>
              <a:rPr lang="en-GB" altLang="en-US" sz="1452" b="1" dirty="0">
                <a:latin typeface="Arial" panose="020B0604020202020204" pitchFamily="34" charset="0"/>
              </a:rPr>
              <a:t> et al.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AB0B4FA-A082-41CD-92C6-78FCB0297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826" y="6002550"/>
            <a:ext cx="1991729" cy="63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49262D44-B745-47EB-B9AE-F4B640CA8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845" y="1106757"/>
            <a:ext cx="7805619" cy="458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>
            <a:extLst>
              <a:ext uri="{FF2B5EF4-FFF2-40B4-BE49-F238E27FC236}">
                <a16:creationId xmlns:a16="http://schemas.microsoft.com/office/drawing/2014/main" id="{1818961C-E7E3-4413-99B4-732E92AC6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4631" y="5972308"/>
            <a:ext cx="3918652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r>
              <a:rPr lang="en-GB" altLang="en-US" sz="1089" b="1">
                <a:latin typeface="Arial" panose="020B0604020202020204" pitchFamily="34" charset="0"/>
              </a:rPr>
              <a:t>Jeremy F. Taylor et al. PNAS 2016;113:28:7690-7692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C8E02685-5CC7-4DA4-8374-29F8CAFEE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1451" y="6613175"/>
            <a:ext cx="4931078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r>
              <a:rPr lang="en-GB" altLang="en-US" sz="907">
                <a:latin typeface="Arial" panose="020B0604020202020204" pitchFamily="34" charset="0"/>
              </a:rPr>
              <a:t>©2016 by National Academy of Sciences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83B4C1F-D5D6-4513-8E9E-D48600FF5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7680" y="1219200"/>
            <a:ext cx="5364480" cy="512064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238C466-B718-4886-B0AD-3C7A30944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9840" y="1219200"/>
            <a:ext cx="5364480" cy="512064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84C070-7088-4C8E-AB81-02B53A92C89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874417"/>
            <a:ext cx="11216639" cy="557815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7887694B-469D-4910-9B98-B781D693E6B9}"/>
              </a:ext>
            </a:extLst>
          </p:cNvPr>
          <p:cNvSpPr txBox="1">
            <a:spLocks/>
          </p:cNvSpPr>
          <p:nvPr/>
        </p:nvSpPr>
        <p:spPr>
          <a:xfrm>
            <a:off x="378823" y="87164"/>
            <a:ext cx="11216640" cy="6397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68462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Chip history 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(37 chips + sequence)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0000000-0008-0000-0100-00000A000000}"/>
              </a:ext>
            </a:extLst>
          </p:cNvPr>
          <p:cNvGrpSpPr>
            <a:grpSpLocks/>
          </p:cNvGrpSpPr>
          <p:nvPr/>
        </p:nvGrpSpPr>
        <p:grpSpPr>
          <a:xfrm>
            <a:off x="463550" y="1107720"/>
            <a:ext cx="11405711" cy="5176362"/>
            <a:chOff x="0" y="0"/>
            <a:chExt cx="10383368" cy="5751513"/>
          </a:xfrm>
        </p:grpSpPr>
        <p:graphicFrame>
          <p:nvGraphicFramePr>
            <p:cNvPr id="17" name="Chart 16">
              <a:extLst>
                <a:ext uri="{FF2B5EF4-FFF2-40B4-BE49-F238E27FC236}">
                  <a16:creationId xmlns:a16="http://schemas.microsoft.com/office/drawing/2014/main" id="{00000000-0008-0000-0100-000007000000}"/>
                </a:ext>
              </a:extLst>
            </p:cNvPr>
            <p:cNvGraphicFramePr/>
            <p:nvPr/>
          </p:nvGraphicFramePr>
          <p:xfrm>
            <a:off x="9525" y="0"/>
            <a:ext cx="103632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8" name="Chart 17">
              <a:extLst>
                <a:ext uri="{FF2B5EF4-FFF2-40B4-BE49-F238E27FC236}">
                  <a16:creationId xmlns:a16="http://schemas.microsoft.com/office/drawing/2014/main" id="{00000000-0008-0000-0100-000008000000}"/>
                </a:ext>
              </a:extLst>
            </p:cNvPr>
            <p:cNvGraphicFramePr/>
            <p:nvPr/>
          </p:nvGraphicFramePr>
          <p:xfrm>
            <a:off x="0" y="628650"/>
            <a:ext cx="103632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9" name="Chart 18">
              <a:extLst>
                <a:ext uri="{FF2B5EF4-FFF2-40B4-BE49-F238E27FC236}">
                  <a16:creationId xmlns:a16="http://schemas.microsoft.com/office/drawing/2014/main" id="{00000000-0008-0000-0100-000009000000}"/>
                </a:ext>
              </a:extLst>
            </p:cNvPr>
            <p:cNvGraphicFramePr/>
            <p:nvPr/>
          </p:nvGraphicFramePr>
          <p:xfrm>
            <a:off x="20168" y="2932113"/>
            <a:ext cx="10363200" cy="2819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CA0F417-4FC9-488B-9C3D-34973AD02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5247" y="-97211"/>
            <a:ext cx="1620178" cy="209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4233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Genotypes received/year by animal sex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04C878A-8E84-4674-B025-543121AA2E9A}"/>
              </a:ext>
            </a:extLst>
          </p:cNvPr>
          <p:cNvGraphicFramePr/>
          <p:nvPr/>
        </p:nvGraphicFramePr>
        <p:xfrm>
          <a:off x="484632" y="1160584"/>
          <a:ext cx="11460480" cy="5155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212A55D-9B52-41A1-B3FC-7946FADEE229}"/>
              </a:ext>
            </a:extLst>
          </p:cNvPr>
          <p:cNvSpPr txBox="1"/>
          <p:nvPr/>
        </p:nvSpPr>
        <p:spPr>
          <a:xfrm>
            <a:off x="9249569" y="1447800"/>
            <a:ext cx="23328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endParaRPr lang="en-US" sz="900" dirty="0">
              <a:solidFill>
                <a:srgbClr val="000000"/>
              </a:solidFill>
              <a:latin typeface="Calibri"/>
              <a:ea typeface="Arial Unicode MS"/>
              <a:cs typeface="Calibri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0AB5B0B1-6DC0-4EFB-8D57-3DFA989E3AE3}"/>
              </a:ext>
            </a:extLst>
          </p:cNvPr>
          <p:cNvSpPr txBox="1"/>
          <p:nvPr/>
        </p:nvSpPr>
        <p:spPr>
          <a:xfrm>
            <a:off x="9249569" y="6079772"/>
            <a:ext cx="2332832" cy="230832"/>
          </a:xfrm>
          <a:prstGeom prst="rect">
            <a:avLst/>
          </a:prstGeom>
        </p:spPr>
        <p:txBody>
          <a:bodyPr wrap="square" lIns="0" tIns="0" rIns="0" b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244270"/>
                </a:solidFill>
                <a:latin typeface="Calibri" pitchFamily="34" charset="0"/>
              </a:rPr>
              <a:t>*Through December 13</a:t>
            </a:r>
          </a:p>
        </p:txBody>
      </p:sp>
    </p:spTree>
    <p:extLst>
      <p:ext uri="{BB962C8B-B14F-4D97-AF65-F5344CB8AC3E}">
        <p14:creationId xmlns:p14="http://schemas.microsoft.com/office/powerpoint/2010/main" val="197996443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0544AD-8CBC-40B5-A52F-895125B04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3886" y="916064"/>
            <a:ext cx="10169116" cy="572691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E6FAB-BFB2-41DD-9185-86638A9517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DA2BCF1-2161-4B8B-9A21-99D6F1E7FE66}"/>
              </a:ext>
            </a:extLst>
          </p:cNvPr>
          <p:cNvSpPr txBox="1">
            <a:spLocks/>
          </p:cNvSpPr>
          <p:nvPr/>
        </p:nvSpPr>
        <p:spPr>
          <a:xfrm>
            <a:off x="378823" y="87164"/>
            <a:ext cx="11216640" cy="6397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Sequence data source</a:t>
            </a:r>
          </a:p>
        </p:txBody>
      </p:sp>
    </p:spTree>
    <p:extLst>
      <p:ext uri="{BB962C8B-B14F-4D97-AF65-F5344CB8AC3E}">
        <p14:creationId xmlns:p14="http://schemas.microsoft.com/office/powerpoint/2010/main" val="314416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05D69-FC2C-4163-BFDF-2754EBB6F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27DC3-18A6-4635-A731-9D8FF74DC1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97774D-9702-41AA-B8F6-6E057F37B1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EB590B-A734-4D29-BCA7-9BAA1C5A7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23925"/>
            <a:ext cx="12192000" cy="558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2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AAE90-E788-43E4-AD5C-76FBF2E94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85483-C014-4F1A-94C0-E71A7DB137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Use 1000 Bull Genomes run7 sequence data to double number of variants examined</a:t>
            </a:r>
          </a:p>
          <a:p>
            <a:r>
              <a:rPr lang="en-US" dirty="0"/>
              <a:t>Edit data using new methods described by Dan Null’s abstract</a:t>
            </a:r>
          </a:p>
          <a:p>
            <a:r>
              <a:rPr lang="en-US" dirty="0"/>
              <a:t>Impute all proven bulls to sequence using their chip genotypes, doubling the reference population size from our previous study</a:t>
            </a:r>
          </a:p>
          <a:p>
            <a:r>
              <a:rPr lang="en-US" dirty="0"/>
              <a:t>Compare </a:t>
            </a:r>
            <a:r>
              <a:rPr lang="en-US" dirty="0" err="1"/>
              <a:t>findhap</a:t>
            </a:r>
            <a:r>
              <a:rPr lang="en-US" dirty="0"/>
              <a:t> version 3 to version 4 which imputes using raw counts of sequence read depth</a:t>
            </a:r>
          </a:p>
          <a:p>
            <a:r>
              <a:rPr lang="en-US" dirty="0"/>
              <a:t>Perform GWAS using MMAP software to find largest effects</a:t>
            </a:r>
          </a:p>
        </p:txBody>
      </p:sp>
    </p:spTree>
    <p:extLst>
      <p:ext uri="{BB962C8B-B14F-4D97-AF65-F5344CB8AC3E}">
        <p14:creationId xmlns:p14="http://schemas.microsoft.com/office/powerpoint/2010/main" val="100979041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71399-0C65-4313-AD9F-55DBFEA5C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of sequence data by breed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091C832-059F-4E82-8D62-2624C492B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696869"/>
              </p:ext>
            </p:extLst>
          </p:nvPr>
        </p:nvGraphicFramePr>
        <p:xfrm>
          <a:off x="250522" y="1027136"/>
          <a:ext cx="11111867" cy="2791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7203">
                  <a:extLst>
                    <a:ext uri="{9D8B030D-6E8A-4147-A177-3AD203B41FA5}">
                      <a16:colId xmlns:a16="http://schemas.microsoft.com/office/drawing/2014/main" val="3110910035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1835697425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3281611602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811775856"/>
                    </a:ext>
                  </a:extLst>
                </a:gridCol>
                <a:gridCol w="1809362">
                  <a:extLst>
                    <a:ext uri="{9D8B030D-6E8A-4147-A177-3AD203B41FA5}">
                      <a16:colId xmlns:a16="http://schemas.microsoft.com/office/drawing/2014/main" val="461780163"/>
                    </a:ext>
                  </a:extLst>
                </a:gridCol>
                <a:gridCol w="1132927">
                  <a:extLst>
                    <a:ext uri="{9D8B030D-6E8A-4147-A177-3AD203B41FA5}">
                      <a16:colId xmlns:a16="http://schemas.microsoft.com/office/drawing/2014/main" val="3048559541"/>
                    </a:ext>
                  </a:extLst>
                </a:gridCol>
              </a:tblGrid>
              <a:tr h="251499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Table. X Number of animals sequenced per breeds (1000 Bulls Genome Project)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494785"/>
                  </a:ext>
                </a:extLst>
              </a:tr>
              <a:tr h="2322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Year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2015    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2017    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2019    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9899801"/>
                  </a:ext>
                </a:extLst>
              </a:tr>
              <a:tr h="2322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Seq Technology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Run5   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Run6   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Run7   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Run8 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HD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577978"/>
                  </a:ext>
                </a:extLst>
              </a:tr>
              <a:tr h="2322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Breed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985492"/>
                  </a:ext>
                </a:extLst>
              </a:tr>
              <a:tr h="2322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BSW    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123       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142       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175       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352  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181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013837"/>
                  </a:ext>
                </a:extLst>
              </a:tr>
              <a:tr h="2322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GUE    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20         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20         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20         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20  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147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920654"/>
                  </a:ext>
                </a:extLst>
              </a:tr>
              <a:tr h="2322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HOL     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444       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524       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928       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1125 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4012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539039"/>
                  </a:ext>
                </a:extLst>
              </a:tr>
              <a:tr h="2322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JER      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66         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87         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105       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196    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407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9552169"/>
                  </a:ext>
                </a:extLst>
              </a:tr>
              <a:tr h="2322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RDC     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114       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130       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156       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492     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527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2533333"/>
                  </a:ext>
                </a:extLst>
              </a:tr>
              <a:tr h="2322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HOL     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444       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524       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928       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1125 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4012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905011"/>
                  </a:ext>
                </a:extLst>
              </a:tr>
              <a:tr h="2322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JER      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66         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87         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105       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196    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407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6911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RDC     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114       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130       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156       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492  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527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9519501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066373C-88C1-4D3A-A638-08D4FC5DB247}"/>
              </a:ext>
            </a:extLst>
          </p:cNvPr>
          <p:cNvSpPr/>
          <p:nvPr/>
        </p:nvSpPr>
        <p:spPr>
          <a:xfrm>
            <a:off x="757825" y="2417525"/>
            <a:ext cx="10472150" cy="268525"/>
          </a:xfrm>
          <a:prstGeom prst="roundRect">
            <a:avLst/>
          </a:prstGeom>
          <a:noFill/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24F1A28-6976-4014-AE62-8124FD0CE1FA}"/>
              </a:ext>
            </a:extLst>
          </p:cNvPr>
          <p:cNvSpPr/>
          <p:nvPr/>
        </p:nvSpPr>
        <p:spPr>
          <a:xfrm>
            <a:off x="7344726" y="1215850"/>
            <a:ext cx="772438" cy="571962"/>
          </a:xfrm>
          <a:prstGeom prst="roundRect">
            <a:avLst/>
          </a:prstGeom>
          <a:noFill/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15E97B-26CF-490B-93C7-A250DDF560EF}"/>
              </a:ext>
            </a:extLst>
          </p:cNvPr>
          <p:cNvSpPr txBox="1"/>
          <p:nvPr/>
        </p:nvSpPr>
        <p:spPr>
          <a:xfrm>
            <a:off x="145747" y="5313263"/>
            <a:ext cx="11216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 last genomic prediction and Investigation of a large scale genomic data for HOL in the US was done using </a:t>
            </a:r>
            <a:r>
              <a:rPr lang="en-US" b="1" dirty="0">
                <a:solidFill>
                  <a:srgbClr val="FF0000"/>
                </a:solidFill>
              </a:rPr>
              <a:t>Run5</a:t>
            </a:r>
            <a:r>
              <a:rPr lang="en-US" b="1" dirty="0"/>
              <a:t> of the 1000 Bulls database. </a:t>
            </a:r>
          </a:p>
          <a:p>
            <a:r>
              <a:rPr lang="en-US" b="1" dirty="0"/>
              <a:t>This study is expanding the number of bulls by using </a:t>
            </a:r>
            <a:r>
              <a:rPr lang="en-US" b="1" dirty="0">
                <a:solidFill>
                  <a:srgbClr val="FF0000"/>
                </a:solidFill>
              </a:rPr>
              <a:t>Run7</a:t>
            </a:r>
            <a:r>
              <a:rPr lang="en-US" b="1" dirty="0"/>
              <a:t> (double the number of bulls with whole genome sequence), and including about two times the number of markers included in the analysis.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8A525F1-3D95-4361-AF01-C624A62997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20526"/>
              </p:ext>
            </p:extLst>
          </p:nvPr>
        </p:nvGraphicFramePr>
        <p:xfrm>
          <a:off x="250522" y="3931706"/>
          <a:ext cx="9588803" cy="1291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2563">
                  <a:extLst>
                    <a:ext uri="{9D8B030D-6E8A-4147-A177-3AD203B41FA5}">
                      <a16:colId xmlns:a16="http://schemas.microsoft.com/office/drawing/2014/main" val="3495951594"/>
                    </a:ext>
                  </a:extLst>
                </a:gridCol>
                <a:gridCol w="2435112">
                  <a:extLst>
                    <a:ext uri="{9D8B030D-6E8A-4147-A177-3AD203B41FA5}">
                      <a16:colId xmlns:a16="http://schemas.microsoft.com/office/drawing/2014/main" val="2796870658"/>
                    </a:ext>
                  </a:extLst>
                </a:gridCol>
                <a:gridCol w="981078">
                  <a:extLst>
                    <a:ext uri="{9D8B030D-6E8A-4147-A177-3AD203B41FA5}">
                      <a16:colId xmlns:a16="http://schemas.microsoft.com/office/drawing/2014/main" val="1241895019"/>
                    </a:ext>
                  </a:extLst>
                </a:gridCol>
                <a:gridCol w="4210050">
                  <a:extLst>
                    <a:ext uri="{9D8B030D-6E8A-4147-A177-3AD203B41FA5}">
                      <a16:colId xmlns:a16="http://schemas.microsoft.com/office/drawing/2014/main" val="1999324065"/>
                    </a:ext>
                  </a:extLst>
                </a:gridCol>
              </a:tblGrid>
              <a:tr h="258330">
                <a:tc>
                  <a:txBody>
                    <a:bodyPr/>
                    <a:lstStyle/>
                    <a:p>
                      <a:pPr algn="ctr" fontAlgn="ctr"/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Run5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Run7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840192"/>
                  </a:ext>
                </a:extLst>
              </a:tr>
              <a:tr h="25833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Holstein animals included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7041462"/>
                  </a:ext>
                </a:extLst>
              </a:tr>
              <a:tr h="25833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whole genome sequence (Ref)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917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471472"/>
                  </a:ext>
                </a:extLst>
              </a:tr>
              <a:tr h="25833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different density DNA chips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17,300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38,131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857186"/>
                  </a:ext>
                </a:extLst>
              </a:tr>
              <a:tr h="25833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number of markers used for the evaluation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3,148,506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6,735,530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074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059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AIP-2017 16-9 Slide Master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270"/>
      </a:hlink>
      <a:folHlink>
        <a:srgbClr val="244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12828</TotalTime>
  <Words>1976</Words>
  <Application>Microsoft Office PowerPoint</Application>
  <PresentationFormat>Widescreen</PresentationFormat>
  <Paragraphs>858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Symbol</vt:lpstr>
      <vt:lpstr>Times New Roman</vt:lpstr>
      <vt:lpstr>Wingdings</vt:lpstr>
      <vt:lpstr>AIP-2017 16-9 Slide Master</vt:lpstr>
      <vt:lpstr>Imputation and investigation of sequence genotypes for 6,735,530 variants of 39,048 Holsteins. “Abstract Tracking Number: 82959”  </vt:lpstr>
      <vt:lpstr>PowerPoint Presentation</vt:lpstr>
      <vt:lpstr>PowerPoint Presentation</vt:lpstr>
      <vt:lpstr>Chip history (37 chips + sequence)</vt:lpstr>
      <vt:lpstr>Genotypes received/year by animal sex</vt:lpstr>
      <vt:lpstr>PowerPoint Presentation</vt:lpstr>
      <vt:lpstr>Imputation</vt:lpstr>
      <vt:lpstr>Design of study</vt:lpstr>
      <vt:lpstr>Growth of sequence data by breed</vt:lpstr>
      <vt:lpstr>Results : Imputation of sequence for Holstein breed</vt:lpstr>
      <vt:lpstr>Results: Imputation of sequence for Holstein breed.</vt:lpstr>
      <vt:lpstr>Results : Statistical significance of SNP effects for Milk yield trait </vt:lpstr>
      <vt:lpstr>PowerPoint Presentation</vt:lpstr>
      <vt:lpstr>PowerPoint Presentation</vt:lpstr>
      <vt:lpstr>PowerPoint Presentation</vt:lpstr>
      <vt:lpstr>Conclusions</vt:lpstr>
      <vt:lpstr>Acknowledgments &amp; disclaimers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Imputation and investigation of sequence genotypes for 6,735,530 variants of 39,048 Holsteins</dc:title>
  <dc:creator>Al-Khudhair, Ahmed - ARS</dc:creator>
  <cp:lastModifiedBy>Vanraden, Paul</cp:lastModifiedBy>
  <cp:revision>105</cp:revision>
  <dcterms:created xsi:type="dcterms:W3CDTF">2020-05-20T20:57:15Z</dcterms:created>
  <dcterms:modified xsi:type="dcterms:W3CDTF">2020-06-03T17:52:11Z</dcterms:modified>
</cp:coreProperties>
</file>