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7" r:id="rId2"/>
    <p:sldId id="324" r:id="rId3"/>
    <p:sldId id="318" r:id="rId4"/>
    <p:sldId id="329" r:id="rId5"/>
    <p:sldId id="328" r:id="rId6"/>
    <p:sldId id="331" r:id="rId7"/>
    <p:sldId id="332" r:id="rId8"/>
    <p:sldId id="325" r:id="rId9"/>
    <p:sldId id="319" r:id="rId10"/>
    <p:sldId id="322" r:id="rId11"/>
    <p:sldId id="326" r:id="rId12"/>
    <p:sldId id="327" r:id="rId13"/>
    <p:sldId id="333" r:id="rId14"/>
    <p:sldId id="334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7588" autoAdjust="0"/>
  </p:normalViewPr>
  <p:slideViewPr>
    <p:cSldViewPr snapToGrid="0">
      <p:cViewPr varScale="1">
        <p:scale>
          <a:sx n="81" d="100"/>
          <a:sy n="81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80CEF1-CBAA-48B6-8EC3-68DBC55EA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0B528-097B-462D-A0C5-15C4347956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B66AF-7247-4401-BB3D-7B4209347EF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42B40-EC60-4DE5-A897-EE31C09F2F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E7095-1D2B-4D61-9EED-50E9ACD711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5551-5404-4601-90D7-28E84EE85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8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64DA2-BAE5-4D74-90F8-6F60264402E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AE3C4-1366-4EE6-A8BD-1285954D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1C490-2F95-40B3-8620-BCE1FBD41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871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E3C4-1366-4EE6-A8BD-1285954DD9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50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E3C4-1366-4EE6-A8BD-1285954DD9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8EBC4196-7CEC-4A53-B756-AC08B91F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80A4BAFA-D7E0-4BDC-8E33-2550F17FC70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5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8EBC4196-7CEC-4A53-B756-AC08B91F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80A4BAFA-D7E0-4BDC-8E33-2550F17FC70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E3C4-1366-4EE6-A8BD-1285954DD9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1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E3C4-1366-4EE6-A8BD-1285954DD9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2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E3C4-1366-4EE6-A8BD-1285954DD9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5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E3C4-1366-4EE6-A8BD-1285954DD9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7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E3C4-1366-4EE6-A8BD-1285954DD9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7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E3C4-1366-4EE6-A8BD-1285954DD9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25831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11549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30627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708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29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7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341120"/>
            <a:ext cx="1121664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3278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7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American Dairy Science Association annual meeting (virtual), 2021 (July 11-14th)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78240" y="6673279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>
                <a:solidFill>
                  <a:schemeClr val="bg1"/>
                </a:solidFill>
              </a:rPr>
              <a:t>Al-Khudhair</a:t>
            </a:r>
            <a:endParaRPr lang="en-US" sz="1067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D04B4-E470-4911-A969-A2D32C422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2021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8875" indent="-378875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Symbol" pitchFamily="18" charset="2"/>
        <a:buChar char="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80990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Arial" pitchFamily="34" charset="0"/>
        <a:buChar char="–"/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8" indent="-298443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Calibri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med.al-khudhair@usd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Cole07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wintermind/pypeda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067" y="1809345"/>
            <a:ext cx="11272994" cy="508408"/>
          </a:xfrm>
        </p:spPr>
        <p:txBody>
          <a:bodyPr/>
          <a:lstStyle/>
          <a:p>
            <a:r>
              <a:rPr lang="en-US" sz="4800" dirty="0"/>
              <a:t>Inheritance of a mutation causing Jersey neuropathy with splayed forelimbs. </a:t>
            </a:r>
            <a:br>
              <a:rPr lang="en-US" sz="4800" dirty="0"/>
            </a:br>
            <a:r>
              <a:rPr lang="en-US" sz="1200" dirty="0"/>
              <a:t>“Abstract Tracking Number: 199”</a:t>
            </a:r>
            <a:br>
              <a:rPr lang="en-US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067" y="2893424"/>
            <a:ext cx="9122229" cy="3291840"/>
          </a:xfrm>
        </p:spPr>
        <p:txBody>
          <a:bodyPr/>
          <a:lstStyle/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Al-Khudhair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D.J. Null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J.B. Cole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C.W. Wolfe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P.M. VanRaden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Aft>
                <a:spcPts val="2000"/>
              </a:spcAft>
            </a:pPr>
            <a:endParaRPr lang="en-US" sz="2667" baseline="30000" dirty="0"/>
          </a:p>
          <a:p>
            <a:pPr>
              <a:lnSpc>
                <a:spcPts val="2800"/>
              </a:lnSpc>
              <a:spcAft>
                <a:spcPts val="2000"/>
              </a:spcAft>
            </a:pPr>
            <a:r>
              <a:rPr lang="en-US" sz="2667" baseline="30000" dirty="0"/>
              <a:t>1</a:t>
            </a:r>
            <a:r>
              <a:rPr lang="en-US" sz="2667" dirty="0"/>
              <a:t>USDA, Agricultural Research Service, Animal Genomics and Improvement Laboratory, Beltsville, MD, USA.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sz="2667" baseline="30000" dirty="0"/>
              <a:t>2</a:t>
            </a:r>
            <a:r>
              <a:rPr lang="en-US" sz="2667" dirty="0"/>
              <a:t>American Jersey Cattle Association.  OH, USA.</a:t>
            </a:r>
          </a:p>
          <a:p>
            <a:pPr>
              <a:lnSpc>
                <a:spcPts val="2800"/>
              </a:lnSpc>
            </a:pPr>
            <a:r>
              <a:rPr lang="en-US" sz="2733" dirty="0">
                <a:hlinkClick r:id="rId3"/>
              </a:rPr>
              <a:t>ahmed.al-khudhair@usda.gov</a:t>
            </a:r>
            <a:endParaRPr lang="en-US" sz="2733" dirty="0"/>
          </a:p>
        </p:txBody>
      </p:sp>
      <p:pic>
        <p:nvPicPr>
          <p:cNvPr id="1026" name="Picture 2" descr="MSBS in Bioinformatics Alumni">
            <a:extLst>
              <a:ext uri="{FF2B5EF4-FFF2-40B4-BE49-F238E27FC236}">
                <a16:creationId xmlns:a16="http://schemas.microsoft.com/office/drawing/2014/main" id="{9FBB3965-8294-47D4-8166-4E4718565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2338" r="15264" b="25840"/>
          <a:stretch/>
        </p:blipFill>
        <p:spPr bwMode="auto">
          <a:xfrm>
            <a:off x="10101515" y="2817224"/>
            <a:ext cx="1576275" cy="19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F1380-B20C-4FC4-923D-5CDA489E0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589" y="1135996"/>
            <a:ext cx="8599170" cy="491674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35B7558-8E43-46E4-B0CE-4AC23D464E70}"/>
              </a:ext>
            </a:extLst>
          </p:cNvPr>
          <p:cNvSpPr txBox="1">
            <a:spLocks/>
          </p:cNvSpPr>
          <p:nvPr/>
        </p:nvSpPr>
        <p:spPr>
          <a:xfrm>
            <a:off x="142626" y="-586164"/>
            <a:ext cx="11906748" cy="203075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14 JNS calves shared homozygosity on region from 55.1 to 62.8 Mb of BTA 6 on the ARS-UCD1.2 reference map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FC830-230A-47AA-A7E7-56737DBC7543}"/>
              </a:ext>
            </a:extLst>
          </p:cNvPr>
          <p:cNvSpPr/>
          <p:nvPr/>
        </p:nvSpPr>
        <p:spPr>
          <a:xfrm>
            <a:off x="0" y="6052744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*JNS = Jersey Neuropathy with Splayed forelimbs</a:t>
            </a:r>
          </a:p>
          <a:p>
            <a:r>
              <a:rPr lang="en-US" sz="900" dirty="0"/>
              <a:t>* ARS-UCD1.2 reference map (Rosen et al, 2019) </a:t>
            </a:r>
          </a:p>
        </p:txBody>
      </p:sp>
    </p:spTree>
    <p:extLst>
      <p:ext uri="{BB962C8B-B14F-4D97-AF65-F5344CB8AC3E}">
        <p14:creationId xmlns:p14="http://schemas.microsoft.com/office/powerpoint/2010/main" val="258840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31B7A1-0282-40B7-B699-A0FB813BFA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" y="953621"/>
            <a:ext cx="11976371" cy="54471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AA1C71-4F74-4480-897A-BD67689EFFD2}"/>
              </a:ext>
            </a:extLst>
          </p:cNvPr>
          <p:cNvSpPr/>
          <p:nvPr/>
        </p:nvSpPr>
        <p:spPr>
          <a:xfrm>
            <a:off x="77821" y="41701"/>
            <a:ext cx="1179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rs1116058914 (G / A) located in the coding region of the last exon of the Ubiquitin C-terminal Hydrolase L1 (UCHL1) gene</a:t>
            </a:r>
          </a:p>
        </p:txBody>
      </p:sp>
    </p:spTree>
    <p:extLst>
      <p:ext uri="{BB962C8B-B14F-4D97-AF65-F5344CB8AC3E}">
        <p14:creationId xmlns:p14="http://schemas.microsoft.com/office/powerpoint/2010/main" val="24251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D26169-4853-42D5-BF5E-9054AE9F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8" y="1452282"/>
            <a:ext cx="10803847" cy="4576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70D446-F3B0-482D-8C85-2C8EE6022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86" y="6068447"/>
            <a:ext cx="3421102" cy="433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849C6-A6B2-4546-95C5-603B895C9DAF}"/>
              </a:ext>
            </a:extLst>
          </p:cNvPr>
          <p:cNvSpPr txBox="1"/>
          <p:nvPr/>
        </p:nvSpPr>
        <p:spPr>
          <a:xfrm>
            <a:off x="153561" y="6028326"/>
            <a:ext cx="2910468" cy="37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*SIFT =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F5C94-F7C2-45E3-8436-7A5748694B61}"/>
              </a:ext>
            </a:extLst>
          </p:cNvPr>
          <p:cNvSpPr/>
          <p:nvPr/>
        </p:nvSpPr>
        <p:spPr>
          <a:xfrm>
            <a:off x="271346" y="35034"/>
            <a:ext cx="11158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rs1116058914 variant is predicted to have a missense consequence in all 5 transcripts of the UCHL1 gene</a:t>
            </a:r>
          </a:p>
        </p:txBody>
      </p:sp>
    </p:spTree>
    <p:extLst>
      <p:ext uri="{BB962C8B-B14F-4D97-AF65-F5344CB8AC3E}">
        <p14:creationId xmlns:p14="http://schemas.microsoft.com/office/powerpoint/2010/main" val="331153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35B7558-8E43-46E4-B0CE-4AC23D464E70}"/>
              </a:ext>
            </a:extLst>
          </p:cNvPr>
          <p:cNvSpPr txBox="1">
            <a:spLocks/>
          </p:cNvSpPr>
          <p:nvPr/>
        </p:nvSpPr>
        <p:spPr>
          <a:xfrm>
            <a:off x="142626" y="-586164"/>
            <a:ext cx="11906748" cy="203075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Conclusion: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FAD058C-EA2A-4BEF-A9B2-4CA519AF5172}"/>
              </a:ext>
            </a:extLst>
          </p:cNvPr>
          <p:cNvSpPr txBox="1">
            <a:spLocks/>
          </p:cNvSpPr>
          <p:nvPr/>
        </p:nvSpPr>
        <p:spPr>
          <a:xfrm>
            <a:off x="211873" y="1010853"/>
            <a:ext cx="11552664" cy="56623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78875" indent="-378875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Font typeface="Symbol" pitchFamily="18" charset="2"/>
              <a:buChar char="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0296" indent="-380990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Font typeface="Arial" pitchFamily="34" charset="0"/>
              <a:buChar char="–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738" indent="-298443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1600"/>
              </a:spcAft>
              <a:buFont typeface="Calibri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Jersey neuropathy with splayed forelimbs is a recessive genetic condition that results in an affected calf that is unable to stand when the recessive allele is inherited from both parents.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Genetic abnormality in dairy cattle takes a toll on the health, performance and over all the $$.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Inheritance of the defect began to be tracked and reported in December 2020 by the Council on Dairy Cattle Breeding (Bowie, MD) using a haplotype test. However, direct genotype tests of the </a:t>
            </a:r>
            <a:r>
              <a:rPr lang="en-US" i="1" dirty="0"/>
              <a:t>UCHL1</a:t>
            </a:r>
            <a:r>
              <a:rPr lang="en-US" dirty="0"/>
              <a:t> missense variant at 60,158,901 bp on BTA6 is expected soon.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Jersey owners should select against JNS and limit carrier‐to‐carrier </a:t>
            </a:r>
            <a:r>
              <a:rPr lang="en-US" dirty="0" err="1"/>
              <a:t>matings</a:t>
            </a:r>
            <a:r>
              <a:rPr lang="en-US" dirty="0"/>
              <a:t> to manage the impact on potential calf loss. </a:t>
            </a:r>
          </a:p>
        </p:txBody>
      </p:sp>
    </p:spTree>
    <p:extLst>
      <p:ext uri="{BB962C8B-B14F-4D97-AF65-F5344CB8AC3E}">
        <p14:creationId xmlns:p14="http://schemas.microsoft.com/office/powerpoint/2010/main" val="2891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and disclaimers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2"/>
                </a:solidFill>
              </a:rPr>
              <a:t>Jersey breeders </a:t>
            </a:r>
            <a:r>
              <a:rPr lang="en-US" sz="2400" dirty="0"/>
              <a:t>and the </a:t>
            </a:r>
            <a:r>
              <a:rPr lang="en-US" sz="2400" dirty="0">
                <a:solidFill>
                  <a:schemeClr val="tx2"/>
                </a:solidFill>
              </a:rPr>
              <a:t>Cooperative Dairy DNA Repository </a:t>
            </a:r>
            <a:r>
              <a:rPr lang="en-US" sz="2400" dirty="0"/>
              <a:t>for providing genetic material.</a:t>
            </a:r>
          </a:p>
          <a:p>
            <a:pPr>
              <a:spcAft>
                <a:spcPts val="24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2"/>
                </a:solidFill>
              </a:rPr>
              <a:t>The Council on Dairy Cattle Breeding </a:t>
            </a:r>
            <a:r>
              <a:rPr lang="en-US" sz="2400" dirty="0"/>
              <a:t>(Bowie, MD) for access to its database. </a:t>
            </a:r>
          </a:p>
          <a:p>
            <a:pPr>
              <a:spcAft>
                <a:spcPts val="2400"/>
              </a:spcAft>
              <a:buClr>
                <a:schemeClr val="tx1"/>
              </a:buClr>
            </a:pPr>
            <a:r>
              <a:rPr lang="en-US" sz="2400" dirty="0"/>
              <a:t>Combined efforts and support of veterinarians and pathologists in several states and geneticists at the Animal Genomics and Improvement Laboratory.</a:t>
            </a:r>
          </a:p>
          <a:p>
            <a:pPr>
              <a:spcAft>
                <a:spcPts val="2400"/>
              </a:spcAft>
              <a:buClr>
                <a:schemeClr val="tx1"/>
              </a:buClr>
            </a:pPr>
            <a:r>
              <a:rPr lang="en-US" sz="2400" dirty="0"/>
              <a:t>Funds; appropriated project 8042-31000-002-00-D, “Improving Dairy Animals by Increasing Accuracy of Genomic Prediction, Evaluating New Traits, and Redefining Selection Goals,” of the USDA Agricultural Research Service.</a:t>
            </a:r>
          </a:p>
          <a:p>
            <a:pPr>
              <a:spcAft>
                <a:spcPts val="2400"/>
              </a:spcAft>
              <a:buClr>
                <a:schemeClr val="tx1"/>
              </a:buClr>
            </a:pPr>
            <a:endParaRPr lang="en-US" sz="2133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78E20F-2CD6-480A-9906-CF1C85E60D86}"/>
              </a:ext>
            </a:extLst>
          </p:cNvPr>
          <p:cNvSpPr txBox="1"/>
          <p:nvPr/>
        </p:nvSpPr>
        <p:spPr>
          <a:xfrm>
            <a:off x="2096430" y="3334215"/>
            <a:ext cx="7147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0239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46F8A57-C06E-4150-92FB-A64D68B289B4}"/>
              </a:ext>
            </a:extLst>
          </p:cNvPr>
          <p:cNvSpPr txBox="1">
            <a:spLocks/>
          </p:cNvSpPr>
          <p:nvPr/>
        </p:nvSpPr>
        <p:spPr>
          <a:xfrm>
            <a:off x="135631" y="114538"/>
            <a:ext cx="11611343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About: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n-US" dirty="0"/>
              <a:t>Jersey neuropathy with splayed forelimbs (JNS) </a:t>
            </a:r>
            <a:endParaRPr lang="en-US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D48962-39CA-4C26-BAB3-4A83C838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48" y="1338637"/>
            <a:ext cx="6873418" cy="48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73323-B9D3-4D08-9C4C-F210B9943797}"/>
              </a:ext>
            </a:extLst>
          </p:cNvPr>
          <p:cNvSpPr txBox="1"/>
          <p:nvPr/>
        </p:nvSpPr>
        <p:spPr>
          <a:xfrm>
            <a:off x="5350216" y="6169829"/>
            <a:ext cx="738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Jersey calf affected with neuropathy with splayed forelimbs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4FF01-8459-431B-8AB1-DC0E320CEC2E}"/>
              </a:ext>
            </a:extLst>
          </p:cNvPr>
          <p:cNvSpPr txBox="1"/>
          <p:nvPr/>
        </p:nvSpPr>
        <p:spPr>
          <a:xfrm>
            <a:off x="5116748" y="5931302"/>
            <a:ext cx="6395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Photograph courtesy of the American Jersey Cattle Association (Reynoldsburg, OH).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EC737-C706-4DE9-B2B4-0092B1C96E1F}"/>
              </a:ext>
            </a:extLst>
          </p:cNvPr>
          <p:cNvSpPr txBox="1"/>
          <p:nvPr/>
        </p:nvSpPr>
        <p:spPr>
          <a:xfrm>
            <a:off x="0" y="940321"/>
            <a:ext cx="5243207" cy="563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Phenotype of the affected calves born with JNS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Alert at birth.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Unable to stand.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Splayed forelimbs that exhibit extensor rigidity and excessive lateral abduction at birth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Spasticity of head and neck and convulsive behavior.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515938" lvl="1" indent="-515938"/>
            <a:r>
              <a:rPr lang="en-US" b="1" dirty="0"/>
              <a:t>*A recessive genetic etiology was proposed for the</a:t>
            </a:r>
          </a:p>
          <a:p>
            <a:pPr marL="111125" lvl="1" indent="-111125"/>
            <a:r>
              <a:rPr lang="en-US" b="1" dirty="0"/>
              <a:t>  JNS disorder as the calves' parent sires and dams all had a normal appearance. </a:t>
            </a:r>
          </a:p>
          <a:p>
            <a:pPr marL="111125" lvl="1" indent="-111125"/>
            <a:r>
              <a:rPr lang="en-US" b="1" dirty="0"/>
              <a:t>*Genetic abnormality in dairy cattle takes a toll on the health, performance and the over all $$.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805C68-8C88-4DF2-8D73-3EC1F323619E}"/>
              </a:ext>
            </a:extLst>
          </p:cNvPr>
          <p:cNvSpPr/>
          <p:nvPr/>
        </p:nvSpPr>
        <p:spPr>
          <a:xfrm>
            <a:off x="256170" y="6308329"/>
            <a:ext cx="25170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*JNS = Jersey Neuropathy with Splayed forelimbs </a:t>
            </a:r>
          </a:p>
        </p:txBody>
      </p:sp>
    </p:spTree>
    <p:extLst>
      <p:ext uri="{BB962C8B-B14F-4D97-AF65-F5344CB8AC3E}">
        <p14:creationId xmlns:p14="http://schemas.microsoft.com/office/powerpoint/2010/main" val="228388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46F8A57-C06E-4150-92FB-A64D68B289B4}"/>
              </a:ext>
            </a:extLst>
          </p:cNvPr>
          <p:cNvSpPr txBox="1">
            <a:spLocks/>
          </p:cNvSpPr>
          <p:nvPr/>
        </p:nvSpPr>
        <p:spPr>
          <a:xfrm>
            <a:off x="142626" y="140275"/>
            <a:ext cx="11906748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JNS is an autosomal recessive inheritance disease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93FFA3-01B6-40B7-9F4A-E0C5126F48A3}"/>
              </a:ext>
            </a:extLst>
          </p:cNvPr>
          <p:cNvGrpSpPr/>
          <p:nvPr/>
        </p:nvGrpSpPr>
        <p:grpSpPr>
          <a:xfrm>
            <a:off x="2251597" y="1992805"/>
            <a:ext cx="10058424" cy="4357405"/>
            <a:chOff x="1497341" y="1954681"/>
            <a:chExt cx="10058424" cy="4357405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643CA97B-6F02-4991-B015-C1A2D5EF5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3" t="19682" r="61683" b="60127"/>
            <a:stretch/>
          </p:blipFill>
          <p:spPr>
            <a:xfrm>
              <a:off x="2877129" y="1972100"/>
              <a:ext cx="1275099" cy="1635005"/>
            </a:xfrm>
            <a:prstGeom prst="rect">
              <a:avLst/>
            </a:prstGeom>
          </p:spPr>
        </p:pic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408265FD-4D3D-40BE-9E43-DF8FE0BBE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92" t="19682" r="25224" b="60127"/>
            <a:stretch/>
          </p:blipFill>
          <p:spPr>
            <a:xfrm>
              <a:off x="8851198" y="1954681"/>
              <a:ext cx="444137" cy="1635005"/>
            </a:xfrm>
            <a:prstGeom prst="rect">
              <a:avLst/>
            </a:prstGeom>
          </p:spPr>
        </p:pic>
        <p:pic>
          <p:nvPicPr>
            <p:cNvPr id="13" name="Picture 12" descr="Diagram&#10;&#10;Description automatically generated">
              <a:extLst>
                <a:ext uri="{FF2B5EF4-FFF2-40B4-BE49-F238E27FC236}">
                  <a16:creationId xmlns:a16="http://schemas.microsoft.com/office/drawing/2014/main" id="{379EA8E3-60F5-4B97-8B5E-B874037F3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10" t="63310" r="23314" b="15922"/>
            <a:stretch/>
          </p:blipFill>
          <p:spPr>
            <a:xfrm>
              <a:off x="10552254" y="4630464"/>
              <a:ext cx="1003511" cy="1681622"/>
            </a:xfrm>
            <a:prstGeom prst="rect">
              <a:avLst/>
            </a:prstGeom>
          </p:spPr>
        </p:pic>
        <p:pic>
          <p:nvPicPr>
            <p:cNvPr id="14" name="Picture 13" descr="Diagram&#10;&#10;Description automatically generated">
              <a:extLst>
                <a:ext uri="{FF2B5EF4-FFF2-40B4-BE49-F238E27FC236}">
                  <a16:creationId xmlns:a16="http://schemas.microsoft.com/office/drawing/2014/main" id="{700A0ABB-BFEF-4956-8900-9CA2AB331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38" t="61228" r="40086" b="18004"/>
            <a:stretch/>
          </p:blipFill>
          <p:spPr>
            <a:xfrm>
              <a:off x="7453879" y="4498913"/>
              <a:ext cx="1003511" cy="1681622"/>
            </a:xfrm>
            <a:prstGeom prst="rect">
              <a:avLst/>
            </a:prstGeom>
          </p:spPr>
        </p:pic>
        <p:pic>
          <p:nvPicPr>
            <p:cNvPr id="15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9D059133-14C2-4517-85D2-D334C3A55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29" t="62154" r="57747" b="17078"/>
            <a:stretch/>
          </p:blipFill>
          <p:spPr>
            <a:xfrm>
              <a:off x="4528054" y="4604081"/>
              <a:ext cx="966284" cy="1681622"/>
            </a:xfrm>
            <a:prstGeom prst="rect">
              <a:avLst/>
            </a:prstGeom>
          </p:spPr>
        </p:pic>
        <p:pic>
          <p:nvPicPr>
            <p:cNvPr id="16" name="Picture 15" descr="Diagram&#10;&#10;Description automatically generated">
              <a:extLst>
                <a:ext uri="{FF2B5EF4-FFF2-40B4-BE49-F238E27FC236}">
                  <a16:creationId xmlns:a16="http://schemas.microsoft.com/office/drawing/2014/main" id="{04E43EA8-0059-4123-96F0-423C05ACC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2" t="62154" r="75222" b="17078"/>
            <a:stretch/>
          </p:blipFill>
          <p:spPr>
            <a:xfrm>
              <a:off x="1497341" y="4624073"/>
              <a:ext cx="1003511" cy="1681622"/>
            </a:xfrm>
            <a:prstGeom prst="rect">
              <a:avLst/>
            </a:prstGeom>
          </p:spPr>
        </p:pic>
        <p:pic>
          <p:nvPicPr>
            <p:cNvPr id="22" name="Picture 21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62EE8164-32B8-4B50-B866-C2EE57492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91687" y="2316061"/>
              <a:ext cx="1705543" cy="1121843"/>
            </a:xfrm>
            <a:prstGeom prst="rect">
              <a:avLst/>
            </a:prstGeom>
            <a:ln w="38100">
              <a:solidFill>
                <a:srgbClr val="951B84"/>
              </a:solidFill>
            </a:ln>
          </p:spPr>
        </p:pic>
      </p:grp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4F34EC93-27E9-498E-8B42-E6D61A869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45" y="5044563"/>
            <a:ext cx="1257300" cy="1095375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0D03D154-525F-420A-8C77-50D670D733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3510" r="-403" b="-1274"/>
          <a:stretch/>
        </p:blipFill>
        <p:spPr>
          <a:xfrm>
            <a:off x="9462863" y="4910759"/>
            <a:ext cx="1605225" cy="1228370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1B45B359-131A-481E-9EF2-91C3B50134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3510" r="-403" b="-1274"/>
          <a:stretch/>
        </p:blipFill>
        <p:spPr>
          <a:xfrm>
            <a:off x="6410986" y="4911568"/>
            <a:ext cx="1605225" cy="1228370"/>
          </a:xfrm>
          <a:prstGeom prst="rect">
            <a:avLst/>
          </a:prstGeom>
          <a:ln w="38100">
            <a:solidFill>
              <a:srgbClr val="951B84"/>
            </a:solidFill>
          </a:ln>
        </p:spPr>
      </p:pic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691865FA-6D7E-4553-9FF9-0D8FD87531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3510" r="-403" b="-1274"/>
          <a:stretch/>
        </p:blipFill>
        <p:spPr>
          <a:xfrm>
            <a:off x="3444943" y="4912377"/>
            <a:ext cx="1605225" cy="1228370"/>
          </a:xfrm>
          <a:prstGeom prst="rect">
            <a:avLst/>
          </a:prstGeom>
          <a:ln w="38100">
            <a:solidFill>
              <a:srgbClr val="951B84"/>
            </a:solidFill>
          </a:ln>
        </p:spPr>
      </p:pic>
      <p:pic>
        <p:nvPicPr>
          <p:cNvPr id="24" name="Picture 23" descr="A picture containing sunset, dark, cave, silhouette&#10;&#10;Description automatically generated">
            <a:extLst>
              <a:ext uri="{FF2B5EF4-FFF2-40B4-BE49-F238E27FC236}">
                <a16:creationId xmlns:a16="http://schemas.microsoft.com/office/drawing/2014/main" id="{B081DAEE-9DC9-4E67-9B68-47DDC44E59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t="12804" r="10293"/>
          <a:stretch/>
        </p:blipFill>
        <p:spPr>
          <a:xfrm>
            <a:off x="7760452" y="2370323"/>
            <a:ext cx="1705543" cy="1121843"/>
          </a:xfrm>
          <a:prstGeom prst="rect">
            <a:avLst/>
          </a:prstGeom>
          <a:ln w="38100">
            <a:solidFill>
              <a:srgbClr val="951B84"/>
            </a:solidFill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62BDD01-1D9E-4276-BC4A-99D7A6AF5343}"/>
              </a:ext>
            </a:extLst>
          </p:cNvPr>
          <p:cNvGrpSpPr/>
          <p:nvPr/>
        </p:nvGrpSpPr>
        <p:grpSpPr>
          <a:xfrm>
            <a:off x="2903998" y="3597516"/>
            <a:ext cx="8904268" cy="1071076"/>
            <a:chOff x="1108072" y="3564410"/>
            <a:chExt cx="10834137" cy="102944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58A0D59-8939-4FFE-8866-EDF1285D30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8072" y="3610268"/>
              <a:ext cx="3035307" cy="949420"/>
            </a:xfrm>
            <a:prstGeom prst="line">
              <a:avLst/>
            </a:prstGeom>
            <a:ln w="28575">
              <a:solidFill>
                <a:srgbClr val="951B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F5E1914-D9A3-430E-9E3B-E5EA0F1F25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8072" y="3593526"/>
              <a:ext cx="6462252" cy="966162"/>
            </a:xfrm>
            <a:prstGeom prst="line">
              <a:avLst/>
            </a:prstGeom>
            <a:ln w="28575">
              <a:solidFill>
                <a:srgbClr val="951B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9874B7-5CEF-48BF-9649-6E5191786ACD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4501353" y="3615330"/>
              <a:ext cx="88348" cy="953160"/>
            </a:xfrm>
            <a:prstGeom prst="line">
              <a:avLst/>
            </a:prstGeom>
            <a:ln w="28575">
              <a:solidFill>
                <a:srgbClr val="951B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D3FBF9-F154-41D4-B856-DB5AD2D8BF1C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4432532" y="3622130"/>
              <a:ext cx="7509677" cy="971721"/>
            </a:xfrm>
            <a:prstGeom prst="line">
              <a:avLst/>
            </a:prstGeom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A910B7-3032-429B-B040-39D08B0CA778}"/>
                </a:ext>
              </a:extLst>
            </p:cNvPr>
            <p:cNvCxnSpPr>
              <a:cxnSpLocks/>
            </p:cNvCxnSpPr>
            <p:nvPr/>
          </p:nvCxnSpPr>
          <p:spPr>
            <a:xfrm>
              <a:off x="7595548" y="3564410"/>
              <a:ext cx="3984420" cy="995773"/>
            </a:xfrm>
            <a:prstGeom prst="line">
              <a:avLst/>
            </a:prstGeom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0C93F17-B1A8-4EAB-9403-A37DFC2CE657}"/>
                </a:ext>
              </a:extLst>
            </p:cNvPr>
            <p:cNvCxnSpPr>
              <a:cxnSpLocks/>
            </p:cNvCxnSpPr>
            <p:nvPr/>
          </p:nvCxnSpPr>
          <p:spPr>
            <a:xfrm>
              <a:off x="7628237" y="3585497"/>
              <a:ext cx="0" cy="878662"/>
            </a:xfrm>
            <a:prstGeom prst="line">
              <a:avLst/>
            </a:prstGeom>
            <a:ln w="28575">
              <a:solidFill>
                <a:srgbClr val="951B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5773E8-E9F6-4168-A930-A3B7A5766464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4589705" y="3610270"/>
              <a:ext cx="3451798" cy="958219"/>
            </a:xfrm>
            <a:prstGeom prst="line">
              <a:avLst/>
            </a:prstGeom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AA1D6DA-832D-4294-B490-FBA8D34043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9115" y="3626906"/>
              <a:ext cx="3398519" cy="837254"/>
            </a:xfrm>
            <a:prstGeom prst="line">
              <a:avLst/>
            </a:prstGeom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D48962-39CA-4C26-BAB3-4A83C838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" y="990685"/>
            <a:ext cx="3396002" cy="23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A14DEFC-652E-4DEC-9A8D-A636EF7288A3}"/>
              </a:ext>
            </a:extLst>
          </p:cNvPr>
          <p:cNvSpPr/>
          <p:nvPr/>
        </p:nvSpPr>
        <p:spPr>
          <a:xfrm>
            <a:off x="0" y="6343819"/>
            <a:ext cx="25170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*JNS = Jersey Neuropathy with Splayed forelimbs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B9D696-5CD0-44A3-9392-AA5177BBA120}"/>
              </a:ext>
            </a:extLst>
          </p:cNvPr>
          <p:cNvSpPr/>
          <p:nvPr/>
        </p:nvSpPr>
        <p:spPr>
          <a:xfrm>
            <a:off x="546409" y="1435594"/>
            <a:ext cx="95231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The economic loss of each affected Jersey heifer due to JNS is estimated to be $225. 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The 360,000 Jersey cows with records used in the national genetic evaluations (Norman et al., 2020) are 14% of the cows enrolled in the national milk recording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If the breed makes up the same proportion of the 9.4 million cow national herd, then there are ~1.3 million Jersey cows in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The JNS allele frequency of 0.03 is half the carrier frequency of 0.06 and would be expected to result in 1,170 affected calves annually (1.3 million * 0.032) with random mating.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If half are bull calves, the national loss would be ~ $130,000 annually.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201BD05-D99A-420E-8CFE-D14889C663C6}"/>
              </a:ext>
            </a:extLst>
          </p:cNvPr>
          <p:cNvSpPr txBox="1">
            <a:spLocks/>
          </p:cNvSpPr>
          <p:nvPr/>
        </p:nvSpPr>
        <p:spPr>
          <a:xfrm>
            <a:off x="142626" y="140275"/>
            <a:ext cx="11906748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Estimation of the $$ economic loss</a:t>
            </a:r>
          </a:p>
        </p:txBody>
      </p:sp>
    </p:spTree>
    <p:extLst>
      <p:ext uri="{BB962C8B-B14F-4D97-AF65-F5344CB8AC3E}">
        <p14:creationId xmlns:p14="http://schemas.microsoft.com/office/powerpoint/2010/main" val="47817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945AF2-30B8-4B7C-B43D-E0E05B89E1BF}"/>
              </a:ext>
            </a:extLst>
          </p:cNvPr>
          <p:cNvSpPr/>
          <p:nvPr/>
        </p:nvSpPr>
        <p:spPr>
          <a:xfrm>
            <a:off x="1115438" y="1365297"/>
            <a:ext cx="99611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/>
              <a:t>To describe the new genetic condition (JNS) in newborn calves reported to the American Jersey Cattle Association by Jersey breeders.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7C2B68C-1BBB-4FE0-910E-F39E2EC7F52A}"/>
              </a:ext>
            </a:extLst>
          </p:cNvPr>
          <p:cNvSpPr txBox="1">
            <a:spLocks/>
          </p:cNvSpPr>
          <p:nvPr/>
        </p:nvSpPr>
        <p:spPr>
          <a:xfrm>
            <a:off x="142626" y="140275"/>
            <a:ext cx="11906748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study objective: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317965-1E86-4BE4-8746-942D974716BE}"/>
              </a:ext>
            </a:extLst>
          </p:cNvPr>
          <p:cNvSpPr/>
          <p:nvPr/>
        </p:nvSpPr>
        <p:spPr>
          <a:xfrm>
            <a:off x="256170" y="6308329"/>
            <a:ext cx="25170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*JNS = Jersey Neuropathy with Splayed forelimbs </a:t>
            </a:r>
          </a:p>
        </p:txBody>
      </p:sp>
    </p:spTree>
    <p:extLst>
      <p:ext uri="{BB962C8B-B14F-4D97-AF65-F5344CB8AC3E}">
        <p14:creationId xmlns:p14="http://schemas.microsoft.com/office/powerpoint/2010/main" val="153159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0F5F174-2308-4C7D-9823-1ACC46DF0483}"/>
              </a:ext>
            </a:extLst>
          </p:cNvPr>
          <p:cNvSpPr txBox="1">
            <a:spLocks/>
          </p:cNvSpPr>
          <p:nvPr/>
        </p:nvSpPr>
        <p:spPr>
          <a:xfrm>
            <a:off x="142626" y="140275"/>
            <a:ext cx="11906748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Materials and methods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B6FCF-701A-46B0-9278-C7119D7C3845}"/>
              </a:ext>
            </a:extLst>
          </p:cNvPr>
          <p:cNvSpPr/>
          <p:nvPr/>
        </p:nvSpPr>
        <p:spPr>
          <a:xfrm>
            <a:off x="261884" y="1186397"/>
            <a:ext cx="11930115" cy="542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	16 JNS affected calves the time frame of </a:t>
            </a:r>
            <a:r>
              <a:rPr lang="en-US" b="1" dirty="0"/>
              <a:t>July 2008 </a:t>
            </a:r>
            <a:r>
              <a:rPr lang="en-US" dirty="0"/>
              <a:t>to </a:t>
            </a:r>
            <a:r>
              <a:rPr lang="en-US" b="1" dirty="0"/>
              <a:t>October 2020.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	1 additional calf born April 2021 was examined in greater detail at the University of Nebraska – Lincoln. 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b="1" u="sng" dirty="0"/>
              <a:t>Array genotypes and pedigrees: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	Genotypes for </a:t>
            </a:r>
            <a:r>
              <a:rPr lang="en-US" b="1" dirty="0"/>
              <a:t>303,087</a:t>
            </a:r>
            <a:r>
              <a:rPr lang="en-US" dirty="0"/>
              <a:t> Jerseys (</a:t>
            </a:r>
            <a:r>
              <a:rPr lang="en-US" b="1" dirty="0"/>
              <a:t>30,422 males </a:t>
            </a:r>
            <a:r>
              <a:rPr lang="en-US" dirty="0"/>
              <a:t>and </a:t>
            </a:r>
            <a:r>
              <a:rPr lang="en-US" b="1" dirty="0"/>
              <a:t>272,665 females</a:t>
            </a:r>
            <a:r>
              <a:rPr lang="en-US" dirty="0"/>
              <a:t>). </a:t>
            </a:r>
            <a:r>
              <a:rPr lang="en-US" sz="800" dirty="0"/>
              <a:t>*(CDCB)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	All Genotypes were imputed to the </a:t>
            </a:r>
            <a:r>
              <a:rPr lang="en-US" b="1" dirty="0"/>
              <a:t>80K</a:t>
            </a:r>
            <a:r>
              <a:rPr lang="en-US" dirty="0"/>
              <a:t>.</a:t>
            </a:r>
          </a:p>
          <a:p>
            <a:pPr marL="914400" indent="-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pedigree file for this genotyped population included a total of </a:t>
            </a:r>
            <a:r>
              <a:rPr lang="en-US" b="1" dirty="0"/>
              <a:t>983,234 animals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b="1" u="sng" dirty="0"/>
              <a:t>Whole Genome Sequence :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b="1" dirty="0"/>
              <a:t>16 affected </a:t>
            </a:r>
            <a:r>
              <a:rPr lang="en-US" dirty="0"/>
              <a:t>calves. </a:t>
            </a:r>
          </a:p>
          <a:p>
            <a:pPr marL="914400" lvl="3" indent="-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6075" algn="l"/>
              </a:tabLst>
            </a:pPr>
            <a:r>
              <a:rPr lang="en-US" b="1" dirty="0"/>
              <a:t>9 close relatives </a:t>
            </a:r>
            <a:r>
              <a:rPr lang="en-US" dirty="0"/>
              <a:t>(3 sires, 4 dams, and 2 unaffected siblings).</a:t>
            </a:r>
          </a:p>
          <a:p>
            <a:pPr marL="914400" lvl="3" indent="-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6075" algn="l"/>
              </a:tabLst>
            </a:pPr>
            <a:r>
              <a:rPr lang="en-US" b="1" dirty="0"/>
              <a:t>477 other </a:t>
            </a:r>
            <a:r>
              <a:rPr lang="en-US" dirty="0"/>
              <a:t>Ayrshires, Brown Swiss, </a:t>
            </a:r>
            <a:r>
              <a:rPr lang="en-US" dirty="0" err="1"/>
              <a:t>Guernseys</a:t>
            </a:r>
            <a:r>
              <a:rPr lang="en-US" dirty="0"/>
              <a:t>, Holsteins, Jerseys. </a:t>
            </a:r>
            <a:r>
              <a:rPr lang="en-US" sz="800" dirty="0"/>
              <a:t>*(Animal Genomics and Improvement Laboratory (Beltsville, MD) and the Collaborative Dairy DNA 										Repository (Madison, WI)).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AF9AF-160C-45B5-9896-28EEC7E5317C}"/>
              </a:ext>
            </a:extLst>
          </p:cNvPr>
          <p:cNvSpPr/>
          <p:nvPr/>
        </p:nvSpPr>
        <p:spPr>
          <a:xfrm>
            <a:off x="261885" y="6307222"/>
            <a:ext cx="30476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*CDCB = Council on Dairy Cattle Breeding (Bowie, MD).</a:t>
            </a:r>
          </a:p>
        </p:txBody>
      </p:sp>
    </p:spTree>
    <p:extLst>
      <p:ext uri="{BB962C8B-B14F-4D97-AF65-F5344CB8AC3E}">
        <p14:creationId xmlns:p14="http://schemas.microsoft.com/office/powerpoint/2010/main" val="49539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0F5F174-2308-4C7D-9823-1ACC46DF0483}"/>
              </a:ext>
            </a:extLst>
          </p:cNvPr>
          <p:cNvSpPr txBox="1">
            <a:spLocks/>
          </p:cNvSpPr>
          <p:nvPr/>
        </p:nvSpPr>
        <p:spPr>
          <a:xfrm>
            <a:off x="142626" y="140275"/>
            <a:ext cx="11906748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Materials and methods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B6FCF-701A-46B0-9278-C7119D7C3845}"/>
              </a:ext>
            </a:extLst>
          </p:cNvPr>
          <p:cNvSpPr/>
          <p:nvPr/>
        </p:nvSpPr>
        <p:spPr>
          <a:xfrm>
            <a:off x="261885" y="1186397"/>
            <a:ext cx="11222182" cy="501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Pedigree:</a:t>
            </a:r>
          </a:p>
          <a:p>
            <a:pPr marL="85883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Affected animals </a:t>
            </a:r>
            <a:r>
              <a:rPr lang="en-US" dirty="0"/>
              <a:t>and their carrier ancestors were visualized using PyPedal version 2.0.4 </a:t>
            </a:r>
            <a:r>
              <a:rPr lang="en-US" sz="800" dirty="0"/>
              <a:t>*(</a:t>
            </a:r>
            <a:r>
              <a:rPr lang="en-US" sz="800" dirty="0">
                <a:hlinkClick r:id="rId3" action="ppaction://hlinkfile"/>
              </a:rPr>
              <a:t>Cole, 2007</a:t>
            </a:r>
            <a:r>
              <a:rPr lang="en-US" sz="800" dirty="0"/>
              <a:t>; </a:t>
            </a:r>
            <a:r>
              <a:rPr lang="en-US" sz="800" dirty="0">
                <a:hlinkClick r:id="rId4"/>
              </a:rPr>
              <a:t>https://github.com/wintermind/pypedal</a:t>
            </a:r>
            <a:r>
              <a:rPr lang="en-US" sz="800" dirty="0"/>
              <a:t>)	</a:t>
            </a:r>
          </a:p>
          <a:p>
            <a:pPr>
              <a:lnSpc>
                <a:spcPct val="150000"/>
              </a:lnSpc>
            </a:pPr>
            <a:endParaRPr lang="en-US" b="1" u="sng" dirty="0"/>
          </a:p>
          <a:p>
            <a:pPr>
              <a:lnSpc>
                <a:spcPct val="150000"/>
              </a:lnSpc>
            </a:pPr>
            <a:r>
              <a:rPr lang="en-US" b="1" u="sng" dirty="0"/>
              <a:t>Genomic analysis:</a:t>
            </a:r>
          </a:p>
          <a:p>
            <a:pPr marL="85883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imputation process divided the genome into haplotype segments of maximum length 100 SNP.</a:t>
            </a:r>
          </a:p>
          <a:p>
            <a:pPr marL="573088">
              <a:lnSpc>
                <a:spcPct val="150000"/>
              </a:lnSpc>
            </a:pPr>
            <a:endParaRPr lang="en-US" dirty="0"/>
          </a:p>
          <a:p>
            <a:pPr marL="568325" indent="290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	A target region to search for the causal mutation was obtained by visually inspecting the regions of shared homozygosity for the imputed genotypes of the affected calves.</a:t>
            </a:r>
          </a:p>
          <a:p>
            <a:pPr marL="568325">
              <a:lnSpc>
                <a:spcPct val="150000"/>
              </a:lnSpc>
            </a:pPr>
            <a:endParaRPr lang="en-US" dirty="0"/>
          </a:p>
          <a:p>
            <a:pPr marL="568325" indent="290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Causal mutation </a:t>
            </a:r>
            <a:r>
              <a:rPr lang="en-US" b="1" dirty="0"/>
              <a:t>consequence</a:t>
            </a:r>
            <a:r>
              <a:rPr lang="en-US" dirty="0"/>
              <a:t> were predicted </a:t>
            </a:r>
            <a:r>
              <a:rPr lang="en-US" b="1" dirty="0"/>
              <a:t>using SIFT </a:t>
            </a:r>
            <a:r>
              <a:rPr lang="en-US" dirty="0"/>
              <a:t>(Sorting Intolerance From Tolerance) software.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9405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D27083AA-65CD-436B-9912-554F45A44A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65" y="1357848"/>
            <a:ext cx="8497155" cy="50013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A3FFF8-4A63-4C9F-9F0C-BC92500D6E73}"/>
              </a:ext>
            </a:extLst>
          </p:cNvPr>
          <p:cNvSpPr txBox="1">
            <a:spLocks/>
          </p:cNvSpPr>
          <p:nvPr/>
        </p:nvSpPr>
        <p:spPr>
          <a:xfrm>
            <a:off x="100042" y="98316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Trend of the JNS carriers increase per year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17CFD-13E6-4F51-AFAF-698587959589}"/>
              </a:ext>
            </a:extLst>
          </p:cNvPr>
          <p:cNvSpPr/>
          <p:nvPr/>
        </p:nvSpPr>
        <p:spPr>
          <a:xfrm>
            <a:off x="256170" y="6308329"/>
            <a:ext cx="25170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*JNS = Jersey Neuropathy with Splayed forelimbs </a:t>
            </a:r>
          </a:p>
        </p:txBody>
      </p:sp>
    </p:spTree>
    <p:extLst>
      <p:ext uri="{BB962C8B-B14F-4D97-AF65-F5344CB8AC3E}">
        <p14:creationId xmlns:p14="http://schemas.microsoft.com/office/powerpoint/2010/main" val="177748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1F9E0EE-A017-4921-B186-9670CA0CE28C}"/>
              </a:ext>
            </a:extLst>
          </p:cNvPr>
          <p:cNvSpPr/>
          <p:nvPr/>
        </p:nvSpPr>
        <p:spPr>
          <a:xfrm>
            <a:off x="8349236" y="828312"/>
            <a:ext cx="4229339" cy="57554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39738"/>
            <a:endParaRPr lang="en-US" sz="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39738"/>
            <a:r>
              <a:rPr lang="en-US" sz="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Animal #	Registration # 	Name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1 	JEUSA000003906889 	WOODSTOCK BERRETTA LESLIE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2 	JEUSA000003980701 	WOODSTOCK ALF LESLIE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3 	JEUSA000111360167 	WOODSTOCK LEMVIG LINDY 	</a:t>
            </a:r>
          </a:p>
          <a:p>
            <a:pPr defTabSz="439738"/>
            <a:r>
              <a:rPr lang="fr-FR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4 	JEUSA000111389227 	WOODSTOCK LLV LIEUTENANT-ET 	</a:t>
            </a:r>
          </a:p>
          <a:p>
            <a:pPr defTabSz="439738"/>
            <a:r>
              <a:rPr lang="fr-FR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5 	JEUSA000061929249 	TOLLENAARS IMPULS LEGAL 233 ET 	</a:t>
            </a:r>
          </a:p>
          <a:p>
            <a:pPr defTabSz="439738"/>
            <a:r>
              <a:rPr lang="fr-FR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6 	JEUSA000067001904 	HEINS LIEUTENANT RAQUEL {2}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7 	JEUSA000115330908 	LACAMAS OFFICER-ET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8 	JEUSA000118092164 	GIESEKE LEGAL G700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9 	JEUSA000117676567 	CLOVER PATCH LEGAL LILAC 	</a:t>
            </a:r>
          </a:p>
          <a:p>
            <a:pPr defTabSz="439738"/>
            <a:r>
              <a:rPr lang="pt-BR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10 	JEUSA000069042853 	AHLEM LEGAL WYN 35647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11 	JEUSA000117217618 	SCHULTZ LEGAL CRITIC-P ET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12 	JEUSA000117222740 	ALL LYNNS LEGAL VISIONARY-ET E 	</a:t>
            </a:r>
          </a:p>
          <a:p>
            <a:pPr defTabSz="439738"/>
            <a:r>
              <a:rPr lang="es-E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13 	JEUSA000067138634 	SHAN-MAR LEGAL CHARISMA 	</a:t>
            </a:r>
          </a:p>
          <a:p>
            <a:pPr defTabSz="439738"/>
            <a:r>
              <a:rPr lang="pt-BR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14 	JEUSA000119437018 	CRF LEGAL 2791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15 	JEUSA000117511598 	LUCKY HILL LEGAL PRETZEL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16 	JEUSA000116169172 	HEINS UNREGISTERED B16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17 	JEUSA000067301641 	GIESEKES OFFICER RITZY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18 	JEUSA000119903120 	CLOVER PATCH BANCROFT LEEANN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19 	JEUSA000074067487 	AHLEM TEXAS WILDCAT 22702-ET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20 	JEUSA000071199770 	AHLEM NIKON-P 	</a:t>
            </a:r>
          </a:p>
          <a:p>
            <a:pPr defTabSz="439738"/>
            <a:r>
              <a:rPr lang="fr-FR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21 	JE840003012423929 	RIVER VALLEY CECE CHROME ET </a:t>
            </a:r>
            <a:r>
              <a:rPr lang="fr-FR" sz="7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22 	JEUSA000118201001 	ROWLEYS 11 VISIONARY CHILI-ET 	</a:t>
            </a:r>
          </a:p>
          <a:p>
            <a:pPr defTabSz="439738"/>
            <a:r>
              <a:rPr lang="fr-FR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23 	JEUSA000118769686 	DODAN CARNATION DADS DREAM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24 	JEUSA000118440510 	BLUE MIST VISIONARY METHOD 	</a:t>
            </a:r>
          </a:p>
          <a:p>
            <a:pPr defTabSz="439738"/>
            <a:r>
              <a:rPr lang="it-IT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25 	JEUSA000119437027 	CRF VISIONARY 5150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26 	JE840003125319168 	LUCKY HILL PLUS PRINGLE {6}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27 	JEUSA000173408977 	CLOVER PATCH VICEROY LEONA 	</a:t>
            </a:r>
          </a:p>
          <a:p>
            <a:pPr defTabSz="439738"/>
            <a:r>
              <a:rPr lang="fr-FR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28 	JEUSA000067340303 	UR CALF 000303 23060118-ET 	</a:t>
            </a:r>
          </a:p>
          <a:p>
            <a:pPr defTabSz="439738"/>
            <a:r>
              <a:rPr lang="fr-FR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29 	JEUSA000067340304 	UR CALF 000304 23060118-ET 	</a:t>
            </a:r>
          </a:p>
          <a:p>
            <a:pPr defTabSz="439738"/>
            <a:r>
              <a:rPr lang="fr-FR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30 	JEUSA000067340307 	UR CALF 000307 23060118-ET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31 	JE840003126479214 	RIVER VALLEY CHROME REJOYCE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32 	JEUSA000174009528 	CLOVER PATCH CHROME LEXILOU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33 	JEUSA000067359358 	WETUMPKA CHROME NABISCO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34 	JEUSA000174074942 	PHILLIPS CHROME PUMPKIN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35 	JEUSA000174001904 	CLOVER PATCH CHROME DIVA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36 	JEUSA000174009537 	CLOVER PATCH CHROME MONTY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37 	JEUSA000173985162 	CLOVER PATCH CHROME CURRY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38 	JEUSA000174009519 	CLOVER PATCH CHROME PRIVATE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39 	JEUSA000119791431 	CLOVER PATCH CHILI PENELOPE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40 	JEUSA000173002395 	CLOVER PATCH CHILI CRYSTAL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41 	JEUSA000173002564 	CLOVER PATCH CHILI MONET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42 	JEUSA000173002612 	CLOVER PATCH CHILI DARLING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43 	JEUSA000119588107 	PHILLIPS CHILLI PAPRIKA 	</a:t>
            </a:r>
          </a:p>
          <a:p>
            <a:pPr defTabSz="439738"/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</a:rPr>
              <a:t>44 	JEUSA000067333440 	HILLVIEW LISTOWEL-P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45 	JEUSA000119777938 	CINNAMON RIDGE METHOD BULGARIA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46 	JE840003219717380 	LUCKY HILL BUBBA PHLOP 	</a:t>
            </a:r>
          </a:p>
          <a:p>
            <a:pPr defTabSz="439738"/>
            <a:r>
              <a:rPr lang="fr-FR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47 	JE840003145661780 	PHILLIPS BARNABAS PUMPKIN 	</a:t>
            </a:r>
          </a:p>
          <a:p>
            <a:pPr defTabSz="439738"/>
            <a:r>
              <a:rPr lang="en-US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48 	JEUSA000067457393 	WETUMPKA LISTOWEL NIBLET 	</a:t>
            </a:r>
          </a:p>
          <a:p>
            <a:pPr defTabSz="439738"/>
            <a:r>
              <a:rPr lang="it-IT" sz="700" dirty="0">
                <a:solidFill>
                  <a:srgbClr val="000000">
                    <a:alpha val="35000"/>
                  </a:srgbClr>
                </a:solidFill>
                <a:latin typeface="Calibri" panose="020F0502020204030204" pitchFamily="34" charset="0"/>
              </a:rPr>
              <a:t>49 	JEUSA000067771710 	PINE-TREE DISCO BUBBA-ET </a:t>
            </a:r>
            <a:r>
              <a:rPr lang="it-IT" sz="7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41EECD-4CED-4663-9553-18985B415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513" y="1075459"/>
            <a:ext cx="11671389" cy="5602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E98D4-AAB0-4FA7-B21E-0D929CD8C0AC}"/>
              </a:ext>
            </a:extLst>
          </p:cNvPr>
          <p:cNvSpPr txBox="1"/>
          <p:nvPr/>
        </p:nvSpPr>
        <p:spPr>
          <a:xfrm>
            <a:off x="1162673" y="5071086"/>
            <a:ext cx="347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Earliest known carrier (Blue)</a:t>
            </a:r>
            <a:endParaRPr lang="en-US" dirty="0"/>
          </a:p>
          <a:p>
            <a:r>
              <a:rPr lang="en-US" b="1" dirty="0"/>
              <a:t>Carrier ancestors (Orange)</a:t>
            </a:r>
          </a:p>
          <a:p>
            <a:r>
              <a:rPr lang="en-US" b="1" dirty="0"/>
              <a:t>Affected calves (brown)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2B719B-F5BF-4254-A8C1-4A223F56F616}"/>
              </a:ext>
            </a:extLst>
          </p:cNvPr>
          <p:cNvSpPr txBox="1">
            <a:spLocks/>
          </p:cNvSpPr>
          <p:nvPr/>
        </p:nvSpPr>
        <p:spPr>
          <a:xfrm>
            <a:off x="204236" y="119437"/>
            <a:ext cx="11987764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JNS calves had common ancestry of a cow born in 1995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47DD34-D58F-4562-9F3B-3D2458CACA11}"/>
              </a:ext>
            </a:extLst>
          </p:cNvPr>
          <p:cNvGrpSpPr/>
          <p:nvPr/>
        </p:nvGrpSpPr>
        <p:grpSpPr>
          <a:xfrm>
            <a:off x="-72475" y="882774"/>
            <a:ext cx="1130596" cy="5602247"/>
            <a:chOff x="10949016" y="882774"/>
            <a:chExt cx="1130596" cy="5602247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FB41FC58-3EAA-4F5D-826A-6C095726242A}"/>
                </a:ext>
              </a:extLst>
            </p:cNvPr>
            <p:cNvSpPr/>
            <p:nvPr/>
          </p:nvSpPr>
          <p:spPr>
            <a:xfrm>
              <a:off x="10949016" y="882774"/>
              <a:ext cx="1130596" cy="560224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74B3E979-ACD0-4A39-A25E-0AE7F3638602}"/>
                </a:ext>
              </a:extLst>
            </p:cNvPr>
            <p:cNvSpPr/>
            <p:nvPr/>
          </p:nvSpPr>
          <p:spPr>
            <a:xfrm rot="5400000">
              <a:off x="11029642" y="937573"/>
              <a:ext cx="1031086" cy="921489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1995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B2BF0BA4-9180-477B-B0D8-B7A9B0CE4AFB}"/>
                </a:ext>
              </a:extLst>
            </p:cNvPr>
            <p:cNvSpPr/>
            <p:nvPr/>
          </p:nvSpPr>
          <p:spPr>
            <a:xfrm rot="5400000">
              <a:off x="10998770" y="2372483"/>
              <a:ext cx="1031086" cy="921489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2008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F0A3BB98-3746-4BC9-B480-D2242804760A}"/>
                </a:ext>
              </a:extLst>
            </p:cNvPr>
            <p:cNvSpPr/>
            <p:nvPr/>
          </p:nvSpPr>
          <p:spPr>
            <a:xfrm rot="5400000">
              <a:off x="10998769" y="4502452"/>
              <a:ext cx="1031086" cy="921489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2020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F53BC3D-BA99-4F51-BDD2-B31DB6879182}"/>
              </a:ext>
            </a:extLst>
          </p:cNvPr>
          <p:cNvSpPr/>
          <p:nvPr/>
        </p:nvSpPr>
        <p:spPr>
          <a:xfrm>
            <a:off x="1095537" y="6082145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/>
              <a:t>*visualized using PyPedal version 2.0.4</a:t>
            </a:r>
          </a:p>
          <a:p>
            <a:r>
              <a:rPr lang="en-US" sz="900" b="1" dirty="0"/>
              <a:t>*Animal identification key is available </a:t>
            </a:r>
            <a:r>
              <a:rPr lang="en-US" sz="900" dirty="0"/>
              <a:t>(https://www.ars.usda.gov/arsuserfiles/80420530/publications/scientific/journals/JDS_JNS_SupplTableS1.pdf). </a:t>
            </a:r>
          </a:p>
        </p:txBody>
      </p:sp>
    </p:spTree>
    <p:extLst>
      <p:ext uri="{BB962C8B-B14F-4D97-AF65-F5344CB8AC3E}">
        <p14:creationId xmlns:p14="http://schemas.microsoft.com/office/powerpoint/2010/main" val="3016719582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14216</TotalTime>
  <Words>1481</Words>
  <Application>Microsoft Office PowerPoint</Application>
  <PresentationFormat>Widescreen</PresentationFormat>
  <Paragraphs>151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AIP-2017 16-9 Slide Master</vt:lpstr>
      <vt:lpstr>Inheritance of a mutation causing Jersey neuropathy with splayed forelimbs.  “Abstract Tracking Number: 199”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Acknowledgments and disclaimers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Al-Khudhair, Ahmed - ARS</dc:creator>
  <cp:lastModifiedBy>Al-Khudhair, Ahmed - ARS</cp:lastModifiedBy>
  <cp:revision>192</cp:revision>
  <dcterms:created xsi:type="dcterms:W3CDTF">2021-02-08T14:44:37Z</dcterms:created>
  <dcterms:modified xsi:type="dcterms:W3CDTF">2021-07-14T15:46:16Z</dcterms:modified>
</cp:coreProperties>
</file>