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5" r:id="rId3"/>
  </p:sldMasterIdLst>
  <p:notesMasterIdLst>
    <p:notesMasterId r:id="rId19"/>
  </p:notesMasterIdLst>
  <p:sldIdLst>
    <p:sldId id="602" r:id="rId4"/>
    <p:sldId id="603" r:id="rId5"/>
    <p:sldId id="614" r:id="rId6"/>
    <p:sldId id="607" r:id="rId7"/>
    <p:sldId id="348" r:id="rId8"/>
    <p:sldId id="608" r:id="rId9"/>
    <p:sldId id="359" r:id="rId10"/>
    <p:sldId id="616" r:id="rId11"/>
    <p:sldId id="615" r:id="rId12"/>
    <p:sldId id="611" r:id="rId13"/>
    <p:sldId id="610" r:id="rId14"/>
    <p:sldId id="609" r:id="rId15"/>
    <p:sldId id="613" r:id="rId16"/>
    <p:sldId id="600"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5" autoAdjust="0"/>
    <p:restoredTop sz="94669" autoAdjust="0"/>
  </p:normalViewPr>
  <p:slideViewPr>
    <p:cSldViewPr snapToGrid="0">
      <p:cViewPr varScale="1">
        <p:scale>
          <a:sx n="101" d="100"/>
          <a:sy n="101" d="100"/>
        </p:scale>
        <p:origin x="936" y="1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40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heshneupane/Downloads/late%20term%20abor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heshneupane/Downloads/late%20term%20abor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Year!$A$1:$R$1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Year!$A$2:$R$2</c:f>
              <c:numCache>
                <c:formatCode>General</c:formatCode>
                <c:ptCount val="18"/>
                <c:pt idx="0">
                  <c:v>1.44</c:v>
                </c:pt>
                <c:pt idx="1">
                  <c:v>1.39</c:v>
                </c:pt>
                <c:pt idx="2">
                  <c:v>1.25</c:v>
                </c:pt>
                <c:pt idx="3">
                  <c:v>1.18</c:v>
                </c:pt>
                <c:pt idx="4">
                  <c:v>1.1599999999999999</c:v>
                </c:pt>
                <c:pt idx="5">
                  <c:v>1.3</c:v>
                </c:pt>
                <c:pt idx="6">
                  <c:v>1.31</c:v>
                </c:pt>
                <c:pt idx="7">
                  <c:v>1.3</c:v>
                </c:pt>
                <c:pt idx="8">
                  <c:v>1.31</c:v>
                </c:pt>
                <c:pt idx="9">
                  <c:v>1.31</c:v>
                </c:pt>
                <c:pt idx="10">
                  <c:v>1.26</c:v>
                </c:pt>
                <c:pt idx="11">
                  <c:v>1.22</c:v>
                </c:pt>
                <c:pt idx="12">
                  <c:v>1.07</c:v>
                </c:pt>
                <c:pt idx="13">
                  <c:v>0.99</c:v>
                </c:pt>
                <c:pt idx="14">
                  <c:v>0.96</c:v>
                </c:pt>
                <c:pt idx="15">
                  <c:v>0.94</c:v>
                </c:pt>
                <c:pt idx="16">
                  <c:v>0.91</c:v>
                </c:pt>
                <c:pt idx="17">
                  <c:v>1.04</c:v>
                </c:pt>
              </c:numCache>
            </c:numRef>
          </c:val>
          <c:smooth val="0"/>
          <c:extLst>
            <c:ext xmlns:c16="http://schemas.microsoft.com/office/drawing/2014/chart" uri="{C3380CC4-5D6E-409C-BE32-E72D297353CC}">
              <c16:uniqueId val="{00000000-5D2B-9748-91C3-544FA4F2A816}"/>
            </c:ext>
          </c:extLst>
        </c:ser>
        <c:dLbls>
          <c:dLblPos val="ctr"/>
          <c:showLegendKey val="0"/>
          <c:showVal val="1"/>
          <c:showCatName val="0"/>
          <c:showSerName val="0"/>
          <c:showPercent val="0"/>
          <c:showBubbleSize val="0"/>
        </c:dLbls>
        <c:hiLowLines>
          <c:spPr>
            <a:ln w="9525">
              <a:solidFill>
                <a:schemeClr val="dk1">
                  <a:lumMod val="35000"/>
                  <a:lumOff val="65000"/>
                </a:schemeClr>
              </a:solidFill>
            </a:ln>
            <a:effectLst/>
          </c:spPr>
        </c:hiLowLines>
        <c:marker val="1"/>
        <c:smooth val="0"/>
        <c:axId val="1358026800"/>
        <c:axId val="1358028448"/>
      </c:lineChart>
      <c:catAx>
        <c:axId val="135802680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b="1"/>
                  <a:t>Birth 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1358028448"/>
        <c:crosses val="autoZero"/>
        <c:auto val="1"/>
        <c:lblAlgn val="ctr"/>
        <c:lblOffset val="100"/>
        <c:noMultiLvlLbl val="0"/>
      </c:catAx>
      <c:valAx>
        <c:axId val="135802844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b="1"/>
                  <a:t>Abortion loss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1358026800"/>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month!$A$1:$A$12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month!$B$1:$B$12</c:f>
              <c:numCache>
                <c:formatCode>General</c:formatCode>
                <c:ptCount val="12"/>
                <c:pt idx="0">
                  <c:v>1.1299999999999999</c:v>
                </c:pt>
                <c:pt idx="1">
                  <c:v>1.1299999999999999</c:v>
                </c:pt>
                <c:pt idx="2">
                  <c:v>1.1000000000000001</c:v>
                </c:pt>
                <c:pt idx="3">
                  <c:v>1.1200000000000001</c:v>
                </c:pt>
                <c:pt idx="4">
                  <c:v>1.17</c:v>
                </c:pt>
                <c:pt idx="5">
                  <c:v>1.19</c:v>
                </c:pt>
                <c:pt idx="6">
                  <c:v>1.25</c:v>
                </c:pt>
                <c:pt idx="7">
                  <c:v>1.25</c:v>
                </c:pt>
                <c:pt idx="8">
                  <c:v>1.24</c:v>
                </c:pt>
                <c:pt idx="9">
                  <c:v>1.21</c:v>
                </c:pt>
                <c:pt idx="10">
                  <c:v>1.17</c:v>
                </c:pt>
                <c:pt idx="11">
                  <c:v>1.1299999999999999</c:v>
                </c:pt>
              </c:numCache>
            </c:numRef>
          </c:val>
          <c:smooth val="0"/>
          <c:extLst>
            <c:ext xmlns:c16="http://schemas.microsoft.com/office/drawing/2014/chart" uri="{C3380CC4-5D6E-409C-BE32-E72D297353CC}">
              <c16:uniqueId val="{00000000-BC09-AD46-9BFA-3F53440A1D77}"/>
            </c:ext>
          </c:extLst>
        </c:ser>
        <c:dLbls>
          <c:dLblPos val="ctr"/>
          <c:showLegendKey val="0"/>
          <c:showVal val="1"/>
          <c:showCatName val="0"/>
          <c:showSerName val="0"/>
          <c:showPercent val="0"/>
          <c:showBubbleSize val="0"/>
        </c:dLbls>
        <c:marker val="1"/>
        <c:smooth val="0"/>
        <c:axId val="572334111"/>
        <c:axId val="602142335"/>
      </c:lineChart>
      <c:catAx>
        <c:axId val="572334111"/>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b="1"/>
                  <a:t>Calving Month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602142335"/>
        <c:crosses val="autoZero"/>
        <c:auto val="1"/>
        <c:lblAlgn val="ctr"/>
        <c:lblOffset val="100"/>
        <c:noMultiLvlLbl val="0"/>
      </c:catAx>
      <c:valAx>
        <c:axId val="60214233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sz="1400" b="1"/>
                  <a:t>Abortion</a:t>
                </a:r>
                <a:r>
                  <a:rPr lang="en-US" sz="1400" b="1" baseline="0"/>
                  <a:t> losss %</a:t>
                </a:r>
                <a:endParaRPr lang="en-US"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crossAx val="572334111"/>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0928E-CC6B-4CBA-9BE9-7DA566F85053}" type="datetimeFigureOut">
              <a:rPr lang="en-US" smtClean="0"/>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9F8C8-7712-45BB-B9C8-50F27F3DA656}" type="slidenum">
              <a:rPr lang="en-US" smtClean="0"/>
              <a:t>‹#›</a:t>
            </a:fld>
            <a:endParaRPr lang="en-US"/>
          </a:p>
        </p:txBody>
      </p:sp>
    </p:spTree>
    <p:extLst>
      <p:ext uri="{BB962C8B-B14F-4D97-AF65-F5344CB8AC3E}">
        <p14:creationId xmlns:p14="http://schemas.microsoft.com/office/powerpoint/2010/main" val="2519571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a:t>
            </a:fld>
            <a:endParaRPr lang="en-US"/>
          </a:p>
        </p:txBody>
      </p:sp>
    </p:spTree>
    <p:extLst>
      <p:ext uri="{BB962C8B-B14F-4D97-AF65-F5344CB8AC3E}">
        <p14:creationId xmlns:p14="http://schemas.microsoft.com/office/powerpoint/2010/main" val="114739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10</a:t>
            </a:fld>
            <a:endParaRPr lang="en-US"/>
          </a:p>
        </p:txBody>
      </p:sp>
    </p:spTree>
    <p:extLst>
      <p:ext uri="{BB962C8B-B14F-4D97-AF65-F5344CB8AC3E}">
        <p14:creationId xmlns:p14="http://schemas.microsoft.com/office/powerpoint/2010/main" val="41397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11</a:t>
            </a:fld>
            <a:endParaRPr lang="en-US"/>
          </a:p>
        </p:txBody>
      </p:sp>
    </p:spTree>
    <p:extLst>
      <p:ext uri="{BB962C8B-B14F-4D97-AF65-F5344CB8AC3E}">
        <p14:creationId xmlns:p14="http://schemas.microsoft.com/office/powerpoint/2010/main" val="249835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12</a:t>
            </a:fld>
            <a:endParaRPr lang="en-US"/>
          </a:p>
        </p:txBody>
      </p:sp>
    </p:spTree>
    <p:extLst>
      <p:ext uri="{BB962C8B-B14F-4D97-AF65-F5344CB8AC3E}">
        <p14:creationId xmlns:p14="http://schemas.microsoft.com/office/powerpoint/2010/main" val="126657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believe that current fertility traits already accounts for these economic loss and these costs associated with abortion traits are inflated.</a:t>
            </a:r>
          </a:p>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13</a:t>
            </a:fld>
            <a:endParaRPr lang="en-US"/>
          </a:p>
        </p:txBody>
      </p:sp>
    </p:spTree>
    <p:extLst>
      <p:ext uri="{BB962C8B-B14F-4D97-AF65-F5344CB8AC3E}">
        <p14:creationId xmlns:p14="http://schemas.microsoft.com/office/powerpoint/2010/main" val="13737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5"/>
          </p:nvPr>
        </p:nvSpPr>
        <p:spPr/>
        <p:txBody>
          <a:bodyPr/>
          <a:lstStyle/>
          <a:p>
            <a:fld id="{9CA9F8C8-7712-45BB-B9C8-50F27F3DA656}" type="slidenum">
              <a:rPr lang="en-US" smtClean="0"/>
              <a:t>14</a:t>
            </a:fld>
            <a:endParaRPr lang="en-US"/>
          </a:p>
        </p:txBody>
      </p:sp>
    </p:spTree>
    <p:extLst>
      <p:ext uri="{BB962C8B-B14F-4D97-AF65-F5344CB8AC3E}">
        <p14:creationId xmlns:p14="http://schemas.microsoft.com/office/powerpoint/2010/main" val="3614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15</a:t>
            </a:fld>
            <a:endParaRPr lang="en-US"/>
          </a:p>
        </p:txBody>
      </p:sp>
    </p:spTree>
    <p:extLst>
      <p:ext uri="{BB962C8B-B14F-4D97-AF65-F5344CB8AC3E}">
        <p14:creationId xmlns:p14="http://schemas.microsoft.com/office/powerpoint/2010/main" val="12403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2</a:t>
            </a:fld>
            <a:endParaRPr lang="en-US"/>
          </a:p>
        </p:txBody>
      </p:sp>
    </p:spTree>
    <p:extLst>
      <p:ext uri="{BB962C8B-B14F-4D97-AF65-F5344CB8AC3E}">
        <p14:creationId xmlns:p14="http://schemas.microsoft.com/office/powerpoint/2010/main" val="330585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3</a:t>
            </a:fld>
            <a:endParaRPr lang="en-US"/>
          </a:p>
        </p:txBody>
      </p:sp>
    </p:spTree>
    <p:extLst>
      <p:ext uri="{BB962C8B-B14F-4D97-AF65-F5344CB8AC3E}">
        <p14:creationId xmlns:p14="http://schemas.microsoft.com/office/powerpoint/2010/main" val="15088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4</a:t>
            </a:fld>
            <a:endParaRPr lang="en-US"/>
          </a:p>
        </p:txBody>
      </p:sp>
    </p:spTree>
    <p:extLst>
      <p:ext uri="{BB962C8B-B14F-4D97-AF65-F5344CB8AC3E}">
        <p14:creationId xmlns:p14="http://schemas.microsoft.com/office/powerpoint/2010/main" val="80935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5</a:t>
            </a:fld>
            <a:endParaRPr lang="en-US"/>
          </a:p>
        </p:txBody>
      </p:sp>
    </p:spTree>
    <p:extLst>
      <p:ext uri="{BB962C8B-B14F-4D97-AF65-F5344CB8AC3E}">
        <p14:creationId xmlns:p14="http://schemas.microsoft.com/office/powerpoint/2010/main" val="301171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6</a:t>
            </a:fld>
            <a:endParaRPr lang="en-US"/>
          </a:p>
        </p:txBody>
      </p:sp>
    </p:spTree>
    <p:extLst>
      <p:ext uri="{BB962C8B-B14F-4D97-AF65-F5344CB8AC3E}">
        <p14:creationId xmlns:p14="http://schemas.microsoft.com/office/powerpoint/2010/main" val="137517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7</a:t>
            </a:fld>
            <a:endParaRPr lang="en-US"/>
          </a:p>
        </p:txBody>
      </p:sp>
    </p:spTree>
    <p:extLst>
      <p:ext uri="{BB962C8B-B14F-4D97-AF65-F5344CB8AC3E}">
        <p14:creationId xmlns:p14="http://schemas.microsoft.com/office/powerpoint/2010/main" val="24851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8</a:t>
            </a:fld>
            <a:endParaRPr lang="en-US"/>
          </a:p>
        </p:txBody>
      </p:sp>
    </p:spTree>
    <p:extLst>
      <p:ext uri="{BB962C8B-B14F-4D97-AF65-F5344CB8AC3E}">
        <p14:creationId xmlns:p14="http://schemas.microsoft.com/office/powerpoint/2010/main" val="249428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9</a:t>
            </a:fld>
            <a:endParaRPr lang="en-US"/>
          </a:p>
        </p:txBody>
      </p:sp>
    </p:spTree>
    <p:extLst>
      <p:ext uri="{BB962C8B-B14F-4D97-AF65-F5344CB8AC3E}">
        <p14:creationId xmlns:p14="http://schemas.microsoft.com/office/powerpoint/2010/main" val="42254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341120"/>
            <a:ext cx="11216640" cy="487680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534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3984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3820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66912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341120"/>
            <a:ext cx="11216640" cy="487680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92873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3083560"/>
            <a:ext cx="10363200" cy="3291840"/>
          </a:xfrm>
        </p:spPr>
        <p:txBody>
          <a:bodyPr/>
          <a:lstStyle>
            <a:lvl1pPr>
              <a:spcAft>
                <a:spcPts val="0"/>
              </a:spcAft>
              <a:buNone/>
              <a:defRPr/>
            </a:lvl1pPr>
          </a:lstStyle>
          <a:p>
            <a:pPr lvl="0"/>
            <a:r>
              <a:rPr lang="en-US" dirty="0"/>
              <a:t>Click to edit Master text styles</a:t>
            </a:r>
          </a:p>
        </p:txBody>
      </p:sp>
      <p:sp>
        <p:nvSpPr>
          <p:cNvPr id="5" name="Rectangle 4"/>
          <p:cNvSpPr/>
          <p:nvPr userDrawn="1"/>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13642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04621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12411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14400" y="3083560"/>
            <a:ext cx="10363200" cy="3291840"/>
          </a:xfrm>
        </p:spPr>
        <p:txBody>
          <a:bodyPr/>
          <a:lstStyle>
            <a:lvl1pPr>
              <a:spcAft>
                <a:spcPts val="0"/>
              </a:spcAft>
              <a:buNone/>
              <a:defRPr/>
            </a:lvl1pPr>
          </a:lstStyle>
          <a:p>
            <a:pPr lvl="0"/>
            <a:r>
              <a:rPr lang="en-US" dirty="0"/>
              <a:t>Click to edit Master text styles</a:t>
            </a:r>
          </a:p>
        </p:txBody>
      </p:sp>
    </p:spTree>
    <p:extLst>
      <p:ext uri="{BB962C8B-B14F-4D97-AF65-F5344CB8AC3E}">
        <p14:creationId xmlns:p14="http://schemas.microsoft.com/office/powerpoint/2010/main" val="212139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dirty="0"/>
              <a:t>Click to edit Master title style</a:t>
            </a:r>
          </a:p>
        </p:txBody>
      </p:sp>
      <p:sp>
        <p:nvSpPr>
          <p:cNvPr id="3" name="Content Placeholder 2"/>
          <p:cNvSpPr>
            <a:spLocks noGrp="1"/>
          </p:cNvSpPr>
          <p:nvPr>
            <p:ph sz="half" idx="1"/>
          </p:nvPr>
        </p:nvSpPr>
        <p:spPr>
          <a:xfrm>
            <a:off x="48768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3984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146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2237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7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72043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740305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341120"/>
            <a:ext cx="11216640" cy="487680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528764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3083560"/>
            <a:ext cx="10363200" cy="3291840"/>
          </a:xfrm>
        </p:spPr>
        <p:txBody>
          <a:bodyPr/>
          <a:lstStyle>
            <a:lvl1pPr>
              <a:spcAft>
                <a:spcPts val="0"/>
              </a:spcAft>
              <a:buNone/>
              <a:defRPr/>
            </a:lvl1pPr>
          </a:lstStyle>
          <a:p>
            <a:pPr lvl="0"/>
            <a:r>
              <a:rPr lang="en-US"/>
              <a:t>Click to edit Master text styles</a:t>
            </a:r>
          </a:p>
        </p:txBody>
      </p:sp>
      <p:sp>
        <p:nvSpPr>
          <p:cNvPr id="5" name="Rectangle 4"/>
          <p:cNvSpPr/>
          <p:nvPr userDrawn="1"/>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298718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a:xfrm>
            <a:off x="11509248" y="6409773"/>
            <a:ext cx="682752" cy="473627"/>
          </a:xfrm>
          <a:prstGeom prst="rect">
            <a:avLst/>
          </a:prstGeom>
        </p:spPr>
      </p:pic>
      <p:sp>
        <p:nvSpPr>
          <p:cNvPr id="8" name="Rectangle 7"/>
          <p:cNvSpPr/>
          <p:nvPr userDrawn="1"/>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7" name="Rectangle 6"/>
          <p:cNvSpPr/>
          <p:nvPr userDrawn="1"/>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87680" y="1341120"/>
            <a:ext cx="11216640" cy="4876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American Dairy Science Association annual meeting (virtual), July 11-14 2021 (</a:t>
            </a:r>
            <a:fld id="{15B3028D-9398-4C32-B664-7BB0AE0371BF}" type="slidenum">
              <a:rPr lang="en-US" sz="1067" b="1" smtClean="0">
                <a:solidFill>
                  <a:schemeClr val="bg1"/>
                </a:solidFill>
              </a:rPr>
              <a:pPr/>
              <a:t>‹#›</a:t>
            </a:fld>
            <a:r>
              <a:rPr lang="en-US" sz="1067" b="1" dirty="0">
                <a:solidFill>
                  <a:schemeClr val="bg1"/>
                </a:solidFill>
              </a:rPr>
              <a:t>)</a:t>
            </a:r>
          </a:p>
        </p:txBody>
      </p:sp>
      <p:sp>
        <p:nvSpPr>
          <p:cNvPr id="15" name="Rectangle 14"/>
          <p:cNvSpPr/>
          <p:nvPr userDrawn="1"/>
        </p:nvSpPr>
        <p:spPr>
          <a:xfrm>
            <a:off x="8778240" y="6673278"/>
            <a:ext cx="2682240" cy="164212"/>
          </a:xfrm>
          <a:prstGeom prst="rect">
            <a:avLst/>
          </a:prstGeom>
        </p:spPr>
        <p:txBody>
          <a:bodyPr lIns="0" tIns="0" rIns="0" bIns="0" anchor="ctr" anchorCtr="0">
            <a:spAutoFit/>
          </a:bodyPr>
          <a:lstStyle/>
          <a:p>
            <a:pPr algn="r"/>
            <a:r>
              <a:rPr lang="en-US" sz="1067" b="1" dirty="0">
                <a:solidFill>
                  <a:schemeClr val="bg1"/>
                </a:solidFill>
              </a:rPr>
              <a:t>Neupane</a:t>
            </a:r>
          </a:p>
        </p:txBody>
      </p:sp>
    </p:spTree>
    <p:extLst>
      <p:ext uri="{BB962C8B-B14F-4D97-AF65-F5344CB8AC3E}">
        <p14:creationId xmlns:p14="http://schemas.microsoft.com/office/powerpoint/2010/main" val="275655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378875" indent="-378875" algn="l" defTabSz="1219170" rtl="0" eaLnBrk="1" latinLnBrk="0" hangingPunct="1">
        <a:lnSpc>
          <a:spcPts val="3333"/>
        </a:lnSpc>
        <a:spcBef>
          <a:spcPts val="0"/>
        </a:spcBef>
        <a:spcAft>
          <a:spcPts val="1600"/>
        </a:spcAft>
        <a:buFont typeface="Symbol" pitchFamily="18" charset="2"/>
        <a:buChar char=""/>
        <a:defRPr sz="3200" b="1" kern="1200">
          <a:solidFill>
            <a:schemeClr val="tx1"/>
          </a:solidFill>
          <a:latin typeface="+mn-lt"/>
          <a:ea typeface="+mn-ea"/>
          <a:cs typeface="+mn-cs"/>
        </a:defRPr>
      </a:lvl1pPr>
      <a:lvl2pPr marL="840296" indent="-380990" algn="l" defTabSz="1219170" rtl="0" eaLnBrk="1" latinLnBrk="0" hangingPunct="1">
        <a:lnSpc>
          <a:spcPts val="3333"/>
        </a:lnSpc>
        <a:spcBef>
          <a:spcPts val="0"/>
        </a:spcBef>
        <a:spcAft>
          <a:spcPts val="1600"/>
        </a:spcAft>
        <a:buFont typeface="Arial" pitchFamily="34" charset="0"/>
        <a:buChar char="–"/>
        <a:tabLst/>
        <a:defRPr sz="3200" b="1" kern="1200">
          <a:solidFill>
            <a:schemeClr val="tx1"/>
          </a:solidFill>
          <a:latin typeface="+mn-lt"/>
          <a:ea typeface="+mn-ea"/>
          <a:cs typeface="+mn-cs"/>
        </a:defRPr>
      </a:lvl2pPr>
      <a:lvl3pPr marL="1138738" indent="-298443" algn="l" defTabSz="1219170" rtl="0" eaLnBrk="1" latinLnBrk="0" hangingPunct="1">
        <a:lnSpc>
          <a:spcPts val="3333"/>
        </a:lnSpc>
        <a:spcBef>
          <a:spcPts val="0"/>
        </a:spcBef>
        <a:spcAft>
          <a:spcPts val="1600"/>
        </a:spcAft>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11509248" y="6409773"/>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0" y="1341120"/>
            <a:ext cx="11216640" cy="4876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Meeting,  Location, Date (</a:t>
            </a:r>
            <a:fld id="{15B3028D-9398-4C32-B664-7BB0AE0371BF}" type="slidenum">
              <a:rPr lang="en-US" sz="1067" b="1" smtClean="0">
                <a:solidFill>
                  <a:schemeClr val="bg1"/>
                </a:solidFill>
              </a:rPr>
              <a:pPr/>
              <a:t>‹#›</a:t>
            </a:fld>
            <a:r>
              <a:rPr lang="en-US" sz="1067" b="1" dirty="0">
                <a:solidFill>
                  <a:schemeClr val="bg1"/>
                </a:solidFill>
              </a:rPr>
              <a:t>)</a:t>
            </a:r>
          </a:p>
        </p:txBody>
      </p:sp>
      <p:sp>
        <p:nvSpPr>
          <p:cNvPr id="15" name="Rectangle 14"/>
          <p:cNvSpPr/>
          <p:nvPr/>
        </p:nvSpPr>
        <p:spPr>
          <a:xfrm>
            <a:off x="8778240" y="6673278"/>
            <a:ext cx="2682240" cy="164212"/>
          </a:xfrm>
          <a:prstGeom prst="rect">
            <a:avLst/>
          </a:prstGeom>
        </p:spPr>
        <p:txBody>
          <a:bodyPr lIns="0" tIns="0" rIns="0" bIns="0" anchor="ctr" anchorCtr="0">
            <a:spAutoFit/>
          </a:bodyPr>
          <a:lstStyle/>
          <a:p>
            <a:pPr algn="r"/>
            <a:r>
              <a:rPr lang="en-US" sz="1067" b="1" dirty="0">
                <a:solidFill>
                  <a:schemeClr val="bg1"/>
                </a:solidFill>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11509248" y="6409773"/>
            <a:ext cx="682752" cy="473627"/>
          </a:xfrm>
          <a:prstGeom prst="rect">
            <a:avLst/>
          </a:prstGeom>
        </p:spPr>
      </p:pic>
      <p:sp>
        <p:nvSpPr>
          <p:cNvPr id="10" name="Rectangle 9"/>
          <p:cNvSpPr/>
          <p:nvPr userDrawn="1"/>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12" name="Rectangle 11"/>
          <p:cNvSpPr/>
          <p:nvPr userDrawn="1"/>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userDrawn="1"/>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American Dairy Science Association annual meeting (virtual), July 11-14 2021 (</a:t>
            </a:r>
            <a:fld id="{15B3028D-9398-4C32-B664-7BB0AE0371BF}" type="slidenum">
              <a:rPr lang="en-US" sz="1067" b="1" smtClean="0">
                <a:solidFill>
                  <a:schemeClr val="bg1"/>
                </a:solidFill>
              </a:rPr>
              <a:pPr/>
              <a:t>‹#›</a:t>
            </a:fld>
            <a:r>
              <a:rPr lang="en-US" sz="1067" b="1" dirty="0">
                <a:solidFill>
                  <a:schemeClr val="bg1"/>
                </a:solidFill>
              </a:rPr>
              <a:t>)</a:t>
            </a:r>
          </a:p>
        </p:txBody>
      </p:sp>
      <p:sp>
        <p:nvSpPr>
          <p:cNvPr id="16" name="Rectangle 15"/>
          <p:cNvSpPr/>
          <p:nvPr userDrawn="1"/>
        </p:nvSpPr>
        <p:spPr>
          <a:xfrm>
            <a:off x="8778240" y="6673279"/>
            <a:ext cx="2682240" cy="164212"/>
          </a:xfrm>
          <a:prstGeom prst="rect">
            <a:avLst/>
          </a:prstGeom>
        </p:spPr>
        <p:txBody>
          <a:bodyPr lIns="0" tIns="0" rIns="0" bIns="0" anchor="ctr" anchorCtr="0">
            <a:spAutoFit/>
          </a:bodyPr>
          <a:lstStyle/>
          <a:p>
            <a:pPr algn="r"/>
            <a:r>
              <a:rPr lang="en-US" sz="1067" b="1" dirty="0">
                <a:solidFill>
                  <a:schemeClr val="bg1"/>
                </a:solidFill>
              </a:rPr>
              <a:t>Neupane</a:t>
            </a:r>
          </a:p>
        </p:txBody>
      </p:sp>
    </p:spTree>
    <p:extLst>
      <p:ext uri="{BB962C8B-B14F-4D97-AF65-F5344CB8AC3E}">
        <p14:creationId xmlns:p14="http://schemas.microsoft.com/office/powerpoint/2010/main" val="11099507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ransition/>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378875" indent="-378875" algn="l" defTabSz="1219170" rtl="0" eaLnBrk="1" latinLnBrk="0" hangingPunct="1">
        <a:lnSpc>
          <a:spcPts val="3333"/>
        </a:lnSpc>
        <a:spcBef>
          <a:spcPts val="0"/>
        </a:spcBef>
        <a:spcAft>
          <a:spcPts val="1600"/>
        </a:spcAft>
        <a:buFont typeface="Symbol" pitchFamily="18" charset="2"/>
        <a:buChar char=""/>
        <a:defRPr sz="3200" b="1" kern="1200">
          <a:solidFill>
            <a:schemeClr val="tx1"/>
          </a:solidFill>
          <a:latin typeface="+mn-lt"/>
          <a:ea typeface="+mn-ea"/>
          <a:cs typeface="+mn-cs"/>
        </a:defRPr>
      </a:lvl1pPr>
      <a:lvl2pPr marL="840296" indent="-380990" algn="l" defTabSz="1219170" rtl="0" eaLnBrk="1" latinLnBrk="0" hangingPunct="1">
        <a:lnSpc>
          <a:spcPts val="3333"/>
        </a:lnSpc>
        <a:spcBef>
          <a:spcPts val="0"/>
        </a:spcBef>
        <a:spcAft>
          <a:spcPts val="1600"/>
        </a:spcAft>
        <a:buFont typeface="Arial" pitchFamily="34" charset="0"/>
        <a:buChar char="–"/>
        <a:tabLst/>
        <a:defRPr sz="3200" b="1" kern="1200">
          <a:solidFill>
            <a:schemeClr val="tx1"/>
          </a:solidFill>
          <a:latin typeface="+mn-lt"/>
          <a:ea typeface="+mn-ea"/>
          <a:cs typeface="+mn-cs"/>
        </a:defRPr>
      </a:lvl2pPr>
      <a:lvl3pPr marL="1138738" indent="-298443" algn="l" defTabSz="1219170" rtl="0" eaLnBrk="1" latinLnBrk="0" hangingPunct="1">
        <a:lnSpc>
          <a:spcPts val="3333"/>
        </a:lnSpc>
        <a:spcBef>
          <a:spcPts val="0"/>
        </a:spcBef>
        <a:spcAft>
          <a:spcPts val="1600"/>
        </a:spcAft>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11509248" y="6409773"/>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0" y="1341120"/>
            <a:ext cx="11216640" cy="4876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Meeting,  Location, Date (</a:t>
            </a:r>
            <a:fld id="{15B3028D-9398-4C32-B664-7BB0AE0371BF}" type="slidenum">
              <a:rPr lang="en-US" sz="1067" b="1" smtClean="0">
                <a:solidFill>
                  <a:schemeClr val="bg1"/>
                </a:solidFill>
              </a:rPr>
              <a:pPr/>
              <a:t>‹#›</a:t>
            </a:fld>
            <a:r>
              <a:rPr lang="en-US" sz="1067" b="1" dirty="0">
                <a:solidFill>
                  <a:schemeClr val="bg1"/>
                </a:solidFill>
              </a:rPr>
              <a:t>)</a:t>
            </a:r>
          </a:p>
        </p:txBody>
      </p:sp>
      <p:sp>
        <p:nvSpPr>
          <p:cNvPr id="15" name="Rectangle 14"/>
          <p:cNvSpPr/>
          <p:nvPr/>
        </p:nvSpPr>
        <p:spPr>
          <a:xfrm>
            <a:off x="8778240" y="6673278"/>
            <a:ext cx="2682240" cy="164212"/>
          </a:xfrm>
          <a:prstGeom prst="rect">
            <a:avLst/>
          </a:prstGeom>
        </p:spPr>
        <p:txBody>
          <a:bodyPr lIns="0" tIns="0" rIns="0" bIns="0" anchor="ctr" anchorCtr="0">
            <a:spAutoFit/>
          </a:bodyPr>
          <a:lstStyle/>
          <a:p>
            <a:pPr algn="r"/>
            <a:r>
              <a:rPr lang="en-US" sz="1067" b="1" dirty="0">
                <a:solidFill>
                  <a:schemeClr val="bg1"/>
                </a:solidFill>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11509248" y="6409773"/>
            <a:ext cx="682752" cy="473627"/>
          </a:xfrm>
          <a:prstGeom prst="rect">
            <a:avLst/>
          </a:prstGeom>
        </p:spPr>
      </p:pic>
      <p:sp>
        <p:nvSpPr>
          <p:cNvPr id="10" name="Rectangle 9"/>
          <p:cNvSpPr/>
          <p:nvPr userDrawn="1"/>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p>
        </p:txBody>
      </p:sp>
      <p:sp>
        <p:nvSpPr>
          <p:cNvPr id="12" name="Rectangle 11"/>
          <p:cNvSpPr/>
          <p:nvPr userDrawn="1"/>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userDrawn="1"/>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American Dairy Science Association annual meeting (virtual), July 11-14 2021 (</a:t>
            </a:r>
            <a:fld id="{15B3028D-9398-4C32-B664-7BB0AE0371BF}" type="slidenum">
              <a:rPr lang="en-US" sz="1067" b="1" smtClean="0">
                <a:solidFill>
                  <a:schemeClr val="bg1"/>
                </a:solidFill>
              </a:rPr>
              <a:pPr/>
              <a:t>‹#›</a:t>
            </a:fld>
            <a:r>
              <a:rPr lang="en-US" sz="1067" b="1" dirty="0">
                <a:solidFill>
                  <a:schemeClr val="bg1"/>
                </a:solidFill>
              </a:rPr>
              <a:t>)</a:t>
            </a:r>
          </a:p>
        </p:txBody>
      </p:sp>
      <p:sp>
        <p:nvSpPr>
          <p:cNvPr id="16" name="Rectangle 15"/>
          <p:cNvSpPr/>
          <p:nvPr userDrawn="1"/>
        </p:nvSpPr>
        <p:spPr>
          <a:xfrm>
            <a:off x="8778240" y="6673279"/>
            <a:ext cx="2682240" cy="164212"/>
          </a:xfrm>
          <a:prstGeom prst="rect">
            <a:avLst/>
          </a:prstGeom>
        </p:spPr>
        <p:txBody>
          <a:bodyPr lIns="0" tIns="0" rIns="0" bIns="0" anchor="ctr" anchorCtr="0">
            <a:spAutoFit/>
          </a:bodyPr>
          <a:lstStyle/>
          <a:p>
            <a:pPr algn="r"/>
            <a:r>
              <a:rPr lang="en-US" sz="1067" b="1" dirty="0">
                <a:solidFill>
                  <a:schemeClr val="bg1"/>
                </a:solidFill>
              </a:rPr>
              <a:t>Neupane</a:t>
            </a:r>
          </a:p>
        </p:txBody>
      </p:sp>
    </p:spTree>
    <p:extLst>
      <p:ext uri="{BB962C8B-B14F-4D97-AF65-F5344CB8AC3E}">
        <p14:creationId xmlns:p14="http://schemas.microsoft.com/office/powerpoint/2010/main" val="2123072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ransition/>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378875" indent="-378875" algn="l" defTabSz="1219170" rtl="0" eaLnBrk="1" latinLnBrk="0" hangingPunct="1">
        <a:lnSpc>
          <a:spcPts val="3333"/>
        </a:lnSpc>
        <a:spcBef>
          <a:spcPts val="0"/>
        </a:spcBef>
        <a:spcAft>
          <a:spcPts val="1600"/>
        </a:spcAft>
        <a:buFont typeface="Symbol" pitchFamily="18" charset="2"/>
        <a:buChar char=""/>
        <a:defRPr sz="3200" b="1" kern="1200">
          <a:solidFill>
            <a:schemeClr val="tx1"/>
          </a:solidFill>
          <a:latin typeface="+mn-lt"/>
          <a:ea typeface="+mn-ea"/>
          <a:cs typeface="+mn-cs"/>
        </a:defRPr>
      </a:lvl1pPr>
      <a:lvl2pPr marL="840296" indent="-380990" algn="l" defTabSz="1219170" rtl="0" eaLnBrk="1" latinLnBrk="0" hangingPunct="1">
        <a:lnSpc>
          <a:spcPts val="3333"/>
        </a:lnSpc>
        <a:spcBef>
          <a:spcPts val="0"/>
        </a:spcBef>
        <a:spcAft>
          <a:spcPts val="1600"/>
        </a:spcAft>
        <a:buFont typeface="Arial" pitchFamily="34" charset="0"/>
        <a:buChar char="–"/>
        <a:tabLst/>
        <a:defRPr sz="3200" b="1" kern="1200">
          <a:solidFill>
            <a:schemeClr val="tx1"/>
          </a:solidFill>
          <a:latin typeface="+mn-lt"/>
          <a:ea typeface="+mn-ea"/>
          <a:cs typeface="+mn-cs"/>
        </a:defRPr>
      </a:lvl2pPr>
      <a:lvl3pPr marL="1138738" indent="-298443" algn="l" defTabSz="1219170" rtl="0" eaLnBrk="1" latinLnBrk="0" hangingPunct="1">
        <a:lnSpc>
          <a:spcPts val="3333"/>
        </a:lnSpc>
        <a:spcBef>
          <a:spcPts val="0"/>
        </a:spcBef>
        <a:spcAft>
          <a:spcPts val="1600"/>
        </a:spcAft>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1" y="0"/>
            <a:ext cx="12191999" cy="1611085"/>
          </a:xfrm>
          <a:solidFill>
            <a:schemeClr val="tx2"/>
          </a:solidFill>
        </p:spPr>
        <p:txBody>
          <a:bodyPr>
            <a:normAutofit/>
          </a:bodyPr>
          <a:lstStyle/>
          <a:p>
            <a:pPr algn="ctr"/>
            <a:r>
              <a:rPr lang="en-US" dirty="0">
                <a:solidFill>
                  <a:srgbClr val="FFFF00"/>
                </a:solidFill>
              </a:rPr>
              <a:t>Genetic and genomic evaluation of late term abortion recorded through Dairy Herd Improvement test plans</a:t>
            </a:r>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a:xfrm>
            <a:off x="2171038" y="1842676"/>
            <a:ext cx="9453460" cy="487653"/>
          </a:xfrm>
        </p:spPr>
        <p:txBody>
          <a:bodyPr/>
          <a:lstStyle/>
          <a:p>
            <a:pPr marL="0" indent="0" algn="r">
              <a:lnSpc>
                <a:spcPts val="2800"/>
              </a:lnSpc>
              <a:spcAft>
                <a:spcPts val="2000"/>
              </a:spcAft>
              <a:buNone/>
            </a:pPr>
            <a:r>
              <a:rPr lang="en-US" sz="2400" dirty="0">
                <a:solidFill>
                  <a:srgbClr val="244270"/>
                </a:solidFill>
              </a:rPr>
              <a:t>M. Neupane, </a:t>
            </a:r>
            <a:r>
              <a:rPr lang="en-US" sz="2400" dirty="0"/>
              <a:t>J.L. Hutchison, J.B. Cole, C.P. Van </a:t>
            </a:r>
            <a:r>
              <a:rPr lang="en-US" sz="2400" dirty="0" err="1"/>
              <a:t>Tassell</a:t>
            </a:r>
            <a:r>
              <a:rPr lang="en-US" sz="2400" dirty="0"/>
              <a:t>, and P.M. </a:t>
            </a:r>
            <a:r>
              <a:rPr lang="en-US" sz="2400" dirty="0" err="1"/>
              <a:t>VanRaden</a:t>
            </a:r>
            <a:endParaRPr lang="en-US" sz="2400" baseline="30000" dirty="0"/>
          </a:p>
          <a:p>
            <a:pPr marL="0" indent="0" algn="r">
              <a:lnSpc>
                <a:spcPts val="2800"/>
              </a:lnSpc>
              <a:spcAft>
                <a:spcPts val="2000"/>
              </a:spcAft>
              <a:buNone/>
            </a:pPr>
            <a:endParaRPr lang="en-US" sz="2400" dirty="0">
              <a:solidFill>
                <a:srgbClr val="244270"/>
              </a:solidFill>
            </a:endParaRPr>
          </a:p>
          <a:p>
            <a:pPr marL="0" indent="0">
              <a:lnSpc>
                <a:spcPts val="3067"/>
              </a:lnSpc>
              <a:buNone/>
            </a:pPr>
            <a:endParaRPr lang="en-US" sz="2933" dirty="0"/>
          </a:p>
        </p:txBody>
      </p:sp>
      <p:sp>
        <p:nvSpPr>
          <p:cNvPr id="4" name="Content Placeholder 3">
            <a:extLst>
              <a:ext uri="{FF2B5EF4-FFF2-40B4-BE49-F238E27FC236}">
                <a16:creationId xmlns:a16="http://schemas.microsoft.com/office/drawing/2014/main" id="{849B08DF-38AB-4B24-A84B-3A08E050302B}"/>
              </a:ext>
            </a:extLst>
          </p:cNvPr>
          <p:cNvSpPr>
            <a:spLocks noGrp="1"/>
          </p:cNvSpPr>
          <p:nvPr>
            <p:ph sz="half" idx="2"/>
          </p:nvPr>
        </p:nvSpPr>
        <p:spPr>
          <a:xfrm>
            <a:off x="200228" y="3680523"/>
            <a:ext cx="11293642" cy="1744110"/>
          </a:xfrm>
        </p:spPr>
        <p:style>
          <a:lnRef idx="2">
            <a:schemeClr val="accent1"/>
          </a:lnRef>
          <a:fillRef idx="1">
            <a:schemeClr val="lt1"/>
          </a:fillRef>
          <a:effectRef idx="0">
            <a:schemeClr val="accent1"/>
          </a:effectRef>
          <a:fontRef idx="minor">
            <a:schemeClr val="dk1"/>
          </a:fontRef>
        </p:style>
        <p:txBody>
          <a:bodyPr/>
          <a:lstStyle/>
          <a:p>
            <a:pPr>
              <a:buFont typeface="Wingdings" pitchFamily="2" charset="2"/>
              <a:buChar char="§"/>
            </a:pPr>
            <a:r>
              <a:rPr lang="en-US" sz="2800" dirty="0">
                <a:solidFill>
                  <a:srgbClr val="0070C0"/>
                </a:solidFill>
              </a:rPr>
              <a:t>Current prevalence of late-term abortion </a:t>
            </a:r>
          </a:p>
          <a:p>
            <a:pPr>
              <a:buFont typeface="Wingdings" pitchFamily="2" charset="2"/>
              <a:buChar char="§"/>
            </a:pPr>
            <a:r>
              <a:rPr lang="en-US" sz="2800" dirty="0">
                <a:solidFill>
                  <a:srgbClr val="0070C0"/>
                </a:solidFill>
              </a:rPr>
              <a:t>Genomic evaluation of late-term abortion </a:t>
            </a:r>
          </a:p>
          <a:p>
            <a:pPr>
              <a:buFont typeface="Wingdings" pitchFamily="2" charset="2"/>
              <a:buChar char="§"/>
            </a:pPr>
            <a:r>
              <a:rPr lang="en-US" sz="2800" dirty="0">
                <a:solidFill>
                  <a:srgbClr val="0070C0"/>
                </a:solidFill>
              </a:rPr>
              <a:t>Is there a need of abortion trait in US dairy genetic evaluation system?</a:t>
            </a:r>
          </a:p>
        </p:txBody>
      </p:sp>
      <p:sp>
        <p:nvSpPr>
          <p:cNvPr id="6" name="Rectangle 5">
            <a:extLst>
              <a:ext uri="{FF2B5EF4-FFF2-40B4-BE49-F238E27FC236}">
                <a16:creationId xmlns:a16="http://schemas.microsoft.com/office/drawing/2014/main" id="{A293ED7D-2190-47BE-B521-02440E8C1243}"/>
              </a:ext>
            </a:extLst>
          </p:cNvPr>
          <p:cNvSpPr/>
          <p:nvPr/>
        </p:nvSpPr>
        <p:spPr>
          <a:xfrm>
            <a:off x="487680" y="5900051"/>
            <a:ext cx="10382450" cy="422552"/>
          </a:xfrm>
          <a:prstGeom prst="rect">
            <a:avLst/>
          </a:prstGeom>
        </p:spPr>
        <p:txBody>
          <a:bodyPr wrap="square">
            <a:spAutoFit/>
          </a:bodyPr>
          <a:lstStyle/>
          <a:p>
            <a:pPr>
              <a:lnSpc>
                <a:spcPts val="2800"/>
              </a:lnSpc>
              <a:spcAft>
                <a:spcPts val="1200"/>
              </a:spcAft>
            </a:pPr>
            <a:r>
              <a:rPr lang="en-US" b="1" dirty="0">
                <a:solidFill>
                  <a:srgbClr val="00B050"/>
                </a:solidFill>
              </a:rPr>
              <a:t>USDA, Agricultural Research Service, Animal Genomics and Improvement Laboratory, Beltsville, MD, USA</a:t>
            </a:r>
          </a:p>
        </p:txBody>
      </p:sp>
      <p:pic>
        <p:nvPicPr>
          <p:cNvPr id="7" name="Picture 6" descr="A person wearing glasses posing for the camera&#10;&#10;Description automatically generated">
            <a:extLst>
              <a:ext uri="{FF2B5EF4-FFF2-40B4-BE49-F238E27FC236}">
                <a16:creationId xmlns:a16="http://schemas.microsoft.com/office/drawing/2014/main" id="{D1117B4D-4DE2-424B-B6FA-66F53587DAB4}"/>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l="10955" r="9514"/>
          <a:stretch/>
        </p:blipFill>
        <p:spPr>
          <a:xfrm>
            <a:off x="0" y="1615068"/>
            <a:ext cx="1625600" cy="1362650"/>
          </a:xfrm>
          <a:prstGeom prst="rect">
            <a:avLst/>
          </a:prstGeom>
        </p:spPr>
      </p:pic>
    </p:spTree>
    <p:extLst>
      <p:ext uri="{BB962C8B-B14F-4D97-AF65-F5344CB8AC3E}">
        <p14:creationId xmlns:p14="http://schemas.microsoft.com/office/powerpoint/2010/main" val="26255764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349130" y="121920"/>
            <a:ext cx="11216640" cy="639763"/>
          </a:xfrm>
        </p:spPr>
        <p:txBody>
          <a:bodyPr/>
          <a:lstStyle/>
          <a:p>
            <a:r>
              <a:rPr lang="en-US" dirty="0">
                <a:solidFill>
                  <a:srgbClr val="FFFF00"/>
                </a:solidFill>
              </a:rPr>
              <a:t>Effect of fertility traits (HCR, CCR, DPR) adjustment</a:t>
            </a:r>
            <a:endParaRPr lang="en-US" dirty="0"/>
          </a:p>
        </p:txBody>
      </p:sp>
      <p:sp>
        <p:nvSpPr>
          <p:cNvPr id="5" name="Content Placeholder 4">
            <a:extLst>
              <a:ext uri="{FF2B5EF4-FFF2-40B4-BE49-F238E27FC236}">
                <a16:creationId xmlns:a16="http://schemas.microsoft.com/office/drawing/2014/main" id="{7E17F3C8-4152-4742-8248-ABD709B053A9}"/>
              </a:ext>
            </a:extLst>
          </p:cNvPr>
          <p:cNvSpPr>
            <a:spLocks noGrp="1"/>
          </p:cNvSpPr>
          <p:nvPr>
            <p:ph sz="half" idx="1"/>
          </p:nvPr>
        </p:nvSpPr>
        <p:spPr/>
        <p:txBody>
          <a:bodyPr/>
          <a:lstStyle/>
          <a:p>
            <a:r>
              <a:rPr lang="en-US" dirty="0"/>
              <a:t>Only affected 1.3% of lactations</a:t>
            </a:r>
          </a:p>
          <a:p>
            <a:pPr marL="0" indent="0">
              <a:buNone/>
            </a:pPr>
            <a:endParaRPr lang="en-US" dirty="0"/>
          </a:p>
          <a:p>
            <a:r>
              <a:rPr lang="en-US" dirty="0"/>
              <a:t>The test of these changes showed very small changes in SD and high correlations (0.997) of adjusted predicted transmitting abilities (PTA) with official PTA from about 20,000 HO bulls born since 2000 with &gt;50% reliability</a:t>
            </a:r>
          </a:p>
          <a:p>
            <a:endParaRPr lang="en-US" dirty="0"/>
          </a:p>
        </p:txBody>
      </p:sp>
      <p:sp>
        <p:nvSpPr>
          <p:cNvPr id="4" name="TextBox 3">
            <a:extLst>
              <a:ext uri="{FF2B5EF4-FFF2-40B4-BE49-F238E27FC236}">
                <a16:creationId xmlns:a16="http://schemas.microsoft.com/office/drawing/2014/main" id="{AB0CA9B6-0E5B-1E46-AAB9-8F50B0D8B686}"/>
              </a:ext>
            </a:extLst>
          </p:cNvPr>
          <p:cNvSpPr txBox="1"/>
          <p:nvPr/>
        </p:nvSpPr>
        <p:spPr>
          <a:xfrm>
            <a:off x="8671560" y="5723096"/>
            <a:ext cx="3200400" cy="738664"/>
          </a:xfrm>
          <a:prstGeom prst="rect">
            <a:avLst/>
          </a:prstGeom>
          <a:noFill/>
        </p:spPr>
        <p:txBody>
          <a:bodyPr wrap="square" rtlCol="0">
            <a:spAutoFit/>
          </a:bodyPr>
          <a:lstStyle/>
          <a:p>
            <a:r>
              <a:rPr lang="en-US" sz="1400" dirty="0"/>
              <a:t>Heifer Conception Rate (HCR)</a:t>
            </a:r>
          </a:p>
          <a:p>
            <a:r>
              <a:rPr lang="en-US" sz="1400" dirty="0"/>
              <a:t>Cow Conception Rate (CCR)</a:t>
            </a:r>
          </a:p>
          <a:p>
            <a:r>
              <a:rPr lang="en-US" sz="1400" dirty="0"/>
              <a:t>Daughter Pregnancy Rate (DPR) </a:t>
            </a:r>
          </a:p>
        </p:txBody>
      </p:sp>
    </p:spTree>
    <p:extLst>
      <p:ext uri="{BB962C8B-B14F-4D97-AF65-F5344CB8AC3E}">
        <p14:creationId xmlns:p14="http://schemas.microsoft.com/office/powerpoint/2010/main" val="397743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349130" y="121920"/>
            <a:ext cx="11216640" cy="639763"/>
          </a:xfrm>
        </p:spPr>
        <p:txBody>
          <a:bodyPr/>
          <a:lstStyle/>
          <a:p>
            <a:r>
              <a:rPr lang="en-US" dirty="0">
                <a:solidFill>
                  <a:srgbClr val="FFFF00"/>
                </a:solidFill>
              </a:rPr>
              <a:t>PTAs</a:t>
            </a:r>
            <a:endParaRPr lang="en-US" dirty="0"/>
          </a:p>
        </p:txBody>
      </p:sp>
      <p:sp>
        <p:nvSpPr>
          <p:cNvPr id="5" name="Content Placeholder 4">
            <a:extLst>
              <a:ext uri="{FF2B5EF4-FFF2-40B4-BE49-F238E27FC236}">
                <a16:creationId xmlns:a16="http://schemas.microsoft.com/office/drawing/2014/main" id="{7E17F3C8-4152-4742-8248-ABD709B053A9}"/>
              </a:ext>
            </a:extLst>
          </p:cNvPr>
          <p:cNvSpPr>
            <a:spLocks noGrp="1"/>
          </p:cNvSpPr>
          <p:nvPr>
            <p:ph sz="half" idx="1"/>
          </p:nvPr>
        </p:nvSpPr>
        <p:spPr>
          <a:xfrm>
            <a:off x="487680" y="1341119"/>
            <a:ext cx="11216640" cy="4966915"/>
          </a:xfrm>
        </p:spPr>
        <p:txBody>
          <a:bodyPr/>
          <a:lstStyle/>
          <a:p>
            <a:r>
              <a:rPr lang="en-US" dirty="0"/>
              <a:t>For late-term fetal survival as a trait, </a:t>
            </a:r>
            <a:r>
              <a:rPr lang="en-US" dirty="0">
                <a:solidFill>
                  <a:srgbClr val="00B050"/>
                </a:solidFill>
              </a:rPr>
              <a:t>PTA</a:t>
            </a:r>
            <a:r>
              <a:rPr lang="en-US" dirty="0"/>
              <a:t> had a SD of only 0.1% for recent sires with high reliability (&gt;75%)</a:t>
            </a:r>
          </a:p>
          <a:p>
            <a:pPr marL="0" indent="0">
              <a:buNone/>
            </a:pPr>
            <a:endParaRPr lang="en-US" dirty="0"/>
          </a:p>
          <a:p>
            <a:r>
              <a:rPr lang="en-US" dirty="0"/>
              <a:t>Young animal </a:t>
            </a:r>
            <a:r>
              <a:rPr lang="en-US" dirty="0">
                <a:solidFill>
                  <a:srgbClr val="00B050"/>
                </a:solidFill>
              </a:rPr>
              <a:t>genomic PTA</a:t>
            </a:r>
            <a:r>
              <a:rPr lang="en-US" dirty="0"/>
              <a:t> have near 50% reliability but range only from -.5 to +.4 </a:t>
            </a:r>
          </a:p>
          <a:p>
            <a:pPr marL="0" indent="0">
              <a:buNone/>
            </a:pPr>
            <a:endParaRPr lang="en-US" dirty="0"/>
          </a:p>
          <a:p>
            <a:r>
              <a:rPr lang="en-US" dirty="0"/>
              <a:t>It is due to the low incidence and low heritability</a:t>
            </a:r>
          </a:p>
          <a:p>
            <a:endParaRPr lang="en-US" dirty="0">
              <a:solidFill>
                <a:srgbClr val="7030A0"/>
              </a:solidFill>
            </a:endParaRPr>
          </a:p>
        </p:txBody>
      </p:sp>
    </p:spTree>
    <p:extLst>
      <p:ext uri="{BB962C8B-B14F-4D97-AF65-F5344CB8AC3E}">
        <p14:creationId xmlns:p14="http://schemas.microsoft.com/office/powerpoint/2010/main" val="182128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349130" y="121920"/>
            <a:ext cx="11216640" cy="639763"/>
          </a:xfrm>
        </p:spPr>
        <p:txBody>
          <a:bodyPr/>
          <a:lstStyle/>
          <a:p>
            <a:r>
              <a:rPr lang="en-US" dirty="0">
                <a:solidFill>
                  <a:srgbClr val="FFFF00"/>
                </a:solidFill>
              </a:rPr>
              <a:t>Genetic correlation with other traits in HO</a:t>
            </a:r>
            <a:endParaRPr lang="en-US" dirty="0"/>
          </a:p>
        </p:txBody>
      </p:sp>
      <p:sp>
        <p:nvSpPr>
          <p:cNvPr id="5" name="Content Placeholder 4">
            <a:extLst>
              <a:ext uri="{FF2B5EF4-FFF2-40B4-BE49-F238E27FC236}">
                <a16:creationId xmlns:a16="http://schemas.microsoft.com/office/drawing/2014/main" id="{7E17F3C8-4152-4742-8248-ABD709B053A9}"/>
              </a:ext>
            </a:extLst>
          </p:cNvPr>
          <p:cNvSpPr>
            <a:spLocks noGrp="1"/>
          </p:cNvSpPr>
          <p:nvPr>
            <p:ph sz="half" idx="1"/>
          </p:nvPr>
        </p:nvSpPr>
        <p:spPr/>
        <p:txBody>
          <a:bodyPr/>
          <a:lstStyle/>
          <a:p>
            <a:r>
              <a:rPr lang="en-US" dirty="0"/>
              <a:t>Genetic trend was slightly favorable and late-term fetal survival PTA were correlated by </a:t>
            </a:r>
          </a:p>
          <a:p>
            <a:pPr lvl="2">
              <a:spcAft>
                <a:spcPts val="500"/>
              </a:spcAft>
              <a:buSzPct val="75000"/>
              <a:buFont typeface="Wingdings" pitchFamily="2" charset="2"/>
              <a:buChar char="§"/>
            </a:pPr>
            <a:r>
              <a:rPr lang="en-US" sz="2800" dirty="0"/>
              <a:t>0.08 with net merit</a:t>
            </a:r>
          </a:p>
          <a:p>
            <a:pPr lvl="2">
              <a:spcAft>
                <a:spcPts val="500"/>
              </a:spcAft>
              <a:buSzPct val="75000"/>
              <a:buFont typeface="Wingdings" pitchFamily="2" charset="2"/>
              <a:buChar char="§"/>
            </a:pPr>
            <a:r>
              <a:rPr lang="en-US" sz="2800" dirty="0"/>
              <a:t>0.38 with productive life (PL), </a:t>
            </a:r>
          </a:p>
          <a:p>
            <a:pPr lvl="2">
              <a:spcAft>
                <a:spcPts val="500"/>
              </a:spcAft>
              <a:buSzPct val="75000"/>
              <a:buFont typeface="Wingdings" pitchFamily="2" charset="2"/>
              <a:buChar char="§"/>
            </a:pPr>
            <a:r>
              <a:rPr lang="en-US" sz="2800" dirty="0"/>
              <a:t>0.32 with livability, </a:t>
            </a:r>
          </a:p>
          <a:p>
            <a:pPr lvl="2">
              <a:spcAft>
                <a:spcPts val="500"/>
              </a:spcAft>
              <a:buSzPct val="75000"/>
              <a:buFont typeface="Wingdings" pitchFamily="2" charset="2"/>
              <a:buChar char="§"/>
            </a:pPr>
            <a:r>
              <a:rPr lang="en-US" sz="2800" dirty="0"/>
              <a:t>0.18 with cow conception rate (CCR)</a:t>
            </a:r>
          </a:p>
          <a:p>
            <a:pPr lvl="2">
              <a:spcAft>
                <a:spcPts val="500"/>
              </a:spcAft>
              <a:buSzPct val="75000"/>
              <a:buFont typeface="Wingdings" pitchFamily="2" charset="2"/>
              <a:buChar char="§"/>
            </a:pPr>
            <a:r>
              <a:rPr lang="en-US" sz="2800" dirty="0"/>
              <a:t>0.12 with daughter pregnancy rate (DPR)</a:t>
            </a:r>
          </a:p>
          <a:p>
            <a:pPr lvl="2">
              <a:spcAft>
                <a:spcPts val="500"/>
              </a:spcAft>
              <a:buSzPct val="75000"/>
              <a:buFont typeface="Wingdings" pitchFamily="2" charset="2"/>
              <a:buChar char="§"/>
            </a:pPr>
            <a:r>
              <a:rPr lang="en-US" sz="2800" dirty="0"/>
              <a:t>-0.23 with daughter stillbirth (DSB)</a:t>
            </a:r>
          </a:p>
          <a:p>
            <a:pPr lvl="2">
              <a:spcAft>
                <a:spcPts val="500"/>
              </a:spcAft>
              <a:buSzPct val="75000"/>
              <a:buFont typeface="Wingdings" pitchFamily="2" charset="2"/>
              <a:buChar char="§"/>
            </a:pPr>
            <a:r>
              <a:rPr lang="en-US" sz="2800" dirty="0"/>
              <a:t>-0.25 with daughter calving ease </a:t>
            </a:r>
          </a:p>
          <a:p>
            <a:pPr lvl="2">
              <a:spcAft>
                <a:spcPts val="500"/>
              </a:spcAft>
              <a:buSzPct val="75000"/>
              <a:buFont typeface="Wingdings" pitchFamily="2" charset="2"/>
              <a:buChar char="§"/>
            </a:pPr>
            <a:r>
              <a:rPr lang="en-US" sz="2800" dirty="0"/>
              <a:t>-0.15 with gestation length</a:t>
            </a:r>
            <a:r>
              <a:rPr lang="en-US" sz="2800" dirty="0">
                <a:solidFill>
                  <a:srgbClr val="7030A0"/>
                </a:solidFill>
              </a:rPr>
              <a:t> </a:t>
            </a:r>
          </a:p>
        </p:txBody>
      </p:sp>
    </p:spTree>
    <p:extLst>
      <p:ext uri="{BB962C8B-B14F-4D97-AF65-F5344CB8AC3E}">
        <p14:creationId xmlns:p14="http://schemas.microsoft.com/office/powerpoint/2010/main" val="117690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349130" y="121920"/>
            <a:ext cx="11216640" cy="639763"/>
          </a:xfrm>
        </p:spPr>
        <p:txBody>
          <a:bodyPr/>
          <a:lstStyle/>
          <a:p>
            <a:r>
              <a:rPr lang="en-US" dirty="0">
                <a:solidFill>
                  <a:srgbClr val="FFFF00"/>
                </a:solidFill>
              </a:rPr>
              <a:t>Economics</a:t>
            </a:r>
            <a:endParaRPr lang="en-US" dirty="0"/>
          </a:p>
        </p:txBody>
      </p:sp>
      <p:sp>
        <p:nvSpPr>
          <p:cNvPr id="5" name="Content Placeholder 4">
            <a:extLst>
              <a:ext uri="{FF2B5EF4-FFF2-40B4-BE49-F238E27FC236}">
                <a16:creationId xmlns:a16="http://schemas.microsoft.com/office/drawing/2014/main" id="{7E17F3C8-4152-4742-8248-ABD709B053A9}"/>
              </a:ext>
            </a:extLst>
          </p:cNvPr>
          <p:cNvSpPr>
            <a:spLocks noGrp="1"/>
          </p:cNvSpPr>
          <p:nvPr>
            <p:ph sz="half" idx="1"/>
          </p:nvPr>
        </p:nvSpPr>
        <p:spPr/>
        <p:txBody>
          <a:bodyPr/>
          <a:lstStyle/>
          <a:p>
            <a:r>
              <a:rPr lang="en-US" dirty="0"/>
              <a:t>Other indices estimated loss of $500-900 per abortion; based on increased number of insemination, culling, loss of pregnancy, maintenance, and medical expenses</a:t>
            </a:r>
          </a:p>
          <a:p>
            <a:r>
              <a:rPr lang="en-US" dirty="0"/>
              <a:t>Economic loss for abortion is already accounted by other fertility traits</a:t>
            </a:r>
          </a:p>
          <a:p>
            <a:pPr lvl="1"/>
            <a:r>
              <a:rPr lang="en-US" sz="2800" dirty="0"/>
              <a:t>Increased number of insemination (fully accounted for by CCR)</a:t>
            </a:r>
          </a:p>
          <a:p>
            <a:pPr lvl="1"/>
            <a:r>
              <a:rPr lang="en-US" sz="2800" dirty="0"/>
              <a:t>Culling (fully accounted for by PL)</a:t>
            </a:r>
          </a:p>
          <a:p>
            <a:pPr lvl="1"/>
            <a:r>
              <a:rPr lang="en-US" sz="2800" dirty="0"/>
              <a:t>Loss of pregnancy (mostly accounted for by DPR)</a:t>
            </a:r>
          </a:p>
          <a:p>
            <a:pPr lvl="1"/>
            <a:r>
              <a:rPr lang="en-US" sz="2800" dirty="0"/>
              <a:t>Maintenance (mostly accounted for in PL)</a:t>
            </a:r>
          </a:p>
          <a:p>
            <a:pPr marL="0" indent="0">
              <a:buNone/>
            </a:pPr>
            <a:endParaRPr lang="en-US" dirty="0"/>
          </a:p>
          <a:p>
            <a:endParaRPr lang="en-US" dirty="0"/>
          </a:p>
        </p:txBody>
      </p:sp>
      <p:sp>
        <p:nvSpPr>
          <p:cNvPr id="6" name="TextBox 5">
            <a:extLst>
              <a:ext uri="{FF2B5EF4-FFF2-40B4-BE49-F238E27FC236}">
                <a16:creationId xmlns:a16="http://schemas.microsoft.com/office/drawing/2014/main" id="{D2CDCFC7-584A-E243-8D2E-EFC001FC5626}"/>
              </a:ext>
            </a:extLst>
          </p:cNvPr>
          <p:cNvSpPr txBox="1"/>
          <p:nvPr/>
        </p:nvSpPr>
        <p:spPr>
          <a:xfrm>
            <a:off x="8977750" y="5892800"/>
            <a:ext cx="2894210" cy="738664"/>
          </a:xfrm>
          <a:prstGeom prst="rect">
            <a:avLst/>
          </a:prstGeom>
          <a:noFill/>
        </p:spPr>
        <p:txBody>
          <a:bodyPr wrap="square" rtlCol="0">
            <a:spAutoFit/>
          </a:bodyPr>
          <a:lstStyle/>
          <a:p>
            <a:r>
              <a:rPr lang="en-US" sz="1400" dirty="0"/>
              <a:t>Cow Conception Rate (CCR)</a:t>
            </a:r>
          </a:p>
          <a:p>
            <a:r>
              <a:rPr lang="en-US" sz="1400" dirty="0"/>
              <a:t>Productive Life (PL) </a:t>
            </a:r>
          </a:p>
          <a:p>
            <a:r>
              <a:rPr lang="en-US" sz="1400" dirty="0"/>
              <a:t>Daughter Pregnancy Rate (DPR)</a:t>
            </a:r>
          </a:p>
        </p:txBody>
      </p:sp>
    </p:spTree>
    <p:extLst>
      <p:ext uri="{BB962C8B-B14F-4D97-AF65-F5344CB8AC3E}">
        <p14:creationId xmlns:p14="http://schemas.microsoft.com/office/powerpoint/2010/main" val="414828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Conclusions</a:t>
            </a:r>
          </a:p>
        </p:txBody>
      </p:sp>
      <p:sp>
        <p:nvSpPr>
          <p:cNvPr id="3" name="Content Placeholder 2"/>
          <p:cNvSpPr>
            <a:spLocks noGrp="1"/>
          </p:cNvSpPr>
          <p:nvPr>
            <p:ph sz="half" idx="1"/>
          </p:nvPr>
        </p:nvSpPr>
        <p:spPr/>
        <p:txBody>
          <a:bodyPr>
            <a:normAutofit fontScale="85000" lnSpcReduction="10000"/>
          </a:bodyPr>
          <a:lstStyle/>
          <a:p>
            <a:r>
              <a:rPr lang="en-US" dirty="0"/>
              <a:t>Prevalence of late-term abortion is decreasing in DHI herds</a:t>
            </a:r>
          </a:p>
          <a:p>
            <a:r>
              <a:rPr lang="en-US" dirty="0"/>
              <a:t>Herd owners desiring more reduction in abortion incidence could emphasize productive life (PL), cow conception rate (CCR), daughter pregnancy rate (DPR), and daughter still birth (DSB) more than the economic values indicate</a:t>
            </a:r>
          </a:p>
          <a:p>
            <a:r>
              <a:rPr lang="en-US" dirty="0"/>
              <a:t>PTA for late-term abortions should not be needed as a separate fertility trait</a:t>
            </a:r>
          </a:p>
          <a:p>
            <a:r>
              <a:rPr lang="en-US" dirty="0"/>
              <a:t>PTA for earlier abortions would add little value because national evaluations for current fertility traits already accounted for those economic losses</a:t>
            </a:r>
          </a:p>
          <a:p>
            <a:pPr marL="304792" indent="-304792">
              <a:lnSpc>
                <a:spcPts val="3067"/>
              </a:lnSpc>
              <a:spcAft>
                <a:spcPts val="400"/>
              </a:spcAft>
            </a:pPr>
            <a:endParaRPr lang="en-US" dirty="0"/>
          </a:p>
          <a:p>
            <a:pPr marL="304792" indent="-304792">
              <a:lnSpc>
                <a:spcPts val="3067"/>
              </a:lnSpc>
              <a:spcAft>
                <a:spcPts val="400"/>
              </a:spcAft>
            </a:pPr>
            <a:endParaRPr lang="en-US" sz="2933" dirty="0"/>
          </a:p>
        </p:txBody>
      </p:sp>
    </p:spTree>
    <p:extLst>
      <p:ext uri="{BB962C8B-B14F-4D97-AF65-F5344CB8AC3E}">
        <p14:creationId xmlns:p14="http://schemas.microsoft.com/office/powerpoint/2010/main" val="114729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r>
              <a:rPr lang="en-US" dirty="0">
                <a:solidFill>
                  <a:srgbClr val="FFFF00"/>
                </a:solidFill>
              </a:rPr>
              <a:t>Acknowledgments</a:t>
            </a:r>
            <a:r>
              <a:rPr lang="en-US" sz="3600" dirty="0"/>
              <a:t> </a:t>
            </a:r>
            <a:r>
              <a:rPr lang="en-US" dirty="0">
                <a:solidFill>
                  <a:srgbClr val="FFFF00"/>
                </a:solidFill>
              </a:rPr>
              <a:t>&amp; disclaimers</a:t>
            </a:r>
          </a:p>
        </p:txBody>
      </p:sp>
      <p:sp>
        <p:nvSpPr>
          <p:cNvPr id="2" name="Content Placeholder 1"/>
          <p:cNvSpPr>
            <a:spLocks noGrp="1"/>
          </p:cNvSpPr>
          <p:nvPr>
            <p:ph sz="half" idx="1"/>
          </p:nvPr>
        </p:nvSpPr>
        <p:spPr/>
        <p:txBody>
          <a:bodyPr/>
          <a:lstStyle/>
          <a:p>
            <a:pPr marL="306910" indent="-306910">
              <a:lnSpc>
                <a:spcPts val="2667"/>
              </a:lnSpc>
              <a:spcAft>
                <a:spcPts val="2800"/>
              </a:spcAft>
            </a:pPr>
            <a:r>
              <a:rPr lang="en-US" sz="2800" dirty="0"/>
              <a:t>USDA-ARS project 8042-31000-002-00, “Improving Dairy Animals by Increasing Accuracy of Genomic Prediction, Evaluating New Traits, and Redefining Selection Goals” </a:t>
            </a:r>
          </a:p>
          <a:p>
            <a:pPr marL="306910" indent="-306910">
              <a:lnSpc>
                <a:spcPts val="2667"/>
              </a:lnSpc>
              <a:spcAft>
                <a:spcPts val="2800"/>
              </a:spcAft>
            </a:pPr>
            <a:r>
              <a:rPr lang="en-US" sz="2800" dirty="0">
                <a:solidFill>
                  <a:srgbClr val="000000"/>
                </a:solidFill>
              </a:rPr>
              <a:t>CDCB and its </a:t>
            </a:r>
            <a:r>
              <a:rPr lang="en-US" sz="2800" dirty="0"/>
              <a:t>suppliers of data</a:t>
            </a:r>
            <a:endParaRPr lang="en-US" sz="2800" dirty="0">
              <a:solidFill>
                <a:srgbClr val="00523C"/>
              </a:solidFill>
            </a:endParaRPr>
          </a:p>
          <a:p>
            <a:pPr marL="306910" indent="-306910">
              <a:lnSpc>
                <a:spcPts val="2667"/>
              </a:lnSpc>
              <a:spcAft>
                <a:spcPts val="2800"/>
              </a:spcAft>
            </a:pPr>
            <a:r>
              <a:rPr lang="en-US" sz="2800" dirty="0"/>
              <a:t>USDA is an equal opportunity provider and employer </a:t>
            </a:r>
          </a:p>
          <a:p>
            <a:pPr marL="306910" indent="-306910">
              <a:lnSpc>
                <a:spcPts val="2667"/>
              </a:lnSpc>
              <a:spcAft>
                <a:spcPts val="2800"/>
              </a:spcAft>
            </a:pPr>
            <a:r>
              <a:rPr lang="en-US" sz="2800" dirty="0"/>
              <a:t>Mention of trade names or commercial products in this presentation is solely for the purpose of providing specific information and does not imply recommendation or endorsement by USDA</a:t>
            </a:r>
          </a:p>
          <a:p>
            <a:pPr>
              <a:lnSpc>
                <a:spcPts val="2667"/>
              </a:lnSpc>
              <a:spcAft>
                <a:spcPts val="2800"/>
              </a:spcAft>
            </a:pPr>
            <a:endParaRPr lang="en-US" sz="2533" dirty="0">
              <a:solidFill>
                <a:srgbClr val="00563F"/>
              </a:solidFill>
            </a:endParaRPr>
          </a:p>
          <a:p>
            <a:pPr>
              <a:lnSpc>
                <a:spcPts val="2667"/>
              </a:lnSpc>
              <a:spcAft>
                <a:spcPts val="2800"/>
              </a:spcAft>
            </a:pPr>
            <a:endParaRPr lang="en-US" sz="2533" dirty="0"/>
          </a:p>
          <a:p>
            <a:pPr>
              <a:lnSpc>
                <a:spcPts val="2667"/>
              </a:lnSpc>
              <a:spcAft>
                <a:spcPts val="2800"/>
              </a:spcAft>
            </a:pPr>
            <a:endParaRPr lang="en-US" sz="2533" dirty="0"/>
          </a:p>
          <a:p>
            <a:pPr>
              <a:lnSpc>
                <a:spcPts val="2667"/>
              </a:lnSpc>
              <a:spcAft>
                <a:spcPts val="2800"/>
              </a:spcAft>
            </a:pPr>
            <a:endParaRPr lang="en-US" sz="2533" dirty="0"/>
          </a:p>
          <a:p>
            <a:pPr>
              <a:lnSpc>
                <a:spcPts val="2667"/>
              </a:lnSpc>
              <a:spcAft>
                <a:spcPts val="2800"/>
              </a:spcAft>
            </a:pPr>
            <a:endParaRPr lang="en-US" sz="2533" dirty="0"/>
          </a:p>
        </p:txBody>
      </p:sp>
    </p:spTree>
    <p:extLst>
      <p:ext uri="{BB962C8B-B14F-4D97-AF65-F5344CB8AC3E}">
        <p14:creationId xmlns:p14="http://schemas.microsoft.com/office/powerpoint/2010/main" val="168128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Late-term abortion</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normAutofit/>
          </a:bodyPr>
          <a:lstStyle/>
          <a:p>
            <a:pPr>
              <a:lnSpc>
                <a:spcPts val="3067"/>
              </a:lnSpc>
            </a:pPr>
            <a:r>
              <a:rPr lang="en-US" dirty="0"/>
              <a:t>Abortions occurring in late gestation cause significant economic loss</a:t>
            </a:r>
          </a:p>
          <a:p>
            <a:pPr marL="0" indent="0">
              <a:lnSpc>
                <a:spcPts val="3067"/>
              </a:lnSpc>
              <a:buNone/>
            </a:pPr>
            <a:endParaRPr lang="en-US" baseline="30000" dirty="0"/>
          </a:p>
          <a:p>
            <a:pPr>
              <a:lnSpc>
                <a:spcPts val="3067"/>
              </a:lnSpc>
            </a:pPr>
            <a:r>
              <a:rPr lang="en-US" sz="2933" dirty="0"/>
              <a:t>Estimates of the cost of an abortion to a producer ranges from $90 to $1,900</a:t>
            </a:r>
            <a:endParaRPr lang="en-US" sz="2933" dirty="0">
              <a:solidFill>
                <a:srgbClr val="FF0000"/>
              </a:solidFill>
            </a:endParaRPr>
          </a:p>
          <a:p>
            <a:pPr marL="0" indent="0">
              <a:lnSpc>
                <a:spcPts val="3067"/>
              </a:lnSpc>
              <a:buNone/>
            </a:pPr>
            <a:endParaRPr lang="en-US" sz="2933" dirty="0"/>
          </a:p>
          <a:p>
            <a:pPr>
              <a:lnSpc>
                <a:spcPts val="3067"/>
              </a:lnSpc>
            </a:pPr>
            <a:r>
              <a:rPr lang="en-US" sz="2933" dirty="0"/>
              <a:t>Cause: infectious agents (bacteria, viruses, protozoa, and fungi), toxic agents, heat stress, genetic abnormalities, and unknown causes</a:t>
            </a:r>
          </a:p>
        </p:txBody>
      </p:sp>
      <p:sp>
        <p:nvSpPr>
          <p:cNvPr id="4" name="Rectangle 3">
            <a:extLst>
              <a:ext uri="{FF2B5EF4-FFF2-40B4-BE49-F238E27FC236}">
                <a16:creationId xmlns:a16="http://schemas.microsoft.com/office/drawing/2014/main" id="{E4DE2B36-02D2-B74B-B76C-0A114ED0019C}"/>
              </a:ext>
            </a:extLst>
          </p:cNvPr>
          <p:cNvSpPr/>
          <p:nvPr/>
        </p:nvSpPr>
        <p:spPr>
          <a:xfrm>
            <a:off x="6023956" y="6217920"/>
            <a:ext cx="5680364" cy="307777"/>
          </a:xfrm>
          <a:prstGeom prst="rect">
            <a:avLst/>
          </a:prstGeom>
        </p:spPr>
        <p:txBody>
          <a:bodyPr wrap="square">
            <a:spAutoFit/>
          </a:bodyPr>
          <a:lstStyle/>
          <a:p>
            <a:r>
              <a:rPr lang="en-US" sz="1400" dirty="0"/>
              <a:t>Peter, 2000; Kirk, 2003; Santos et al., 2003; De Vries, 2006; </a:t>
            </a:r>
            <a:r>
              <a:rPr lang="en-US" sz="1400" dirty="0" err="1"/>
              <a:t>Hovingh</a:t>
            </a:r>
            <a:r>
              <a:rPr lang="en-US" sz="1400" dirty="0"/>
              <a:t>, 2009</a:t>
            </a:r>
          </a:p>
        </p:txBody>
      </p:sp>
    </p:spTree>
    <p:extLst>
      <p:ext uri="{BB962C8B-B14F-4D97-AF65-F5344CB8AC3E}">
        <p14:creationId xmlns:p14="http://schemas.microsoft.com/office/powerpoint/2010/main" val="366270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Genetic factors </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normAutofit/>
          </a:bodyPr>
          <a:lstStyle/>
          <a:p>
            <a:pPr>
              <a:lnSpc>
                <a:spcPts val="3067"/>
              </a:lnSpc>
            </a:pPr>
            <a:r>
              <a:rPr lang="en-US" sz="2933" dirty="0"/>
              <a:t>Many loci, genes and pathways are associated with different stages of pregnancy</a:t>
            </a:r>
          </a:p>
          <a:p>
            <a:pPr>
              <a:lnSpc>
                <a:spcPts val="3067"/>
              </a:lnSpc>
            </a:pPr>
            <a:endParaRPr lang="en-US" baseline="30000" dirty="0"/>
          </a:p>
          <a:p>
            <a:pPr>
              <a:lnSpc>
                <a:spcPts val="3067"/>
              </a:lnSpc>
            </a:pPr>
            <a:r>
              <a:rPr lang="en-US" sz="2933" dirty="0"/>
              <a:t>Lethal recessive alleles and recessive haplotypes</a:t>
            </a:r>
          </a:p>
          <a:p>
            <a:pPr>
              <a:lnSpc>
                <a:spcPts val="3067"/>
              </a:lnSpc>
            </a:pPr>
            <a:endParaRPr lang="en-US" sz="2933" dirty="0"/>
          </a:p>
          <a:p>
            <a:pPr>
              <a:lnSpc>
                <a:spcPts val="3067"/>
              </a:lnSpc>
            </a:pPr>
            <a:r>
              <a:rPr lang="en-US" sz="2933" dirty="0"/>
              <a:t>Complex vertebral malformation (CVM) gene  in Holsteins</a:t>
            </a:r>
          </a:p>
          <a:p>
            <a:pPr>
              <a:lnSpc>
                <a:spcPts val="3067"/>
              </a:lnSpc>
            </a:pPr>
            <a:endParaRPr lang="en-US" sz="2933" dirty="0"/>
          </a:p>
          <a:p>
            <a:pPr>
              <a:lnSpc>
                <a:spcPts val="3067"/>
              </a:lnSpc>
            </a:pPr>
            <a:r>
              <a:rPr lang="en-US" sz="2933" dirty="0"/>
              <a:t>Role of genetics in late-term abortion</a:t>
            </a:r>
          </a:p>
        </p:txBody>
      </p:sp>
      <p:sp>
        <p:nvSpPr>
          <p:cNvPr id="4" name="Rectangle 3">
            <a:extLst>
              <a:ext uri="{FF2B5EF4-FFF2-40B4-BE49-F238E27FC236}">
                <a16:creationId xmlns:a16="http://schemas.microsoft.com/office/drawing/2014/main" id="{E4DE2B36-02D2-B74B-B76C-0A114ED0019C}"/>
              </a:ext>
            </a:extLst>
          </p:cNvPr>
          <p:cNvSpPr/>
          <p:nvPr/>
        </p:nvSpPr>
        <p:spPr>
          <a:xfrm>
            <a:off x="6632945" y="6094779"/>
            <a:ext cx="5559055" cy="523220"/>
          </a:xfrm>
          <a:prstGeom prst="rect">
            <a:avLst/>
          </a:prstGeom>
        </p:spPr>
        <p:txBody>
          <a:bodyPr wrap="square">
            <a:spAutoFit/>
          </a:bodyPr>
          <a:lstStyle/>
          <a:p>
            <a:r>
              <a:rPr lang="en-US" sz="1400" dirty="0"/>
              <a:t>Peter, 2000; </a:t>
            </a:r>
            <a:r>
              <a:rPr lang="en-US" sz="1400" dirty="0" err="1"/>
              <a:t>Agerholm</a:t>
            </a:r>
            <a:r>
              <a:rPr lang="en-US" sz="1400" dirty="0"/>
              <a:t> et al., 2001; Sattler, 2002; Kirk, 2003; </a:t>
            </a:r>
          </a:p>
          <a:p>
            <a:r>
              <a:rPr lang="en-US" sz="1400" dirty="0"/>
              <a:t>Santos et al., 2003; </a:t>
            </a:r>
            <a:r>
              <a:rPr lang="en-US" sz="1400" dirty="0" err="1"/>
              <a:t>Hovingh</a:t>
            </a:r>
            <a:r>
              <a:rPr lang="en-US" sz="1400" dirty="0"/>
              <a:t>, 2009</a:t>
            </a:r>
          </a:p>
        </p:txBody>
      </p:sp>
    </p:spTree>
    <p:extLst>
      <p:ext uri="{BB962C8B-B14F-4D97-AF65-F5344CB8AC3E}">
        <p14:creationId xmlns:p14="http://schemas.microsoft.com/office/powerpoint/2010/main" val="44772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Objectives </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lstStyle/>
          <a:p>
            <a:pPr>
              <a:lnSpc>
                <a:spcPts val="3067"/>
              </a:lnSpc>
            </a:pPr>
            <a:r>
              <a:rPr lang="en-US" dirty="0"/>
              <a:t>To estimate the current prevalence of late-term abortion in US dairy herds</a:t>
            </a:r>
          </a:p>
          <a:p>
            <a:pPr marL="0" indent="0">
              <a:lnSpc>
                <a:spcPts val="3067"/>
              </a:lnSpc>
              <a:buNone/>
            </a:pPr>
            <a:endParaRPr lang="en-US" dirty="0"/>
          </a:p>
          <a:p>
            <a:pPr>
              <a:lnSpc>
                <a:spcPts val="3067"/>
              </a:lnSpc>
            </a:pPr>
            <a:r>
              <a:rPr lang="en-US" dirty="0"/>
              <a:t>To test the need of genomic evaluation system for late-term abortion</a:t>
            </a:r>
          </a:p>
          <a:p>
            <a:pPr marL="0" indent="0">
              <a:lnSpc>
                <a:spcPts val="3067"/>
              </a:lnSpc>
              <a:buNone/>
            </a:pPr>
            <a:endParaRPr lang="en-US" dirty="0"/>
          </a:p>
          <a:p>
            <a:pPr>
              <a:lnSpc>
                <a:spcPts val="3067"/>
              </a:lnSpc>
            </a:pPr>
            <a:r>
              <a:rPr lang="en-US" dirty="0"/>
              <a:t>To estimate correlation between PTA of late-term abortion and other traits already included in US dairy genetic evaluation system</a:t>
            </a:r>
          </a:p>
          <a:p>
            <a:pPr>
              <a:lnSpc>
                <a:spcPts val="3067"/>
              </a:lnSpc>
            </a:pPr>
            <a:endParaRPr lang="en-US" dirty="0"/>
          </a:p>
          <a:p>
            <a:pPr>
              <a:lnSpc>
                <a:spcPts val="3067"/>
              </a:lnSpc>
            </a:pPr>
            <a:endParaRPr lang="en-US" sz="2933" dirty="0"/>
          </a:p>
        </p:txBody>
      </p:sp>
    </p:spTree>
    <p:extLst>
      <p:ext uri="{BB962C8B-B14F-4D97-AF65-F5344CB8AC3E}">
        <p14:creationId xmlns:p14="http://schemas.microsoft.com/office/powerpoint/2010/main" val="402620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Methodology: Data</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lstStyle/>
          <a:p>
            <a:pPr marL="304792" indent="-304792">
              <a:lnSpc>
                <a:spcPts val="3067"/>
              </a:lnSpc>
              <a:spcAft>
                <a:spcPts val="3200"/>
              </a:spcAft>
            </a:pPr>
            <a:r>
              <a:rPr lang="en-US" sz="2933" dirty="0"/>
              <a:t>Extracted data from Council on Dairy Cattle Breeding (CDCB) database </a:t>
            </a:r>
            <a:r>
              <a:rPr lang="en-US" sz="2933" dirty="0">
                <a:solidFill>
                  <a:srgbClr val="00B050"/>
                </a:solidFill>
              </a:rPr>
              <a:t>(birth years 2001–2018)</a:t>
            </a:r>
            <a:r>
              <a:rPr lang="en-US" sz="2933" dirty="0"/>
              <a:t>: 24.8 million DHI lactations</a:t>
            </a:r>
          </a:p>
          <a:p>
            <a:pPr marL="304792" indent="-304792">
              <a:lnSpc>
                <a:spcPts val="3067"/>
              </a:lnSpc>
              <a:spcAft>
                <a:spcPts val="3200"/>
              </a:spcAft>
            </a:pPr>
            <a:r>
              <a:rPr lang="en-US" sz="2933" dirty="0"/>
              <a:t>Abortions &gt;152 days and &lt;251 days of gestation that terminate a lactation or initiate a new lactation was recorded in Dairy Herd Improvement (DHI)</a:t>
            </a:r>
          </a:p>
          <a:p>
            <a:pPr marL="304792" indent="-304792">
              <a:lnSpc>
                <a:spcPts val="3067"/>
              </a:lnSpc>
              <a:spcAft>
                <a:spcPts val="3200"/>
              </a:spcAft>
            </a:pPr>
            <a:r>
              <a:rPr lang="en-US" sz="2933" dirty="0"/>
              <a:t>Phenotype: binary (0 or 100)</a:t>
            </a:r>
          </a:p>
          <a:p>
            <a:pPr marL="304792" indent="-304792">
              <a:lnSpc>
                <a:spcPts val="3067"/>
              </a:lnSpc>
              <a:spcAft>
                <a:spcPts val="3200"/>
              </a:spcAft>
            </a:pPr>
            <a:r>
              <a:rPr lang="en-US" sz="2933" dirty="0"/>
              <a:t>For 24.8 million DHI lactations, the average recorded incidence of late-term abortions across all years was 1.2%</a:t>
            </a:r>
            <a:endParaRPr lang="en-US" sz="1800" dirty="0"/>
          </a:p>
          <a:p>
            <a:pPr marL="304792" indent="-304792">
              <a:lnSpc>
                <a:spcPts val="3067"/>
              </a:lnSpc>
            </a:pPr>
            <a:endParaRPr lang="en-US" sz="2933" baseline="30000" dirty="0"/>
          </a:p>
          <a:p>
            <a:pPr>
              <a:lnSpc>
                <a:spcPts val="3067"/>
              </a:lnSpc>
            </a:pPr>
            <a:endParaRPr lang="en-US" sz="2933" dirty="0"/>
          </a:p>
        </p:txBody>
      </p:sp>
    </p:spTree>
    <p:extLst>
      <p:ext uri="{BB962C8B-B14F-4D97-AF65-F5344CB8AC3E}">
        <p14:creationId xmlns:p14="http://schemas.microsoft.com/office/powerpoint/2010/main" val="50195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Adjustments to fertility traits</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normAutofit fontScale="85000" lnSpcReduction="10000"/>
          </a:bodyPr>
          <a:lstStyle/>
          <a:p>
            <a:pPr marL="304792" indent="-304792">
              <a:lnSpc>
                <a:spcPts val="3067"/>
              </a:lnSpc>
              <a:spcAft>
                <a:spcPts val="1200"/>
              </a:spcAft>
            </a:pPr>
            <a:r>
              <a:rPr lang="en-US" dirty="0"/>
              <a:t>Small adjustments were applied among the 82 million daughter pregnancy rate (DPR), 29 million cow conception rate (CCR), and 9 million heifer conception rate (HCR) records to more accurately account for late-term abortions</a:t>
            </a:r>
          </a:p>
          <a:p>
            <a:pPr marL="304792" indent="-304792">
              <a:lnSpc>
                <a:spcPts val="3067"/>
              </a:lnSpc>
              <a:spcAft>
                <a:spcPts val="1200"/>
              </a:spcAft>
            </a:pPr>
            <a:endParaRPr lang="en-US" dirty="0"/>
          </a:p>
          <a:p>
            <a:pPr marL="304792" indent="-304792">
              <a:lnSpc>
                <a:spcPts val="3067"/>
              </a:lnSpc>
              <a:spcAft>
                <a:spcPts val="1200"/>
              </a:spcAft>
            </a:pPr>
            <a:r>
              <a:rPr lang="en-US" dirty="0"/>
              <a:t>Fertility credits for CCR and HCR were changed to treat the last breeding as a failure instead of success if the next calving is coded as a late-term abortion</a:t>
            </a:r>
          </a:p>
          <a:p>
            <a:pPr marL="304792" indent="-304792">
              <a:lnSpc>
                <a:spcPts val="3067"/>
              </a:lnSpc>
              <a:spcAft>
                <a:spcPts val="1200"/>
              </a:spcAft>
            </a:pPr>
            <a:endParaRPr lang="en-US" dirty="0"/>
          </a:p>
          <a:p>
            <a:pPr marL="304792" indent="-304792">
              <a:lnSpc>
                <a:spcPts val="3067"/>
              </a:lnSpc>
              <a:spcAft>
                <a:spcPts val="1200"/>
              </a:spcAft>
            </a:pPr>
            <a:r>
              <a:rPr lang="en-US" dirty="0"/>
              <a:t>When computing DPR, days open is now set to the maximum value of 250 instead of the reported days open if the next reported calving is an abortion</a:t>
            </a:r>
            <a:endParaRPr lang="en-US" sz="2933" baseline="30000" dirty="0"/>
          </a:p>
          <a:p>
            <a:pPr>
              <a:lnSpc>
                <a:spcPts val="3067"/>
              </a:lnSpc>
            </a:pPr>
            <a:endParaRPr lang="en-US" sz="2933" dirty="0"/>
          </a:p>
        </p:txBody>
      </p:sp>
    </p:spTree>
    <p:extLst>
      <p:ext uri="{BB962C8B-B14F-4D97-AF65-F5344CB8AC3E}">
        <p14:creationId xmlns:p14="http://schemas.microsoft.com/office/powerpoint/2010/main" val="362518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Predicted transmitting abilities (PTA)</a:t>
            </a:r>
            <a:endParaRPr lang="en-US" dirty="0"/>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lstStyle/>
          <a:p>
            <a:r>
              <a:rPr lang="en-US" dirty="0"/>
              <a:t>PTAs were calculated using the animal model; with HYS and parity group</a:t>
            </a:r>
          </a:p>
          <a:p>
            <a:r>
              <a:rPr lang="en-US" dirty="0"/>
              <a:t>Heritability estimated was .1% and permanent environment was estimated to be 1% </a:t>
            </a:r>
          </a:p>
          <a:p>
            <a:r>
              <a:rPr lang="en-US" dirty="0"/>
              <a:t>PTAs and </a:t>
            </a:r>
            <a:r>
              <a:rPr lang="en-US" dirty="0" err="1"/>
              <a:t>gPTAs</a:t>
            </a:r>
            <a:r>
              <a:rPr lang="en-US" dirty="0"/>
              <a:t> were calculated only for HO</a:t>
            </a:r>
          </a:p>
          <a:p>
            <a:r>
              <a:rPr lang="en-US" dirty="0"/>
              <a:t>For genomic PTA calculation, 2.9 million HO genotypes were used</a:t>
            </a:r>
          </a:p>
          <a:p>
            <a:r>
              <a:rPr lang="en-US" dirty="0"/>
              <a:t>All animals genotyped on various platforms were imputed to 79,294 markers using </a:t>
            </a:r>
            <a:r>
              <a:rPr lang="en-US" dirty="0" err="1"/>
              <a:t>Findhap</a:t>
            </a:r>
            <a:r>
              <a:rPr lang="en-US" dirty="0"/>
              <a:t> version 3 </a:t>
            </a:r>
            <a:endParaRPr lang="en-US" b="0" baseline="30000" dirty="0"/>
          </a:p>
          <a:p>
            <a:pPr marL="0" indent="0">
              <a:buNone/>
            </a:pPr>
            <a:endParaRPr lang="en-US" dirty="0"/>
          </a:p>
          <a:p>
            <a:pPr>
              <a:lnSpc>
                <a:spcPts val="3067"/>
              </a:lnSpc>
            </a:pPr>
            <a:endParaRPr lang="en-US" sz="2933" dirty="0"/>
          </a:p>
        </p:txBody>
      </p:sp>
      <p:sp>
        <p:nvSpPr>
          <p:cNvPr id="6" name="Rectangle 5">
            <a:extLst>
              <a:ext uri="{FF2B5EF4-FFF2-40B4-BE49-F238E27FC236}">
                <a16:creationId xmlns:a16="http://schemas.microsoft.com/office/drawing/2014/main" id="{A158894C-98F4-C848-A466-CB90D05384F8}"/>
              </a:ext>
            </a:extLst>
          </p:cNvPr>
          <p:cNvSpPr/>
          <p:nvPr/>
        </p:nvSpPr>
        <p:spPr>
          <a:xfrm>
            <a:off x="7151427" y="5889532"/>
            <a:ext cx="4552893" cy="369332"/>
          </a:xfrm>
          <a:prstGeom prst="rect">
            <a:avLst/>
          </a:prstGeom>
        </p:spPr>
        <p:txBody>
          <a:bodyPr wrap="square">
            <a:spAutoFit/>
          </a:bodyPr>
          <a:lstStyle/>
          <a:p>
            <a:r>
              <a:rPr lang="en-US" dirty="0" err="1"/>
              <a:t>VanRaden</a:t>
            </a:r>
            <a:r>
              <a:rPr lang="en-US" dirty="0"/>
              <a:t> et al., 2011; </a:t>
            </a:r>
            <a:r>
              <a:rPr lang="en-US" dirty="0" err="1"/>
              <a:t>Wiggans</a:t>
            </a:r>
            <a:r>
              <a:rPr lang="en-US" dirty="0"/>
              <a:t> et al., 2019</a:t>
            </a:r>
          </a:p>
        </p:txBody>
      </p:sp>
    </p:spTree>
    <p:extLst>
      <p:ext uri="{BB962C8B-B14F-4D97-AF65-F5344CB8AC3E}">
        <p14:creationId xmlns:p14="http://schemas.microsoft.com/office/powerpoint/2010/main" val="401068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487680" y="121920"/>
            <a:ext cx="11216640" cy="639763"/>
          </a:xfrm>
        </p:spPr>
        <p:txBody>
          <a:bodyPr anchor="ctr">
            <a:normAutofit/>
          </a:bodyPr>
          <a:lstStyle/>
          <a:p>
            <a:r>
              <a:rPr lang="en-US" dirty="0">
                <a:solidFill>
                  <a:srgbClr val="FFFF00"/>
                </a:solidFill>
              </a:rPr>
              <a:t>Results: Prevalence of late-term abortion loss in DHI</a:t>
            </a:r>
          </a:p>
        </p:txBody>
      </p:sp>
      <p:graphicFrame>
        <p:nvGraphicFramePr>
          <p:cNvPr id="9" name="Chart 8">
            <a:extLst>
              <a:ext uri="{FF2B5EF4-FFF2-40B4-BE49-F238E27FC236}">
                <a16:creationId xmlns:a16="http://schemas.microsoft.com/office/drawing/2014/main" id="{CD10B983-0B2D-8A4E-98E9-AC01F5506EE8}"/>
              </a:ext>
            </a:extLst>
          </p:cNvPr>
          <p:cNvGraphicFramePr>
            <a:graphicFrameLocks/>
          </p:cNvGraphicFramePr>
          <p:nvPr>
            <p:extLst>
              <p:ext uri="{D42A27DB-BD31-4B8C-83A1-F6EECF244321}">
                <p14:modId xmlns:p14="http://schemas.microsoft.com/office/powerpoint/2010/main" val="3410905322"/>
              </p:ext>
            </p:extLst>
          </p:nvPr>
        </p:nvGraphicFramePr>
        <p:xfrm>
          <a:off x="869950" y="1092200"/>
          <a:ext cx="10452100" cy="551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E8C5C1FB-0D4A-2640-99F8-4161BA411DFF}"/>
              </a:ext>
            </a:extLst>
          </p:cNvPr>
          <p:cNvCxnSpPr>
            <a:cxnSpLocks/>
          </p:cNvCxnSpPr>
          <p:nvPr/>
        </p:nvCxnSpPr>
        <p:spPr>
          <a:xfrm flipV="1">
            <a:off x="1625600" y="2361211"/>
            <a:ext cx="9359900" cy="15240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0775016A-3CC7-2649-BFFB-94D487DC68FE}"/>
              </a:ext>
            </a:extLst>
          </p:cNvPr>
          <p:cNvCxnSpPr>
            <a:cxnSpLocks/>
          </p:cNvCxnSpPr>
          <p:nvPr/>
        </p:nvCxnSpPr>
        <p:spPr>
          <a:xfrm>
            <a:off x="1625600" y="2084142"/>
            <a:ext cx="61722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8043F1AC-9F50-7B45-85A3-280D1E0E6BE1}"/>
              </a:ext>
            </a:extLst>
          </p:cNvPr>
          <p:cNvCxnSpPr>
            <a:cxnSpLocks/>
          </p:cNvCxnSpPr>
          <p:nvPr/>
        </p:nvCxnSpPr>
        <p:spPr>
          <a:xfrm>
            <a:off x="7619448" y="3074742"/>
            <a:ext cx="3607352"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1616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a:xfrm>
            <a:off x="487680" y="121920"/>
            <a:ext cx="11216640" cy="639763"/>
          </a:xfrm>
        </p:spPr>
        <p:txBody>
          <a:bodyPr anchor="ctr">
            <a:normAutofit/>
          </a:bodyPr>
          <a:lstStyle/>
          <a:p>
            <a:r>
              <a:rPr lang="en-US" dirty="0">
                <a:solidFill>
                  <a:srgbClr val="FFFF00"/>
                </a:solidFill>
              </a:rPr>
              <a:t>Monthly distribution of late-term abortion loss</a:t>
            </a:r>
          </a:p>
        </p:txBody>
      </p:sp>
      <p:graphicFrame>
        <p:nvGraphicFramePr>
          <p:cNvPr id="7" name="Chart 6">
            <a:extLst>
              <a:ext uri="{FF2B5EF4-FFF2-40B4-BE49-F238E27FC236}">
                <a16:creationId xmlns:a16="http://schemas.microsoft.com/office/drawing/2014/main" id="{A06F810F-7900-DC47-A4EE-EF4292AEF814}"/>
              </a:ext>
            </a:extLst>
          </p:cNvPr>
          <p:cNvGraphicFramePr>
            <a:graphicFrameLocks/>
          </p:cNvGraphicFramePr>
          <p:nvPr>
            <p:extLst>
              <p:ext uri="{D42A27DB-BD31-4B8C-83A1-F6EECF244321}">
                <p14:modId xmlns:p14="http://schemas.microsoft.com/office/powerpoint/2010/main" val="3244096300"/>
              </p:ext>
            </p:extLst>
          </p:nvPr>
        </p:nvGraphicFramePr>
        <p:xfrm>
          <a:off x="946150" y="1231900"/>
          <a:ext cx="10299700" cy="53721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A051B9FE-4D42-E74B-A3DF-1ABBBC35D9A1}"/>
              </a:ext>
            </a:extLst>
          </p:cNvPr>
          <p:cNvCxnSpPr>
            <a:cxnSpLocks/>
          </p:cNvCxnSpPr>
          <p:nvPr/>
        </p:nvCxnSpPr>
        <p:spPr>
          <a:xfrm>
            <a:off x="1803400" y="3162300"/>
            <a:ext cx="91948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94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5.1|17.8"/>
</p:tagLst>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5386</TotalTime>
  <Words>1037</Words>
  <Application>Microsoft Macintosh PowerPoint</Application>
  <PresentationFormat>Widescreen</PresentationFormat>
  <Paragraphs>117</Paragraphs>
  <Slides>15</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Symbol</vt:lpstr>
      <vt:lpstr>Wingdings</vt:lpstr>
      <vt:lpstr>AIP-2017 Slide Master</vt:lpstr>
      <vt:lpstr>AIP-2017 16-9 Slide Master</vt:lpstr>
      <vt:lpstr>1_AIP-2017 16-9 Slide Master</vt:lpstr>
      <vt:lpstr>Genetic and genomic evaluation of late term abortion recorded through Dairy Herd Improvement test plans</vt:lpstr>
      <vt:lpstr>Late-term abortion</vt:lpstr>
      <vt:lpstr>Genetic factors </vt:lpstr>
      <vt:lpstr>Objectives </vt:lpstr>
      <vt:lpstr>Methodology: Data</vt:lpstr>
      <vt:lpstr>Adjustments to fertility traits</vt:lpstr>
      <vt:lpstr>Predicted transmitting abilities (PTA)</vt:lpstr>
      <vt:lpstr>Results: Prevalence of late-term abortion loss in DHI</vt:lpstr>
      <vt:lpstr>Monthly distribution of late-term abortion loss</vt:lpstr>
      <vt:lpstr>Effect of fertility traits (HCR, CCR, DPR) adjustment</vt:lpstr>
      <vt:lpstr>PTAs</vt:lpstr>
      <vt:lpstr>Genetic correlation with other traits in HO</vt:lpstr>
      <vt:lpstr>Economics</vt:lpstr>
      <vt:lpstr>Conclusions</vt:lpstr>
      <vt:lpstr>Acknowledgments &amp; disclaimers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Neupane, Mahesh - ARS</dc:creator>
  <cp:lastModifiedBy>Neupane, Mahesh</cp:lastModifiedBy>
  <cp:revision>334</cp:revision>
  <dcterms:created xsi:type="dcterms:W3CDTF">2020-05-19T13:48:38Z</dcterms:created>
  <dcterms:modified xsi:type="dcterms:W3CDTF">2021-07-07T14:45:52Z</dcterms:modified>
</cp:coreProperties>
</file>