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51206400" cy="38404800"/>
  <p:notesSz cx="9296400" cy="7010400"/>
  <p:embeddedFontLst>
    <p:embeddedFont>
      <p:font typeface="Calibri" panose="020F0502020204030204" pitchFamily="34" charset="0"/>
      <p:regular r:id="rId4"/>
      <p:bold r:id="rId5"/>
      <p:italic r:id="rId6"/>
      <p:boldItalic r:id="rId7"/>
    </p:embeddedFont>
    <p:embeddedFont>
      <p:font typeface="Gill Sans MT" panose="020B0502020104020203" pitchFamily="34" charset="0"/>
      <p:regular r:id="rId8"/>
      <p:bold r:id="rId9"/>
      <p:italic r:id="rId10"/>
      <p:boldItalic r:id="rId11"/>
    </p:embeddedFont>
  </p:embeddedFontLst>
  <p:defaultText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72">
          <p15:clr>
            <a:srgbClr val="A4A3A4"/>
          </p15:clr>
        </p15:guide>
        <p15:guide id="2" pos="11136">
          <p15:clr>
            <a:srgbClr val="A4A3A4"/>
          </p15:clr>
        </p15:guide>
        <p15:guide id="3" pos="10704">
          <p15:clr>
            <a:srgbClr val="A4A3A4"/>
          </p15:clr>
        </p15:guide>
        <p15:guide id="4" pos="16368">
          <p15:clr>
            <a:srgbClr val="A4A3A4"/>
          </p15:clr>
        </p15:guide>
        <p15:guide id="5" pos="319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ek Bickhart" initials="DMB" lastIdx="18" clrIdx="0"/>
  <p:cmAuthor id="1" name="Null, Daniel" initials="ND" lastIdx="1" clrIdx="1">
    <p:extLst>
      <p:ext uri="{19B8F6BF-5375-455C-9EA6-DF929625EA0E}">
        <p15:presenceInfo xmlns:p15="http://schemas.microsoft.com/office/powerpoint/2012/main" userId="S::daniel.null@usda.gov::578bc7f8-bb21-4d9b-8f23-5fba969e4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33CC"/>
    <a:srgbClr val="FF7128"/>
    <a:srgbClr val="FFEF9C"/>
    <a:srgbClr val="1A9641"/>
    <a:srgbClr val="2B83BA"/>
    <a:srgbClr val="D7191C"/>
    <a:srgbClr val="3399FF"/>
    <a:srgbClr val="FDAE61"/>
    <a:srgbClr val="A6D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9044C-E38C-4E8D-AB87-4D9789971B1B}" v="3" dt="2022-06-12T16:43:28.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9784" autoAdjust="0"/>
  </p:normalViewPr>
  <p:slideViewPr>
    <p:cSldViewPr showGuides="1">
      <p:cViewPr varScale="1">
        <p:scale>
          <a:sx n="15" d="100"/>
          <a:sy n="15" d="100"/>
        </p:scale>
        <p:origin x="1344" y="96"/>
      </p:cViewPr>
      <p:guideLst>
        <p:guide orient="horz" pos="19872"/>
        <p:guide pos="11136"/>
        <p:guide pos="10704"/>
        <p:guide pos="16368"/>
        <p:guide pos="319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2" d="100"/>
          <a:sy n="112" d="100"/>
        </p:scale>
        <p:origin x="24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ll, Daniel" userId="578bc7f8-bb21-4d9b-8f23-5fba969e4869" providerId="ADAL" clId="{2769044C-E38C-4E8D-AB87-4D9789971B1B}"/>
    <pc:docChg chg="modSld">
      <pc:chgData name="Null, Daniel" userId="578bc7f8-bb21-4d9b-8f23-5fba969e4869" providerId="ADAL" clId="{2769044C-E38C-4E8D-AB87-4D9789971B1B}" dt="2022-06-12T16:43:28.817" v="2"/>
      <pc:docMkLst>
        <pc:docMk/>
      </pc:docMkLst>
      <pc:sldChg chg="addSp delSp modSp modTransition modAnim">
        <pc:chgData name="Null, Daniel" userId="578bc7f8-bb21-4d9b-8f23-5fba969e4869" providerId="ADAL" clId="{2769044C-E38C-4E8D-AB87-4D9789971B1B}" dt="2022-06-12T16:43:28.817" v="2"/>
        <pc:sldMkLst>
          <pc:docMk/>
          <pc:sldMk cId="0" sldId="256"/>
        </pc:sldMkLst>
        <pc:picChg chg="add del mod">
          <ac:chgData name="Null, Daniel" userId="578bc7f8-bb21-4d9b-8f23-5fba969e4869" providerId="ADAL" clId="{2769044C-E38C-4E8D-AB87-4D9789971B1B}" dt="2022-06-12T16:37:43.067" v="1"/>
          <ac:picMkLst>
            <pc:docMk/>
            <pc:sldMk cId="0" sldId="256"/>
            <ac:picMk id="2" creationId="{FA5D6E21-4575-6651-F625-AB1C7BC36D55}"/>
          </ac:picMkLst>
        </pc:picChg>
        <pc:picChg chg="add mod">
          <ac:chgData name="Null, Daniel" userId="578bc7f8-bb21-4d9b-8f23-5fba969e4869" providerId="ADAL" clId="{2769044C-E38C-4E8D-AB87-4D9789971B1B}" dt="2022-06-12T16:43:28.817" v="2"/>
          <ac:picMkLst>
            <pc:docMk/>
            <pc:sldMk cId="0" sldId="256"/>
            <ac:picMk id="3" creationId="{56AF8DED-E0CC-06BB-65D6-64A4BC8C66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F5AB515E-ED3A-4BE3-AA0E-499065B6623D}" type="datetimeFigureOut">
              <a:rPr lang="en-US" smtClean="0"/>
              <a:t>6/12/2022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037912F4-99A5-4000-BDE3-A96204EE4474}" type="slidenum">
              <a:rPr lang="en-US" smtClean="0"/>
              <a:t>‹#›</a:t>
            </a:fld>
            <a:endParaRPr lang="en-US"/>
          </a:p>
        </p:txBody>
      </p:sp>
    </p:spTree>
    <p:extLst>
      <p:ext uri="{BB962C8B-B14F-4D97-AF65-F5344CB8AC3E}">
        <p14:creationId xmlns:p14="http://schemas.microsoft.com/office/powerpoint/2010/main" val="67316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912F4-99A5-4000-BDE3-A96204EE4474}" type="slidenum">
              <a:rPr lang="en-US" smtClean="0"/>
              <a:t>1</a:t>
            </a:fld>
            <a:endParaRPr lang="en-US"/>
          </a:p>
        </p:txBody>
      </p:sp>
    </p:spTree>
    <p:extLst>
      <p:ext uri="{BB962C8B-B14F-4D97-AF65-F5344CB8AC3E}">
        <p14:creationId xmlns:p14="http://schemas.microsoft.com/office/powerpoint/2010/main" val="90906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2"/>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p:spPr>
        <p:txBody>
          <a:bodyPr anchor="t"/>
          <a:lstStyle>
            <a:lvl1pPr algn="l">
              <a:defRPr sz="210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8961124"/>
            <a:ext cx="22616160" cy="2534539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8961124"/>
            <a:ext cx="22616160" cy="2534539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1" y="8596632"/>
            <a:ext cx="22625053"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a:t>Click to edit Master text styles</a:t>
            </a:r>
          </a:p>
        </p:txBody>
      </p:sp>
      <p:sp>
        <p:nvSpPr>
          <p:cNvPr id="4" name="Content Placeholder 3"/>
          <p:cNvSpPr>
            <a:spLocks noGrp="1"/>
          </p:cNvSpPr>
          <p:nvPr>
            <p:ph sz="half" idx="2"/>
          </p:nvPr>
        </p:nvSpPr>
        <p:spPr>
          <a:xfrm>
            <a:off x="2560321" y="12179300"/>
            <a:ext cx="22625053"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2"/>
            <a:ext cx="22633940"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0"/>
            <a:ext cx="16846553" cy="6507480"/>
          </a:xfrm>
        </p:spPr>
        <p:txBody>
          <a:bodyPr anchor="b"/>
          <a:lstStyle>
            <a:lvl1pPr algn="l">
              <a:defRPr sz="10500" b="1"/>
            </a:lvl1pPr>
          </a:lstStyle>
          <a:p>
            <a:r>
              <a:rPr lang="en-US"/>
              <a:t>Click to edit Master title style</a:t>
            </a:r>
          </a:p>
        </p:txBody>
      </p:sp>
      <p:sp>
        <p:nvSpPr>
          <p:cNvPr id="3" name="Content Placeholder 2"/>
          <p:cNvSpPr>
            <a:spLocks noGrp="1"/>
          </p:cNvSpPr>
          <p:nvPr>
            <p:ph idx="1"/>
          </p:nvPr>
        </p:nvSpPr>
        <p:spPr>
          <a:xfrm>
            <a:off x="20020280" y="1529084"/>
            <a:ext cx="28625800" cy="3277743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4" y="8036564"/>
            <a:ext cx="16846553" cy="2626995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a:t>Click to edit Master text styles</a:t>
            </a:r>
          </a:p>
        </p:txBody>
      </p:sp>
      <p:sp>
        <p:nvSpPr>
          <p:cNvPr id="5" name="Date Placeholder 4"/>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2"/>
          </a:xfrm>
        </p:spPr>
        <p:txBody>
          <a:bodyPr anchor="b"/>
          <a:lstStyle>
            <a:lvl1pPr algn="l">
              <a:defRPr sz="105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dirty="0"/>
          </a:p>
        </p:txBody>
      </p:sp>
      <p:sp>
        <p:nvSpPr>
          <p:cNvPr id="4" name="Text Placeholder 3"/>
          <p:cNvSpPr>
            <a:spLocks noGrp="1"/>
          </p:cNvSpPr>
          <p:nvPr>
            <p:ph type="body" sz="half" idx="2"/>
          </p:nvPr>
        </p:nvSpPr>
        <p:spPr>
          <a:xfrm>
            <a:off x="10036813" y="30057092"/>
            <a:ext cx="30723840" cy="450722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a:t>Click to edit Master text styles</a:t>
            </a:r>
          </a:p>
        </p:txBody>
      </p:sp>
      <p:sp>
        <p:nvSpPr>
          <p:cNvPr id="5" name="Date Placeholder 4"/>
          <p:cNvSpPr>
            <a:spLocks noGrp="1"/>
          </p:cNvSpPr>
          <p:nvPr>
            <p:ph type="dt" sz="half" idx="10"/>
          </p:nvPr>
        </p:nvSpPr>
        <p:spPr/>
        <p:txBody>
          <a:bodyPr/>
          <a:lstStyle/>
          <a:p>
            <a:fld id="{C6FFAF47-8459-4E13-817C-58F04F2ABE14}" type="datetimeFigureOut">
              <a:rPr lang="en-US" smtClean="0"/>
              <a:pPr/>
              <a:t>6/11/2022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2"/>
            <a:ext cx="46085760" cy="6400800"/>
          </a:xfrm>
          <a:prstGeom prst="rect">
            <a:avLst/>
          </a:prstGeom>
        </p:spPr>
        <p:txBody>
          <a:bodyPr vert="horz" lIns="480709" tIns="240355" rIns="480709" bIns="240355" rtlCol="0" anchor="ctr">
            <a:normAutofit/>
          </a:bodyPr>
          <a:lstStyle/>
          <a:p>
            <a:r>
              <a:rPr lang="en-US"/>
              <a:t>Click to edit Master title style</a:t>
            </a:r>
          </a:p>
        </p:txBody>
      </p:sp>
      <p:sp>
        <p:nvSpPr>
          <p:cNvPr id="3" name="Text Placeholder 2"/>
          <p:cNvSpPr>
            <a:spLocks noGrp="1"/>
          </p:cNvSpPr>
          <p:nvPr>
            <p:ph type="body" idx="1"/>
          </p:nvPr>
        </p:nvSpPr>
        <p:spPr>
          <a:xfrm>
            <a:off x="2560320" y="8961124"/>
            <a:ext cx="46085760" cy="25345392"/>
          </a:xfrm>
          <a:prstGeom prst="rect">
            <a:avLst/>
          </a:prstGeom>
        </p:spPr>
        <p:txBody>
          <a:bodyPr vert="horz" lIns="480709" tIns="240355" rIns="480709" bIns="2403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2"/>
            <a:ext cx="11948160" cy="20447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C6FFAF47-8459-4E13-817C-58F04F2ABE14}" type="datetimeFigureOut">
              <a:rPr lang="en-US" smtClean="0"/>
              <a:pPr/>
              <a:t>6/11/2022</a:t>
            </a:fld>
            <a:endParaRPr lang="en-US" dirty="0"/>
          </a:p>
        </p:txBody>
      </p:sp>
      <p:sp>
        <p:nvSpPr>
          <p:cNvPr id="5" name="Footer Placeholder 4"/>
          <p:cNvSpPr>
            <a:spLocks noGrp="1"/>
          </p:cNvSpPr>
          <p:nvPr>
            <p:ph type="ftr" sz="quarter" idx="3"/>
          </p:nvPr>
        </p:nvSpPr>
        <p:spPr>
          <a:xfrm>
            <a:off x="17495520" y="35595562"/>
            <a:ext cx="16215360" cy="20447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2"/>
            <a:ext cx="11948160" cy="20447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7EDD9EB6-7C5C-4281-8366-AFAC9E23E0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6052">
            <a:extLst>
              <a:ext uri="{FF2B5EF4-FFF2-40B4-BE49-F238E27FC236}">
                <a16:creationId xmlns:a16="http://schemas.microsoft.com/office/drawing/2014/main" id="{C8BCE0E6-DB67-4B99-B775-618814B933FF}"/>
              </a:ext>
            </a:extLst>
          </p:cNvPr>
          <p:cNvSpPr>
            <a:spLocks noChangeArrowheads="1"/>
          </p:cNvSpPr>
          <p:nvPr/>
        </p:nvSpPr>
        <p:spPr bwMode="auto">
          <a:xfrm>
            <a:off x="34657396" y="6324600"/>
            <a:ext cx="15787003" cy="22197864"/>
          </a:xfrm>
          <a:prstGeom prst="rect">
            <a:avLst/>
          </a:prstGeom>
          <a:solidFill>
            <a:srgbClr val="CCECFF"/>
          </a:solidFill>
          <a:ln w="9525">
            <a:noFill/>
            <a:miter lim="800000"/>
            <a:headEnd/>
            <a:tailEnd/>
          </a:ln>
          <a:effectLst/>
        </p:spPr>
        <p:txBody>
          <a:bodyPr wrap="square" lIns="457200" tIns="457200" rIns="457200" bIns="91440">
            <a:noAutofit/>
          </a:bodyPr>
          <a:lstStyle/>
          <a:p>
            <a:pPr marL="457200" indent="-457200" algn="ctr"/>
            <a:r>
              <a:rPr lang="en-US" sz="4400" b="1" dirty="0">
                <a:solidFill>
                  <a:srgbClr val="0033CC"/>
                </a:solidFill>
                <a:latin typeface="Gill Sans MT" panose="020B0502020104020203" pitchFamily="34" charset="0"/>
              </a:rPr>
              <a:t>RESULTS</a:t>
            </a:r>
          </a:p>
          <a:p>
            <a:pPr marL="685800" indent="-685800">
              <a:spcBef>
                <a:spcPct val="50000"/>
              </a:spcBef>
              <a:buClr>
                <a:srgbClr val="0033CC"/>
              </a:buClr>
              <a:buFont typeface="Arial" panose="020B0604020202020204" pitchFamily="34" charset="0"/>
              <a:buChar char="•"/>
            </a:pPr>
            <a:r>
              <a:rPr lang="en-US" sz="4800" dirty="0"/>
              <a:t>Counts across all test animals were 80,943 MGS and MGGS correctly added, 8,082 in 1st place but not added, 79 incorrectly added, and 320 other cases. The other cases were mostly where the true grandsire was in second place or was less than 2 years older than the dam and no grandsire was automatically added. </a:t>
            </a:r>
          </a:p>
          <a:p>
            <a:pPr marL="685800" indent="-685800">
              <a:spcBef>
                <a:spcPct val="50000"/>
              </a:spcBef>
              <a:buClr>
                <a:srgbClr val="0033CC"/>
              </a:buClr>
              <a:buFont typeface="Arial" panose="020B0604020202020204" pitchFamily="34" charset="0"/>
              <a:buChar char="•"/>
            </a:pPr>
            <a:r>
              <a:rPr lang="en-US" sz="4800" dirty="0"/>
              <a:t>Discovery was further improved by adjusting the birth year and haplotype sharing limits in </a:t>
            </a:r>
            <a:r>
              <a:rPr lang="en-US" sz="4800" dirty="0" err="1"/>
              <a:t>Fixped</a:t>
            </a:r>
            <a:r>
              <a:rPr lang="en-US" sz="4800" dirty="0"/>
              <a:t> to accept and add more of the first-place candidates because most were correct.</a:t>
            </a:r>
          </a:p>
        </p:txBody>
      </p:sp>
      <p:sp>
        <p:nvSpPr>
          <p:cNvPr id="48" name="Rectangle 6052">
            <a:extLst>
              <a:ext uri="{FF2B5EF4-FFF2-40B4-BE49-F238E27FC236}">
                <a16:creationId xmlns:a16="http://schemas.microsoft.com/office/drawing/2014/main" id="{2FB41021-02E0-4D6E-86F7-6F50BC673C2F}"/>
              </a:ext>
            </a:extLst>
          </p:cNvPr>
          <p:cNvSpPr>
            <a:spLocks noChangeArrowheads="1"/>
          </p:cNvSpPr>
          <p:nvPr/>
        </p:nvSpPr>
        <p:spPr bwMode="auto">
          <a:xfrm>
            <a:off x="16802270" y="30004085"/>
            <a:ext cx="17581677" cy="7731732"/>
          </a:xfrm>
          <a:prstGeom prst="rect">
            <a:avLst/>
          </a:prstGeom>
          <a:solidFill>
            <a:srgbClr val="CCECFF"/>
          </a:solidFill>
          <a:ln w="9525">
            <a:noFill/>
            <a:miter lim="800000"/>
            <a:headEnd/>
            <a:tailEnd/>
          </a:ln>
          <a:effectLst/>
        </p:spPr>
        <p:txBody>
          <a:bodyPr wrap="square" lIns="457200" tIns="457200" rIns="457200" bIns="91440">
            <a:noAutofit/>
          </a:bodyPr>
          <a:lstStyle/>
          <a:p>
            <a:pPr marL="457200" indent="-457200" algn="ctr"/>
            <a:r>
              <a:rPr lang="en-US" sz="4400" b="1" dirty="0">
                <a:solidFill>
                  <a:srgbClr val="0033CC"/>
                </a:solidFill>
                <a:latin typeface="Gill Sans MT" pitchFamily="34" charset="0"/>
              </a:rPr>
              <a:t>RESULTS</a:t>
            </a:r>
          </a:p>
          <a:p>
            <a:pPr marL="571500" indent="-571500">
              <a:spcBef>
                <a:spcPct val="50000"/>
              </a:spcBef>
              <a:buClr>
                <a:srgbClr val="0033CC"/>
              </a:buClr>
              <a:buFont typeface="Arial" panose="020B0604020202020204" pitchFamily="34" charset="0"/>
              <a:buChar char="•"/>
            </a:pPr>
            <a:r>
              <a:rPr lang="en-US" sz="4800" dirty="0"/>
              <a:t>In all 5 breeds (Holstein, Jersey, Brown Swiss, Ayrshire, and Guernsey) about 92% of true grandsires were automatically filled correctly, about 5% of true grandsires were suggested but not filled, and &lt; 2% of the added ancestors were incorrect. </a:t>
            </a:r>
          </a:p>
          <a:p>
            <a:pPr marL="685800" marR="0" lvl="0" indent="-685800" algn="l" defTabSz="4807092" rtl="0" eaLnBrk="1" fontAlgn="auto" latinLnBrk="0" hangingPunct="1">
              <a:lnSpc>
                <a:spcPct val="100000"/>
              </a:lnSpc>
              <a:spcBef>
                <a:spcPct val="50000"/>
              </a:spcBef>
              <a:spcAft>
                <a:spcPts val="0"/>
              </a:spcAft>
              <a:buClr>
                <a:srgbClr val="0033CC"/>
              </a:buClr>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Most incorrect ancestors were the dam’s MGS instead of her sire or the MGD’s MGS instead of her sire. </a:t>
            </a:r>
          </a:p>
          <a:p>
            <a:pPr marL="571500" indent="-571500">
              <a:spcBef>
                <a:spcPct val="50000"/>
              </a:spcBef>
              <a:buClr>
                <a:srgbClr val="0033CC"/>
              </a:buClr>
              <a:buFont typeface="Arial" panose="020B0604020202020204" pitchFamily="34" charset="0"/>
              <a:buChar char="•"/>
            </a:pPr>
            <a:endParaRPr lang="en-US" sz="4400" dirty="0"/>
          </a:p>
          <a:p>
            <a:pPr marL="571500" indent="-571500">
              <a:spcBef>
                <a:spcPct val="50000"/>
              </a:spcBef>
              <a:buClr>
                <a:srgbClr val="0033CC"/>
              </a:buClr>
              <a:buFont typeface="Arial" panose="020B0604020202020204" pitchFamily="34" charset="0"/>
              <a:buChar char="•"/>
            </a:pPr>
            <a:endParaRPr lang="en-US" sz="4400" dirty="0"/>
          </a:p>
        </p:txBody>
      </p:sp>
      <p:sp>
        <p:nvSpPr>
          <p:cNvPr id="4" name="TextBox 3"/>
          <p:cNvSpPr txBox="1"/>
          <p:nvPr/>
        </p:nvSpPr>
        <p:spPr>
          <a:xfrm>
            <a:off x="457200" y="533400"/>
            <a:ext cx="50292000" cy="5809939"/>
          </a:xfrm>
          <a:prstGeom prst="rect">
            <a:avLst/>
          </a:prstGeom>
          <a:solidFill>
            <a:srgbClr val="CCECFF"/>
          </a:solidFill>
        </p:spPr>
        <p:txBody>
          <a:bodyPr wrap="square" lIns="480709" tIns="240355" rIns="480709" bIns="240355" rtlCol="0">
            <a:spAutoFit/>
          </a:bodyPr>
          <a:lstStyle/>
          <a:p>
            <a:pPr algn="ctr">
              <a:spcAft>
                <a:spcPts val="1800"/>
              </a:spcAft>
            </a:pPr>
            <a:r>
              <a:rPr lang="en-US" sz="8000" b="1" dirty="0"/>
              <a:t>Improved, expanded, and automated ancestor discovery</a:t>
            </a:r>
            <a:endParaRPr lang="en-US" sz="8000" b="1" dirty="0">
              <a:latin typeface="Gill Sans MT" pitchFamily="34" charset="0"/>
            </a:endParaRPr>
          </a:p>
          <a:p>
            <a:pPr algn="ctr">
              <a:spcAft>
                <a:spcPts val="1800"/>
              </a:spcAft>
            </a:pPr>
            <a:r>
              <a:rPr lang="en-US" sz="5400" i="1" dirty="0"/>
              <a:t>D.J. Null</a:t>
            </a:r>
            <a:r>
              <a:rPr lang="en-US" sz="5400" baseline="30000" dirty="0"/>
              <a:t>1</a:t>
            </a:r>
            <a:r>
              <a:rPr lang="en-US" sz="5400" i="1" dirty="0"/>
              <a:t>*</a:t>
            </a:r>
            <a:r>
              <a:rPr lang="en-US" sz="5400" dirty="0"/>
              <a:t>,</a:t>
            </a:r>
            <a:r>
              <a:rPr lang="en-US" sz="5400" i="1" dirty="0"/>
              <a:t> G.R. Wiggans</a:t>
            </a:r>
            <a:r>
              <a:rPr lang="en-US" sz="5400" i="1" baseline="30000" dirty="0"/>
              <a:t>2</a:t>
            </a:r>
            <a:r>
              <a:rPr lang="en-US" sz="5400" i="1" dirty="0"/>
              <a:t>, E.O.O. Ogwo</a:t>
            </a:r>
            <a:r>
              <a:rPr lang="en-US" sz="5400" baseline="30000" dirty="0"/>
              <a:t>1</a:t>
            </a:r>
            <a:r>
              <a:rPr lang="en-US" sz="5400" i="1" dirty="0"/>
              <a:t>, P.M. VanRaden</a:t>
            </a:r>
            <a:r>
              <a:rPr lang="en-US" sz="5400" baseline="30000" dirty="0"/>
              <a:t>1</a:t>
            </a:r>
            <a:r>
              <a:rPr lang="en-US" sz="5400" i="1" dirty="0"/>
              <a:t> </a:t>
            </a:r>
          </a:p>
          <a:p>
            <a:pPr algn="ctr">
              <a:spcAft>
                <a:spcPts val="1200"/>
              </a:spcAft>
            </a:pPr>
            <a:r>
              <a:rPr lang="en-US" sz="5400" baseline="30000" dirty="0"/>
              <a:t>1</a:t>
            </a:r>
            <a:r>
              <a:rPr lang="en-US" sz="5400" dirty="0"/>
              <a:t>Animal Genomics and Improvement Laboratory,  Agricultural Research Service, USDA, Beltsville, MD</a:t>
            </a:r>
          </a:p>
          <a:p>
            <a:pPr algn="ctr">
              <a:spcAft>
                <a:spcPts val="1200"/>
              </a:spcAft>
            </a:pPr>
            <a:r>
              <a:rPr lang="en-US" sz="5400" baseline="30000" dirty="0"/>
              <a:t>2</a:t>
            </a:r>
            <a:r>
              <a:rPr lang="en-US" sz="5400" dirty="0"/>
              <a:t>Council on Dairy cattle Breeding, Bowie, MD</a:t>
            </a:r>
          </a:p>
          <a:p>
            <a:pPr algn="ctr">
              <a:spcAft>
                <a:spcPts val="1200"/>
              </a:spcAft>
            </a:pPr>
            <a:endParaRPr lang="en-US" sz="5400" dirty="0"/>
          </a:p>
        </p:txBody>
      </p:sp>
      <p:cxnSp>
        <p:nvCxnSpPr>
          <p:cNvPr id="6" name="Straight Connector 5"/>
          <p:cNvCxnSpPr/>
          <p:nvPr/>
        </p:nvCxnSpPr>
        <p:spPr>
          <a:xfrm>
            <a:off x="457200" y="5422900"/>
            <a:ext cx="50292000" cy="0"/>
          </a:xfrm>
          <a:prstGeom prst="line">
            <a:avLst/>
          </a:prstGeom>
          <a:ln w="1905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5867400"/>
            <a:ext cx="50292000" cy="0"/>
          </a:xfrm>
          <a:prstGeom prst="line">
            <a:avLst/>
          </a:prstGeom>
          <a:ln w="190500">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Text Box 3135"/>
          <p:cNvSpPr txBox="1">
            <a:spLocks noChangeArrowheads="1"/>
          </p:cNvSpPr>
          <p:nvPr/>
        </p:nvSpPr>
        <p:spPr bwMode="auto">
          <a:xfrm>
            <a:off x="457200" y="6324600"/>
            <a:ext cx="16091806" cy="31639431"/>
          </a:xfrm>
          <a:prstGeom prst="rect">
            <a:avLst/>
          </a:prstGeom>
          <a:solidFill>
            <a:srgbClr val="CCECFF"/>
          </a:solidFill>
          <a:ln w="9525">
            <a:noFill/>
            <a:miter lim="800000"/>
            <a:headEnd/>
            <a:tailEnd/>
          </a:ln>
          <a:effectLst/>
        </p:spPr>
        <p:txBody>
          <a:bodyPr wrap="square" lIns="457200" tIns="457200" rIns="457200" bIns="457200">
            <a:spAutoFit/>
          </a:bodyPr>
          <a:lstStyle/>
          <a:p>
            <a:pPr algn="ctr">
              <a:spcBef>
                <a:spcPct val="50000"/>
              </a:spcBef>
            </a:pPr>
            <a:r>
              <a:rPr lang="en-US" sz="4400" b="1" dirty="0">
                <a:solidFill>
                  <a:srgbClr val="0033CC"/>
                </a:solidFill>
                <a:latin typeface="Gill Sans MT" pitchFamily="34" charset="0"/>
              </a:rPr>
              <a:t>INTRODUCTION</a:t>
            </a:r>
          </a:p>
          <a:p>
            <a:pPr algn="just">
              <a:spcBef>
                <a:spcPts val="600"/>
              </a:spcBef>
              <a:buClr>
                <a:srgbClr val="0033CC"/>
              </a:buClr>
            </a:pPr>
            <a:endParaRPr lang="en-US" sz="4400" dirty="0"/>
          </a:p>
          <a:p>
            <a:pPr algn="just">
              <a:spcBef>
                <a:spcPts val="600"/>
              </a:spcBef>
              <a:buClr>
                <a:srgbClr val="0033CC"/>
              </a:buClr>
            </a:pPr>
            <a:r>
              <a:rPr lang="en-US" sz="4800" dirty="0"/>
              <a:t>Maternal grandsires (MGS) and maternal great grandsires (MGGS) can be discovered using percentages of haplotypes shared after removing paternal haplotypes in each generation. Accuracy of ancestor discovery was originally tested with 2011 data, published in 2013, and was retested here with 2021 data to account for more markers, different chips, revised imputation, faster generation intervals, and many more candidate grandsires. The procedure for pedigree completion greatly aids in improving mating decisions with the assumption that breed-specific haplotype libraries are accurate for each breed and modifications to software will produce accurate results. Conclusively, better mating decisions to avoid mating close relatives can reduce inbreeding depression and improve performance and fertility in all species. The research goal was to discover MGS and MGGS for pedigrees with missing dam information and to test the accuracy of discovery to establish better pedigree and genome guided mating decisions.</a:t>
            </a:r>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a:p>
            <a:pPr algn="just">
              <a:spcBef>
                <a:spcPts val="600"/>
              </a:spcBef>
              <a:buClr>
                <a:srgbClr val="0033CC"/>
              </a:buClr>
            </a:pPr>
            <a:endParaRPr lang="en-US" sz="4400" dirty="0"/>
          </a:p>
        </p:txBody>
      </p:sp>
      <p:sp>
        <p:nvSpPr>
          <p:cNvPr id="22" name="Rectangle 6052"/>
          <p:cNvSpPr>
            <a:spLocks noChangeArrowheads="1"/>
          </p:cNvSpPr>
          <p:nvPr/>
        </p:nvSpPr>
        <p:spPr bwMode="auto">
          <a:xfrm>
            <a:off x="16802270" y="6158045"/>
            <a:ext cx="17581677" cy="23370102"/>
          </a:xfrm>
          <a:prstGeom prst="rect">
            <a:avLst/>
          </a:prstGeom>
          <a:solidFill>
            <a:srgbClr val="CCECFF"/>
          </a:solidFill>
          <a:ln w="9525">
            <a:noFill/>
            <a:miter lim="800000"/>
            <a:headEnd/>
            <a:tailEnd/>
          </a:ln>
          <a:effectLst/>
        </p:spPr>
        <p:txBody>
          <a:bodyPr wrap="square" lIns="457200" tIns="457200" rIns="457200" bIns="91440">
            <a:noAutofit/>
          </a:bodyPr>
          <a:lstStyle/>
          <a:p>
            <a:pPr marL="457200" indent="-457200" algn="ctr"/>
            <a:r>
              <a:rPr lang="en-US" sz="4400" b="1" dirty="0">
                <a:solidFill>
                  <a:srgbClr val="0033CC"/>
                </a:solidFill>
                <a:latin typeface="Gill Sans MT" pitchFamily="34" charset="0"/>
              </a:rPr>
              <a:t>DATA &amp; METHODS</a:t>
            </a:r>
          </a:p>
          <a:p>
            <a:pPr algn="just">
              <a:spcBef>
                <a:spcPts val="600"/>
              </a:spcBef>
              <a:buClr>
                <a:srgbClr val="0033CC"/>
              </a:buClr>
            </a:pPr>
            <a:r>
              <a:rPr lang="en-US" sz="4800" dirty="0"/>
              <a:t>Accuracy was determined from a random sample of calves whose dams, granddams (MGD), MGS, and MGGS were genotyped and already confirmed to have correct parent-progeny relationships. </a:t>
            </a:r>
          </a:p>
          <a:p>
            <a:pPr marL="571500" indent="-571500" algn="just">
              <a:spcBef>
                <a:spcPts val="600"/>
              </a:spcBef>
              <a:buClr>
                <a:srgbClr val="0033CC"/>
              </a:buClr>
              <a:buFont typeface="Arial" panose="020B0604020202020204" pitchFamily="34" charset="0"/>
              <a:buChar char="•"/>
            </a:pPr>
            <a:r>
              <a:rPr lang="en-US" sz="4800" dirty="0"/>
              <a:t>The genotypes and pedigrees of the dam and MGD were removed to determine how often the correct MGS and MGGS could be discovered within each breed.</a:t>
            </a:r>
          </a:p>
          <a:p>
            <a:pPr marL="571500" indent="-571500" algn="just">
              <a:spcBef>
                <a:spcPts val="600"/>
              </a:spcBef>
              <a:buClr>
                <a:srgbClr val="0033CC"/>
              </a:buClr>
              <a:buFont typeface="Arial" panose="020B0604020202020204" pitchFamily="34" charset="0"/>
              <a:buChar char="•"/>
            </a:pPr>
            <a:r>
              <a:rPr lang="en-US" sz="4800" dirty="0"/>
              <a:t>Discovery of MGS was then found by adjusting the birth year and haplotype sharing limits on the </a:t>
            </a:r>
            <a:r>
              <a:rPr lang="en-US" sz="4800" dirty="0" err="1"/>
              <a:t>fixped</a:t>
            </a:r>
            <a:r>
              <a:rPr lang="en-US" sz="4800" dirty="0"/>
              <a:t> program to accept and add more of the first-place candidates.</a:t>
            </a:r>
          </a:p>
          <a:p>
            <a:pPr marL="571500" indent="-571500" algn="just">
              <a:spcBef>
                <a:spcPts val="600"/>
              </a:spcBef>
              <a:buClr>
                <a:srgbClr val="0033CC"/>
              </a:buClr>
              <a:buFont typeface="Arial" panose="020B0604020202020204" pitchFamily="34" charset="0"/>
              <a:buChar char="•"/>
            </a:pPr>
            <a:r>
              <a:rPr lang="en-US" sz="4800" dirty="0"/>
              <a:t>The </a:t>
            </a:r>
            <a:r>
              <a:rPr lang="en-US" sz="4800" dirty="0" err="1"/>
              <a:t>fixped</a:t>
            </a:r>
            <a:r>
              <a:rPr lang="en-US" sz="4800" dirty="0"/>
              <a:t> program fixed the pedigree(s) for all five breeds with the correct ancestry information found using the </a:t>
            </a:r>
            <a:r>
              <a:rPr lang="en-US" sz="4800" dirty="0" err="1"/>
              <a:t>findhap</a:t>
            </a:r>
            <a:r>
              <a:rPr lang="en-US" sz="4800" dirty="0"/>
              <a:t> program.</a:t>
            </a:r>
          </a:p>
          <a:p>
            <a:pPr marL="571500" indent="-571500" algn="just">
              <a:spcBef>
                <a:spcPts val="600"/>
              </a:spcBef>
              <a:buClr>
                <a:srgbClr val="0033CC"/>
              </a:buClr>
              <a:buFont typeface="Arial" panose="020B0604020202020204" pitchFamily="34" charset="0"/>
              <a:buChar char="•"/>
            </a:pPr>
            <a:r>
              <a:rPr lang="en-US" sz="4800" dirty="0"/>
              <a:t>The results were analyzed using the </a:t>
            </a:r>
            <a:r>
              <a:rPr lang="en-US" sz="4800" dirty="0" err="1"/>
              <a:t>bestmatches_test.sas</a:t>
            </a:r>
            <a:r>
              <a:rPr lang="en-US" sz="4800" dirty="0"/>
              <a:t> to find frequencies of discovery outcome.</a:t>
            </a:r>
          </a:p>
          <a:p>
            <a:pPr algn="just">
              <a:spcBef>
                <a:spcPts val="600"/>
              </a:spcBef>
              <a:buClr>
                <a:srgbClr val="0033CC"/>
              </a:buClr>
            </a:pPr>
            <a:r>
              <a:rPr lang="en-US" sz="4800" dirty="0"/>
              <a:t>7 outcomes from MGS and MGGS discovery were tallied:   </a:t>
            </a:r>
          </a:p>
          <a:p>
            <a:pPr marL="571500" indent="-571500" algn="just">
              <a:spcBef>
                <a:spcPts val="600"/>
              </a:spcBef>
              <a:buClr>
                <a:srgbClr val="0033CC"/>
              </a:buClr>
              <a:buFont typeface="Wingdings" panose="05000000000000000000" pitchFamily="2" charset="2"/>
              <a:buChar char="Ø"/>
            </a:pPr>
            <a:r>
              <a:rPr lang="en-US" sz="4800" dirty="0"/>
              <a:t>Yes: The program found correct ancestor and added it to the pedigree.</a:t>
            </a:r>
          </a:p>
          <a:p>
            <a:pPr marL="571500" indent="-571500" algn="just">
              <a:spcBef>
                <a:spcPts val="600"/>
              </a:spcBef>
              <a:buClr>
                <a:srgbClr val="0033CC"/>
              </a:buClr>
              <a:buFont typeface="Wingdings" panose="05000000000000000000" pitchFamily="2" charset="2"/>
              <a:buChar char="Ø"/>
            </a:pPr>
            <a:r>
              <a:rPr lang="en-US" sz="4800" dirty="0"/>
              <a:t>1</a:t>
            </a:r>
            <a:r>
              <a:rPr lang="en-US" sz="4800" baseline="30000" dirty="0"/>
              <a:t>st</a:t>
            </a:r>
            <a:r>
              <a:rPr lang="en-US" sz="4800" dirty="0"/>
              <a:t>: The program found the correct ancestor but did not add it. </a:t>
            </a:r>
          </a:p>
          <a:p>
            <a:pPr marL="571500" indent="-571500" algn="just">
              <a:spcBef>
                <a:spcPts val="600"/>
              </a:spcBef>
              <a:buClr>
                <a:srgbClr val="0033CC"/>
              </a:buClr>
              <a:buFont typeface="Wingdings" panose="05000000000000000000" pitchFamily="2" charset="2"/>
              <a:buChar char="Ø"/>
            </a:pPr>
            <a:r>
              <a:rPr lang="en-US" sz="4800" dirty="0"/>
              <a:t>2</a:t>
            </a:r>
            <a:r>
              <a:rPr lang="en-US" sz="4800" baseline="30000" dirty="0"/>
              <a:t>nd</a:t>
            </a:r>
            <a:r>
              <a:rPr lang="en-US" sz="4800" dirty="0"/>
              <a:t>: The true ancestor was in the second place and not added.</a:t>
            </a:r>
          </a:p>
          <a:p>
            <a:pPr marL="571500" indent="-571500" algn="just">
              <a:spcBef>
                <a:spcPts val="600"/>
              </a:spcBef>
              <a:buClr>
                <a:srgbClr val="0033CC"/>
              </a:buClr>
              <a:buFont typeface="Wingdings" panose="05000000000000000000" pitchFamily="2" charset="2"/>
              <a:buChar char="Ø"/>
            </a:pPr>
            <a:r>
              <a:rPr lang="en-US" sz="4800" dirty="0"/>
              <a:t>3</a:t>
            </a:r>
            <a:r>
              <a:rPr lang="en-US" sz="4800" baseline="30000" dirty="0"/>
              <a:t>rd</a:t>
            </a:r>
            <a:r>
              <a:rPr lang="en-US" sz="4800" dirty="0"/>
              <a:t>: The true ancestor was in the third place and not added.</a:t>
            </a:r>
          </a:p>
          <a:p>
            <a:pPr marL="571500" indent="-571500" algn="just">
              <a:spcBef>
                <a:spcPts val="600"/>
              </a:spcBef>
              <a:buClr>
                <a:srgbClr val="0033CC"/>
              </a:buClr>
              <a:buFont typeface="Wingdings" panose="05000000000000000000" pitchFamily="2" charset="2"/>
              <a:buChar char="Ø"/>
            </a:pPr>
            <a:r>
              <a:rPr lang="en-US" sz="4800" dirty="0"/>
              <a:t>Bad: The program added a wrong ancestor to the pedigree (usually a more remote ancestor of the dam).</a:t>
            </a:r>
          </a:p>
          <a:p>
            <a:pPr marL="571500" indent="-571500" algn="just">
              <a:spcBef>
                <a:spcPts val="600"/>
              </a:spcBef>
              <a:buClr>
                <a:srgbClr val="0033CC"/>
              </a:buClr>
              <a:buFont typeface="Wingdings" panose="05000000000000000000" pitchFamily="2" charset="2"/>
              <a:buChar char="Ø"/>
            </a:pPr>
            <a:r>
              <a:rPr lang="en-US" sz="4800" dirty="0"/>
              <a:t>No: No ancestor was discovered for a calf.</a:t>
            </a:r>
          </a:p>
          <a:p>
            <a:pPr marL="571500" indent="-571500" algn="just">
              <a:spcBef>
                <a:spcPts val="600"/>
              </a:spcBef>
              <a:buClr>
                <a:srgbClr val="0033CC"/>
              </a:buClr>
              <a:buFont typeface="Wingdings" panose="05000000000000000000" pitchFamily="2" charset="2"/>
              <a:buChar char="Ø"/>
            </a:pPr>
            <a:r>
              <a:rPr lang="en-US" sz="4800" dirty="0"/>
              <a:t>Extra: Other animals that are not part of the study sample but had ancestors detected.</a:t>
            </a:r>
          </a:p>
          <a:p>
            <a:pPr marL="571500" indent="-571500" algn="just">
              <a:spcBef>
                <a:spcPts val="600"/>
              </a:spcBef>
              <a:buClr>
                <a:srgbClr val="0033CC"/>
              </a:buClr>
              <a:buFont typeface="Wingdings" panose="05000000000000000000" pitchFamily="2" charset="2"/>
              <a:buChar char="Ø"/>
            </a:pPr>
            <a:r>
              <a:rPr lang="en-US" sz="4800" dirty="0"/>
              <a:t>Miss: There was an animal missing from the report.</a:t>
            </a:r>
          </a:p>
        </p:txBody>
      </p:sp>
      <p:sp>
        <p:nvSpPr>
          <p:cNvPr id="39" name="Rectangle 6052"/>
          <p:cNvSpPr>
            <a:spLocks noChangeArrowheads="1"/>
          </p:cNvSpPr>
          <p:nvPr/>
        </p:nvSpPr>
        <p:spPr bwMode="auto">
          <a:xfrm>
            <a:off x="34673072" y="28902694"/>
            <a:ext cx="15787003" cy="8833123"/>
          </a:xfrm>
          <a:prstGeom prst="rect">
            <a:avLst/>
          </a:prstGeom>
          <a:solidFill>
            <a:srgbClr val="CCECFF"/>
          </a:solidFill>
          <a:ln w="9525">
            <a:noFill/>
            <a:miter lim="800000"/>
            <a:headEnd/>
            <a:tailEnd/>
          </a:ln>
          <a:effectLst/>
        </p:spPr>
        <p:txBody>
          <a:bodyPr wrap="square" lIns="457200" tIns="914400" rIns="457200" bIns="914400">
            <a:noAutofit/>
          </a:bodyPr>
          <a:lstStyle/>
          <a:p>
            <a:pPr algn="ctr">
              <a:spcBef>
                <a:spcPts val="2640"/>
              </a:spcBef>
            </a:pPr>
            <a:r>
              <a:rPr lang="en-US" sz="4400" b="1" dirty="0">
                <a:solidFill>
                  <a:srgbClr val="0033CC"/>
                </a:solidFill>
                <a:latin typeface="Gill Sans MT" pitchFamily="34" charset="0"/>
              </a:rPr>
              <a:t>CONCLUSIONS</a:t>
            </a:r>
          </a:p>
          <a:p>
            <a:pPr>
              <a:spcBef>
                <a:spcPts val="600"/>
              </a:spcBef>
            </a:pPr>
            <a:r>
              <a:rPr lang="en-US" sz="4800" dirty="0">
                <a:latin typeface="+mj-lt"/>
              </a:rPr>
              <a:t>This automated system has already added hundreds of thousands of MGS for known dams and will add &gt; 1.3 million more ancestors for animals with unknown dams or MGD using virtual dam IDs to connect calves to their MGS and / or MGGS. </a:t>
            </a:r>
          </a:p>
          <a:p>
            <a:pPr>
              <a:spcBef>
                <a:spcPts val="600"/>
              </a:spcBef>
            </a:pPr>
            <a:r>
              <a:rPr lang="en-US" sz="4800" dirty="0">
                <a:latin typeface="+mj-lt"/>
              </a:rPr>
              <a:t>Any discovered ancestors thought to be incorrect can be set back to missing by animal owners. Full implementation is expected in 2022.</a:t>
            </a:r>
          </a:p>
        </p:txBody>
      </p:sp>
      <p:sp>
        <p:nvSpPr>
          <p:cNvPr id="84" name="TextBox 83"/>
          <p:cNvSpPr txBox="1"/>
          <p:nvPr/>
        </p:nvSpPr>
        <p:spPr>
          <a:xfrm>
            <a:off x="45186600" y="4419600"/>
            <a:ext cx="4572000" cy="646331"/>
          </a:xfrm>
          <a:prstGeom prst="rect">
            <a:avLst/>
          </a:prstGeom>
          <a:noFill/>
        </p:spPr>
        <p:txBody>
          <a:bodyPr wrap="square" rtlCol="0">
            <a:spAutoFit/>
          </a:bodyPr>
          <a:lstStyle/>
          <a:p>
            <a:pPr algn="ctr"/>
            <a:r>
              <a:rPr lang="en-US" sz="3600" dirty="0">
                <a:latin typeface="Gill Sans MT" pitchFamily="34" charset="0"/>
              </a:rPr>
              <a:t>http://aipl.arsusda.gov</a:t>
            </a:r>
          </a:p>
        </p:txBody>
      </p:sp>
      <p:pic>
        <p:nvPicPr>
          <p:cNvPr id="85" name="Picture 84" descr="usda logo.jpg"/>
          <p:cNvPicPr>
            <a:picLocks noChangeAspect="1"/>
          </p:cNvPicPr>
          <p:nvPr/>
        </p:nvPicPr>
        <p:blipFill>
          <a:blip r:embed="rId5" cstate="print"/>
          <a:stretch>
            <a:fillRect/>
          </a:stretch>
        </p:blipFill>
        <p:spPr>
          <a:xfrm>
            <a:off x="45110400" y="1066800"/>
            <a:ext cx="4762500" cy="3286125"/>
          </a:xfrm>
          <a:prstGeom prst="rect">
            <a:avLst/>
          </a:prstGeom>
        </p:spPr>
      </p:pic>
      <p:sp>
        <p:nvSpPr>
          <p:cNvPr id="46" name="TextBox 45"/>
          <p:cNvSpPr txBox="1"/>
          <p:nvPr/>
        </p:nvSpPr>
        <p:spPr>
          <a:xfrm>
            <a:off x="685800" y="2209800"/>
            <a:ext cx="6172200" cy="2031325"/>
          </a:xfrm>
          <a:prstGeom prst="rect">
            <a:avLst/>
          </a:prstGeom>
          <a:noFill/>
        </p:spPr>
        <p:txBody>
          <a:bodyPr wrap="square" rtlCol="0">
            <a:spAutoFit/>
          </a:bodyPr>
          <a:lstStyle/>
          <a:p>
            <a:pPr>
              <a:spcAft>
                <a:spcPts val="1800"/>
              </a:spcAft>
            </a:pPr>
            <a:r>
              <a:rPr lang="en-US" sz="6600" dirty="0"/>
              <a:t>Abstract #2422V</a:t>
            </a:r>
          </a:p>
          <a:p>
            <a:r>
              <a:rPr lang="en-US" sz="4500" dirty="0"/>
              <a:t>2022 ADSA Meeting</a:t>
            </a:r>
          </a:p>
        </p:txBody>
      </p:sp>
      <p:sp>
        <p:nvSpPr>
          <p:cNvPr id="47" name="TextBox 46"/>
          <p:cNvSpPr txBox="1"/>
          <p:nvPr/>
        </p:nvSpPr>
        <p:spPr>
          <a:xfrm>
            <a:off x="685800" y="3571711"/>
            <a:ext cx="7086600" cy="646331"/>
          </a:xfrm>
          <a:prstGeom prst="rect">
            <a:avLst/>
          </a:prstGeom>
          <a:noFill/>
        </p:spPr>
        <p:txBody>
          <a:bodyPr wrap="square" rtlCol="0">
            <a:spAutoFit/>
          </a:bodyPr>
          <a:lstStyle/>
          <a:p>
            <a:endParaRPr lang="en-US" sz="3600" dirty="0">
              <a:latin typeface="Gill Sans MT" pitchFamily="34" charset="0"/>
            </a:endParaRPr>
          </a:p>
        </p:txBody>
      </p:sp>
      <p:graphicFrame>
        <p:nvGraphicFramePr>
          <p:cNvPr id="12" name="Table 12">
            <a:extLst>
              <a:ext uri="{FF2B5EF4-FFF2-40B4-BE49-F238E27FC236}">
                <a16:creationId xmlns:a16="http://schemas.microsoft.com/office/drawing/2014/main" id="{7778DE23-7854-4B7C-AC8D-A995C3B49BF3}"/>
              </a:ext>
            </a:extLst>
          </p:cNvPr>
          <p:cNvGraphicFramePr>
            <a:graphicFrameLocks noGrp="1"/>
          </p:cNvGraphicFramePr>
          <p:nvPr>
            <p:extLst>
              <p:ext uri="{D42A27DB-BD31-4B8C-83A1-F6EECF244321}">
                <p14:modId xmlns:p14="http://schemas.microsoft.com/office/powerpoint/2010/main" val="4177017873"/>
              </p:ext>
            </p:extLst>
          </p:nvPr>
        </p:nvGraphicFramePr>
        <p:xfrm>
          <a:off x="427458" y="23598859"/>
          <a:ext cx="16070011" cy="5074920"/>
        </p:xfrm>
        <a:graphic>
          <a:graphicData uri="http://schemas.openxmlformats.org/drawingml/2006/table">
            <a:tbl>
              <a:tblPr firstRow="1" bandRow="1">
                <a:tableStyleId>{5C22544A-7EE6-4342-B048-85BDC9FD1C3A}</a:tableStyleId>
              </a:tblPr>
              <a:tblGrid>
                <a:gridCol w="1323500">
                  <a:extLst>
                    <a:ext uri="{9D8B030D-6E8A-4147-A177-3AD203B41FA5}">
                      <a16:colId xmlns:a16="http://schemas.microsoft.com/office/drawing/2014/main" val="3768829220"/>
                    </a:ext>
                  </a:extLst>
                </a:gridCol>
                <a:gridCol w="2262010">
                  <a:extLst>
                    <a:ext uri="{9D8B030D-6E8A-4147-A177-3AD203B41FA5}">
                      <a16:colId xmlns:a16="http://schemas.microsoft.com/office/drawing/2014/main" val="1055249902"/>
                    </a:ext>
                  </a:extLst>
                </a:gridCol>
                <a:gridCol w="2374266">
                  <a:extLst>
                    <a:ext uri="{9D8B030D-6E8A-4147-A177-3AD203B41FA5}">
                      <a16:colId xmlns:a16="http://schemas.microsoft.com/office/drawing/2014/main" val="953038774"/>
                    </a:ext>
                  </a:extLst>
                </a:gridCol>
                <a:gridCol w="1584024">
                  <a:extLst>
                    <a:ext uri="{9D8B030D-6E8A-4147-A177-3AD203B41FA5}">
                      <a16:colId xmlns:a16="http://schemas.microsoft.com/office/drawing/2014/main" val="2304122418"/>
                    </a:ext>
                  </a:extLst>
                </a:gridCol>
                <a:gridCol w="1219200">
                  <a:extLst>
                    <a:ext uri="{9D8B030D-6E8A-4147-A177-3AD203B41FA5}">
                      <a16:colId xmlns:a16="http://schemas.microsoft.com/office/drawing/2014/main" val="1904440898"/>
                    </a:ext>
                  </a:extLst>
                </a:gridCol>
                <a:gridCol w="1066800">
                  <a:extLst>
                    <a:ext uri="{9D8B030D-6E8A-4147-A177-3AD203B41FA5}">
                      <a16:colId xmlns:a16="http://schemas.microsoft.com/office/drawing/2014/main" val="870856089"/>
                    </a:ext>
                  </a:extLst>
                </a:gridCol>
                <a:gridCol w="838200">
                  <a:extLst>
                    <a:ext uri="{9D8B030D-6E8A-4147-A177-3AD203B41FA5}">
                      <a16:colId xmlns:a16="http://schemas.microsoft.com/office/drawing/2014/main" val="2091624052"/>
                    </a:ext>
                  </a:extLst>
                </a:gridCol>
                <a:gridCol w="914400">
                  <a:extLst>
                    <a:ext uri="{9D8B030D-6E8A-4147-A177-3AD203B41FA5}">
                      <a16:colId xmlns:a16="http://schemas.microsoft.com/office/drawing/2014/main" val="3571002971"/>
                    </a:ext>
                  </a:extLst>
                </a:gridCol>
                <a:gridCol w="990600">
                  <a:extLst>
                    <a:ext uri="{9D8B030D-6E8A-4147-A177-3AD203B41FA5}">
                      <a16:colId xmlns:a16="http://schemas.microsoft.com/office/drawing/2014/main" val="2387625932"/>
                    </a:ext>
                  </a:extLst>
                </a:gridCol>
                <a:gridCol w="1295400">
                  <a:extLst>
                    <a:ext uri="{9D8B030D-6E8A-4147-A177-3AD203B41FA5}">
                      <a16:colId xmlns:a16="http://schemas.microsoft.com/office/drawing/2014/main" val="2415047354"/>
                    </a:ext>
                  </a:extLst>
                </a:gridCol>
                <a:gridCol w="2201611">
                  <a:extLst>
                    <a:ext uri="{9D8B030D-6E8A-4147-A177-3AD203B41FA5}">
                      <a16:colId xmlns:a16="http://schemas.microsoft.com/office/drawing/2014/main" val="3210095276"/>
                    </a:ext>
                  </a:extLst>
                </a:gridCol>
              </a:tblGrid>
              <a:tr h="370840">
                <a:tc gridSpan="11">
                  <a:txBody>
                    <a:bodyPr/>
                    <a:lstStyle/>
                    <a:p>
                      <a:pPr algn="ctr"/>
                      <a:r>
                        <a:rPr lang="en-US" sz="4000" b="1" dirty="0"/>
                        <a:t>Accuracy of MGS discovery (original </a:t>
                      </a:r>
                      <a:r>
                        <a:rPr lang="en-US" sz="4000" b="1" dirty="0" err="1"/>
                        <a:t>Fixped</a:t>
                      </a:r>
                      <a:r>
                        <a:rPr lang="en-US" sz="4000" b="1" dirty="0"/>
                        <a:t> code)</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93573144"/>
                  </a:ext>
                </a:extLst>
              </a:tr>
              <a:tr h="370840">
                <a:tc>
                  <a:txBody>
                    <a:bodyPr/>
                    <a:lstStyle/>
                    <a:p>
                      <a:pPr algn="ctr"/>
                      <a:endParaRPr lang="en-US" sz="3500" b="1" dirty="0"/>
                    </a:p>
                  </a:txBody>
                  <a:tcPr/>
                </a:tc>
                <a:tc>
                  <a:txBody>
                    <a:bodyPr/>
                    <a:lstStyle/>
                    <a:p>
                      <a:pPr algn="ctr"/>
                      <a:r>
                        <a:rPr lang="en-US" sz="3500" b="1" dirty="0"/>
                        <a:t>Genotyped</a:t>
                      </a:r>
                    </a:p>
                  </a:txBody>
                  <a:tcPr/>
                </a:tc>
                <a:tc>
                  <a:txBody>
                    <a:bodyPr/>
                    <a:lstStyle/>
                    <a:p>
                      <a:pPr algn="ctr"/>
                      <a:r>
                        <a:rPr lang="en-US" sz="3500" b="1" dirty="0"/>
                        <a:t># of Sample</a:t>
                      </a:r>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extLst>
                  <a:ext uri="{0D108BD9-81ED-4DB2-BD59-A6C34878D82A}">
                    <a16:rowId xmlns:a16="http://schemas.microsoft.com/office/drawing/2014/main" val="930221648"/>
                  </a:ext>
                </a:extLst>
              </a:tr>
              <a:tr h="370840">
                <a:tc>
                  <a:txBody>
                    <a:bodyPr/>
                    <a:lstStyle/>
                    <a:p>
                      <a:pPr algn="ctr"/>
                      <a:r>
                        <a:rPr lang="en-US" sz="3500" b="1" dirty="0"/>
                        <a:t>Breed</a:t>
                      </a:r>
                    </a:p>
                  </a:txBody>
                  <a:tcPr/>
                </a:tc>
                <a:tc>
                  <a:txBody>
                    <a:bodyPr/>
                    <a:lstStyle/>
                    <a:p>
                      <a:pPr algn="ctr"/>
                      <a:r>
                        <a:rPr lang="en-US" sz="3500" b="1" dirty="0"/>
                        <a:t>Animals</a:t>
                      </a:r>
                    </a:p>
                  </a:txBody>
                  <a:tcPr/>
                </a:tc>
                <a:tc>
                  <a:txBody>
                    <a:bodyPr/>
                    <a:lstStyle/>
                    <a:p>
                      <a:pPr algn="ctr"/>
                      <a:r>
                        <a:rPr lang="en-US" sz="3500" b="1" dirty="0"/>
                        <a:t>Animals</a:t>
                      </a:r>
                    </a:p>
                  </a:txBody>
                  <a:tcPr/>
                </a:tc>
                <a:tc>
                  <a:txBody>
                    <a:bodyPr/>
                    <a:lstStyle/>
                    <a:p>
                      <a:pPr algn="ctr"/>
                      <a:r>
                        <a:rPr lang="en-US" sz="3500" b="1" dirty="0"/>
                        <a:t>Yes</a:t>
                      </a:r>
                    </a:p>
                  </a:txBody>
                  <a:tcPr/>
                </a:tc>
                <a:tc>
                  <a:txBody>
                    <a:bodyPr/>
                    <a:lstStyle/>
                    <a:p>
                      <a:pPr algn="ctr"/>
                      <a:r>
                        <a:rPr lang="en-US" sz="3500" b="1" dirty="0"/>
                        <a:t>1</a:t>
                      </a:r>
                      <a:r>
                        <a:rPr lang="en-US" sz="3500" b="1" baseline="30000" dirty="0"/>
                        <a:t>st</a:t>
                      </a:r>
                      <a:endParaRPr lang="en-US" sz="3500" b="1" dirty="0"/>
                    </a:p>
                  </a:txBody>
                  <a:tcPr/>
                </a:tc>
                <a:tc>
                  <a:txBody>
                    <a:bodyPr/>
                    <a:lstStyle/>
                    <a:p>
                      <a:pPr algn="ctr"/>
                      <a:r>
                        <a:rPr lang="en-US" sz="3500" b="1" dirty="0"/>
                        <a:t>2</a:t>
                      </a:r>
                      <a:r>
                        <a:rPr lang="en-US" sz="3500" b="1" baseline="30000" dirty="0"/>
                        <a:t>nd</a:t>
                      </a:r>
                      <a:endParaRPr lang="en-US" sz="3500" b="1" dirty="0"/>
                    </a:p>
                  </a:txBody>
                  <a:tcPr/>
                </a:tc>
                <a:tc>
                  <a:txBody>
                    <a:bodyPr/>
                    <a:lstStyle/>
                    <a:p>
                      <a:pPr algn="ctr"/>
                      <a:r>
                        <a:rPr lang="en-US" sz="3500" b="1" dirty="0"/>
                        <a:t>3</a:t>
                      </a:r>
                      <a:r>
                        <a:rPr lang="en-US" sz="3500" b="1" baseline="30000" dirty="0"/>
                        <a:t>rd</a:t>
                      </a:r>
                      <a:endParaRPr lang="en-US" sz="3500" b="1" dirty="0"/>
                    </a:p>
                  </a:txBody>
                  <a:tcPr/>
                </a:tc>
                <a:tc>
                  <a:txBody>
                    <a:bodyPr/>
                    <a:lstStyle/>
                    <a:p>
                      <a:pPr algn="ctr"/>
                      <a:r>
                        <a:rPr lang="en-US" sz="3500" b="1" dirty="0"/>
                        <a:t>Bad</a:t>
                      </a:r>
                    </a:p>
                  </a:txBody>
                  <a:tcPr/>
                </a:tc>
                <a:tc>
                  <a:txBody>
                    <a:bodyPr/>
                    <a:lstStyle/>
                    <a:p>
                      <a:pPr algn="ctr"/>
                      <a:r>
                        <a:rPr lang="en-US" sz="3500" b="1" dirty="0"/>
                        <a:t>No</a:t>
                      </a:r>
                    </a:p>
                  </a:txBody>
                  <a:tcPr/>
                </a:tc>
                <a:tc>
                  <a:txBody>
                    <a:bodyPr/>
                    <a:lstStyle/>
                    <a:p>
                      <a:pPr algn="ctr"/>
                      <a:r>
                        <a:rPr lang="en-US" sz="3500" b="1" dirty="0"/>
                        <a:t>Miss</a:t>
                      </a:r>
                    </a:p>
                  </a:txBody>
                  <a:tcPr/>
                </a:tc>
                <a:tc>
                  <a:txBody>
                    <a:bodyPr/>
                    <a:lstStyle/>
                    <a:p>
                      <a:pPr algn="ctr"/>
                      <a:r>
                        <a:rPr lang="en-US" sz="3500" b="1" dirty="0"/>
                        <a:t>Extras</a:t>
                      </a:r>
                    </a:p>
                  </a:txBody>
                  <a:tcPr/>
                </a:tc>
                <a:extLst>
                  <a:ext uri="{0D108BD9-81ED-4DB2-BD59-A6C34878D82A}">
                    <a16:rowId xmlns:a16="http://schemas.microsoft.com/office/drawing/2014/main" val="3823699782"/>
                  </a:ext>
                </a:extLst>
              </a:tr>
              <a:tr h="370840">
                <a:tc>
                  <a:txBody>
                    <a:bodyPr/>
                    <a:lstStyle/>
                    <a:p>
                      <a:pPr algn="ctr"/>
                      <a:r>
                        <a:rPr lang="en-US" sz="3500" b="1" dirty="0"/>
                        <a:t>HO</a:t>
                      </a:r>
                    </a:p>
                  </a:txBody>
                  <a:tcPr/>
                </a:tc>
                <a:tc>
                  <a:txBody>
                    <a:bodyPr/>
                    <a:lstStyle/>
                    <a:p>
                      <a:pPr algn="ctr"/>
                      <a:r>
                        <a:rPr lang="en-US" sz="3500" b="1" dirty="0"/>
                        <a:t>4,605,698</a:t>
                      </a:r>
                    </a:p>
                  </a:txBody>
                  <a:tcPr/>
                </a:tc>
                <a:tc>
                  <a:txBody>
                    <a:bodyPr/>
                    <a:lstStyle/>
                    <a:p>
                      <a:pPr algn="ctr"/>
                      <a:r>
                        <a:rPr lang="en-US" sz="3500" b="1" dirty="0"/>
                        <a:t>70,417</a:t>
                      </a:r>
                    </a:p>
                  </a:txBody>
                  <a:tcPr/>
                </a:tc>
                <a:tc>
                  <a:txBody>
                    <a:bodyPr/>
                    <a:lstStyle/>
                    <a:p>
                      <a:pPr algn="ctr"/>
                      <a:r>
                        <a:rPr lang="en-US" sz="3500" b="1" dirty="0"/>
                        <a:t>63,990</a:t>
                      </a:r>
                    </a:p>
                  </a:txBody>
                  <a:tcPr/>
                </a:tc>
                <a:tc>
                  <a:txBody>
                    <a:bodyPr/>
                    <a:lstStyle/>
                    <a:p>
                      <a:pPr algn="ctr"/>
                      <a:r>
                        <a:rPr lang="en-US" sz="3500" b="1" dirty="0"/>
                        <a:t>4,501</a:t>
                      </a:r>
                    </a:p>
                  </a:txBody>
                  <a:tcPr/>
                </a:tc>
                <a:tc>
                  <a:txBody>
                    <a:bodyPr/>
                    <a:lstStyle/>
                    <a:p>
                      <a:pPr algn="ctr"/>
                      <a:r>
                        <a:rPr lang="en-US" sz="3500" b="1" dirty="0"/>
                        <a:t>770</a:t>
                      </a:r>
                    </a:p>
                  </a:txBody>
                  <a:tcPr/>
                </a:tc>
                <a:tc>
                  <a:txBody>
                    <a:bodyPr/>
                    <a:lstStyle/>
                    <a:p>
                      <a:pPr algn="ctr"/>
                      <a:r>
                        <a:rPr lang="en-US" sz="3500" b="1" dirty="0"/>
                        <a:t>63</a:t>
                      </a:r>
                    </a:p>
                  </a:txBody>
                  <a:tcPr/>
                </a:tc>
                <a:tc>
                  <a:txBody>
                    <a:bodyPr/>
                    <a:lstStyle/>
                    <a:p>
                      <a:pPr algn="ctr"/>
                      <a:r>
                        <a:rPr lang="en-US" sz="3500" b="1" dirty="0"/>
                        <a:t>193</a:t>
                      </a:r>
                    </a:p>
                  </a:txBody>
                  <a:tcPr/>
                </a:tc>
                <a:tc>
                  <a:txBody>
                    <a:bodyPr/>
                    <a:lstStyle/>
                    <a:p>
                      <a:pPr algn="ctr"/>
                      <a:r>
                        <a:rPr lang="en-US" sz="3500" b="1" dirty="0"/>
                        <a:t>847</a:t>
                      </a:r>
                    </a:p>
                  </a:txBody>
                  <a:tcPr/>
                </a:tc>
                <a:tc>
                  <a:txBody>
                    <a:bodyPr/>
                    <a:lstStyle/>
                    <a:p>
                      <a:pPr algn="ctr"/>
                      <a:r>
                        <a:rPr lang="en-US" sz="3500" b="1" dirty="0"/>
                        <a:t>53</a:t>
                      </a:r>
                    </a:p>
                  </a:txBody>
                  <a:tcPr/>
                </a:tc>
                <a:tc>
                  <a:txBody>
                    <a:bodyPr/>
                    <a:lstStyle/>
                    <a:p>
                      <a:pPr algn="ctr"/>
                      <a:r>
                        <a:rPr lang="en-US" sz="3500" b="1" dirty="0"/>
                        <a:t>22,449</a:t>
                      </a:r>
                    </a:p>
                  </a:txBody>
                  <a:tcPr/>
                </a:tc>
                <a:extLst>
                  <a:ext uri="{0D108BD9-81ED-4DB2-BD59-A6C34878D82A}">
                    <a16:rowId xmlns:a16="http://schemas.microsoft.com/office/drawing/2014/main" val="638286638"/>
                  </a:ext>
                </a:extLst>
              </a:tr>
              <a:tr h="370840">
                <a:tc>
                  <a:txBody>
                    <a:bodyPr/>
                    <a:lstStyle/>
                    <a:p>
                      <a:pPr algn="ctr"/>
                      <a:r>
                        <a:rPr lang="en-US" sz="3500" b="1" dirty="0"/>
                        <a:t>JE</a:t>
                      </a:r>
                    </a:p>
                  </a:txBody>
                  <a:tcPr/>
                </a:tc>
                <a:tc>
                  <a:txBody>
                    <a:bodyPr/>
                    <a:lstStyle/>
                    <a:p>
                      <a:pPr algn="ctr"/>
                      <a:r>
                        <a:rPr lang="en-US" sz="3500" b="1" dirty="0"/>
                        <a:t>553,246</a:t>
                      </a:r>
                    </a:p>
                  </a:txBody>
                  <a:tcPr/>
                </a:tc>
                <a:tc>
                  <a:txBody>
                    <a:bodyPr/>
                    <a:lstStyle/>
                    <a:p>
                      <a:pPr algn="ctr"/>
                      <a:r>
                        <a:rPr lang="en-US" sz="3500" b="1" dirty="0"/>
                        <a:t>7,398</a:t>
                      </a:r>
                    </a:p>
                  </a:txBody>
                  <a:tcPr/>
                </a:tc>
                <a:tc>
                  <a:txBody>
                    <a:bodyPr/>
                    <a:lstStyle/>
                    <a:p>
                      <a:pPr algn="ctr"/>
                      <a:r>
                        <a:rPr lang="en-US" sz="3500" b="1" dirty="0"/>
                        <a:t>6,739</a:t>
                      </a:r>
                    </a:p>
                  </a:txBody>
                  <a:tcPr/>
                </a:tc>
                <a:tc>
                  <a:txBody>
                    <a:bodyPr/>
                    <a:lstStyle/>
                    <a:p>
                      <a:pPr algn="ctr"/>
                      <a:r>
                        <a:rPr lang="en-US" sz="3500" b="1" dirty="0"/>
                        <a:t>451</a:t>
                      </a:r>
                    </a:p>
                  </a:txBody>
                  <a:tcPr/>
                </a:tc>
                <a:tc>
                  <a:txBody>
                    <a:bodyPr/>
                    <a:lstStyle/>
                    <a:p>
                      <a:pPr algn="ctr"/>
                      <a:r>
                        <a:rPr lang="en-US" sz="3500" b="1" dirty="0"/>
                        <a:t>68</a:t>
                      </a:r>
                    </a:p>
                  </a:txBody>
                  <a:tcPr/>
                </a:tc>
                <a:tc>
                  <a:txBody>
                    <a:bodyPr/>
                    <a:lstStyle/>
                    <a:p>
                      <a:pPr algn="ctr"/>
                      <a:r>
                        <a:rPr lang="en-US" sz="3500" b="1" dirty="0"/>
                        <a:t>3</a:t>
                      </a:r>
                    </a:p>
                  </a:txBody>
                  <a:tcPr/>
                </a:tc>
                <a:tc>
                  <a:txBody>
                    <a:bodyPr/>
                    <a:lstStyle/>
                    <a:p>
                      <a:pPr algn="ctr"/>
                      <a:r>
                        <a:rPr lang="en-US" sz="3500" b="1" dirty="0"/>
                        <a:t>26</a:t>
                      </a:r>
                    </a:p>
                  </a:txBody>
                  <a:tcPr/>
                </a:tc>
                <a:tc>
                  <a:txBody>
                    <a:bodyPr/>
                    <a:lstStyle/>
                    <a:p>
                      <a:pPr algn="ctr"/>
                      <a:r>
                        <a:rPr lang="en-US" sz="3500" b="1" dirty="0"/>
                        <a:t>107</a:t>
                      </a:r>
                    </a:p>
                  </a:txBody>
                  <a:tcPr/>
                </a:tc>
                <a:tc>
                  <a:txBody>
                    <a:bodyPr/>
                    <a:lstStyle/>
                    <a:p>
                      <a:pPr algn="ctr"/>
                      <a:r>
                        <a:rPr lang="en-US" sz="3500" b="1" dirty="0"/>
                        <a:t>4</a:t>
                      </a:r>
                    </a:p>
                  </a:txBody>
                  <a:tcPr/>
                </a:tc>
                <a:tc>
                  <a:txBody>
                    <a:bodyPr/>
                    <a:lstStyle/>
                    <a:p>
                      <a:pPr algn="ctr"/>
                      <a:r>
                        <a:rPr lang="en-US" sz="3500" b="1" dirty="0"/>
                        <a:t>1,790</a:t>
                      </a:r>
                    </a:p>
                  </a:txBody>
                  <a:tcPr/>
                </a:tc>
                <a:extLst>
                  <a:ext uri="{0D108BD9-81ED-4DB2-BD59-A6C34878D82A}">
                    <a16:rowId xmlns:a16="http://schemas.microsoft.com/office/drawing/2014/main" val="3803889871"/>
                  </a:ext>
                </a:extLst>
              </a:tr>
              <a:tr h="370840">
                <a:tc>
                  <a:txBody>
                    <a:bodyPr/>
                    <a:lstStyle/>
                    <a:p>
                      <a:pPr algn="ctr"/>
                      <a:r>
                        <a:rPr lang="en-US" sz="3500" b="1" dirty="0"/>
                        <a:t>BS</a:t>
                      </a:r>
                    </a:p>
                  </a:txBody>
                  <a:tcPr/>
                </a:tc>
                <a:tc>
                  <a:txBody>
                    <a:bodyPr/>
                    <a:lstStyle/>
                    <a:p>
                      <a:pPr algn="ctr"/>
                      <a:r>
                        <a:rPr lang="en-US" sz="3500" b="1" dirty="0"/>
                        <a:t>56,706</a:t>
                      </a:r>
                    </a:p>
                  </a:txBody>
                  <a:tcPr/>
                </a:tc>
                <a:tc>
                  <a:txBody>
                    <a:bodyPr/>
                    <a:lstStyle/>
                    <a:p>
                      <a:pPr algn="ctr"/>
                      <a:r>
                        <a:rPr lang="en-US" sz="3500" b="1" dirty="0"/>
                        <a:t>218</a:t>
                      </a:r>
                    </a:p>
                  </a:txBody>
                  <a:tcPr/>
                </a:tc>
                <a:tc>
                  <a:txBody>
                    <a:bodyPr/>
                    <a:lstStyle/>
                    <a:p>
                      <a:pPr algn="ctr"/>
                      <a:r>
                        <a:rPr lang="en-US" sz="3500" b="1" dirty="0"/>
                        <a:t>200</a:t>
                      </a:r>
                    </a:p>
                  </a:txBody>
                  <a:tcPr/>
                </a:tc>
                <a:tc>
                  <a:txBody>
                    <a:bodyPr/>
                    <a:lstStyle/>
                    <a:p>
                      <a:pPr algn="ctr"/>
                      <a:r>
                        <a:rPr lang="en-US" sz="3500" b="1" dirty="0"/>
                        <a:t>7</a:t>
                      </a:r>
                    </a:p>
                  </a:txBody>
                  <a:tcPr/>
                </a:tc>
                <a:tc>
                  <a:txBody>
                    <a:bodyPr/>
                    <a:lstStyle/>
                    <a:p>
                      <a:pPr algn="ctr"/>
                      <a:r>
                        <a:rPr lang="en-US" sz="3500" b="1" dirty="0"/>
                        <a:t>1</a:t>
                      </a:r>
                    </a:p>
                  </a:txBody>
                  <a:tcPr/>
                </a:tc>
                <a:tc>
                  <a:txBody>
                    <a:bodyPr/>
                    <a:lstStyle/>
                    <a:p>
                      <a:pPr algn="ctr"/>
                      <a:r>
                        <a:rPr lang="en-US" sz="3500" b="1" dirty="0"/>
                        <a:t>2</a:t>
                      </a:r>
                    </a:p>
                  </a:txBody>
                  <a:tcPr/>
                </a:tc>
                <a:tc>
                  <a:txBody>
                    <a:bodyPr/>
                    <a:lstStyle/>
                    <a:p>
                      <a:pPr algn="ctr"/>
                      <a:r>
                        <a:rPr lang="en-US" sz="3500" b="1" dirty="0"/>
                        <a:t>2</a:t>
                      </a:r>
                    </a:p>
                  </a:txBody>
                  <a:tcPr/>
                </a:tc>
                <a:tc>
                  <a:txBody>
                    <a:bodyPr/>
                    <a:lstStyle/>
                    <a:p>
                      <a:pPr algn="ctr"/>
                      <a:r>
                        <a:rPr lang="en-US" sz="3500" b="1" dirty="0"/>
                        <a:t>5</a:t>
                      </a:r>
                    </a:p>
                  </a:txBody>
                  <a:tcPr/>
                </a:tc>
                <a:tc>
                  <a:txBody>
                    <a:bodyPr/>
                    <a:lstStyle/>
                    <a:p>
                      <a:pPr algn="ctr"/>
                      <a:r>
                        <a:rPr lang="en-US" sz="3500" b="1" dirty="0"/>
                        <a:t>1</a:t>
                      </a:r>
                    </a:p>
                  </a:txBody>
                  <a:tcPr/>
                </a:tc>
                <a:tc>
                  <a:txBody>
                    <a:bodyPr/>
                    <a:lstStyle/>
                    <a:p>
                      <a:pPr algn="ctr"/>
                      <a:r>
                        <a:rPr lang="en-US" sz="3500" b="1" dirty="0"/>
                        <a:t>28</a:t>
                      </a:r>
                    </a:p>
                  </a:txBody>
                  <a:tcPr/>
                </a:tc>
                <a:extLst>
                  <a:ext uri="{0D108BD9-81ED-4DB2-BD59-A6C34878D82A}">
                    <a16:rowId xmlns:a16="http://schemas.microsoft.com/office/drawing/2014/main" val="242471317"/>
                  </a:ext>
                </a:extLst>
              </a:tr>
              <a:tr h="370840">
                <a:tc>
                  <a:txBody>
                    <a:bodyPr/>
                    <a:lstStyle/>
                    <a:p>
                      <a:pPr algn="ctr"/>
                      <a:r>
                        <a:rPr lang="en-US" sz="3500" b="1" dirty="0"/>
                        <a:t>AY</a:t>
                      </a:r>
                    </a:p>
                  </a:txBody>
                  <a:tcPr/>
                </a:tc>
                <a:tc>
                  <a:txBody>
                    <a:bodyPr/>
                    <a:lstStyle/>
                    <a:p>
                      <a:pPr algn="ctr"/>
                      <a:r>
                        <a:rPr lang="en-US" sz="3500" b="1" dirty="0"/>
                        <a:t>12,382</a:t>
                      </a:r>
                    </a:p>
                  </a:txBody>
                  <a:tcPr/>
                </a:tc>
                <a:tc>
                  <a:txBody>
                    <a:bodyPr/>
                    <a:lstStyle/>
                    <a:p>
                      <a:pPr algn="ctr"/>
                      <a:r>
                        <a:rPr lang="en-US" sz="3500" b="1" dirty="0"/>
                        <a:t>135</a:t>
                      </a:r>
                    </a:p>
                  </a:txBody>
                  <a:tcPr/>
                </a:tc>
                <a:tc>
                  <a:txBody>
                    <a:bodyPr/>
                    <a:lstStyle/>
                    <a:p>
                      <a:pPr algn="ctr"/>
                      <a:r>
                        <a:rPr lang="en-US" sz="3500" b="1" dirty="0"/>
                        <a:t>127</a:t>
                      </a:r>
                    </a:p>
                  </a:txBody>
                  <a:tcPr/>
                </a:tc>
                <a:tc>
                  <a:txBody>
                    <a:bodyPr/>
                    <a:lstStyle/>
                    <a:p>
                      <a:pPr algn="ctr"/>
                      <a:r>
                        <a:rPr lang="en-US" sz="3500" b="1" dirty="0"/>
                        <a:t>6</a:t>
                      </a:r>
                    </a:p>
                  </a:txBody>
                  <a:tcPr/>
                </a:tc>
                <a:tc>
                  <a:txBody>
                    <a:bodyPr/>
                    <a:lstStyle/>
                    <a:p>
                      <a:pPr algn="ctr"/>
                      <a:r>
                        <a:rPr lang="en-US" sz="3500" b="1" dirty="0"/>
                        <a:t>1</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1</a:t>
                      </a:r>
                    </a:p>
                  </a:txBody>
                  <a:tcPr/>
                </a:tc>
                <a:tc>
                  <a:txBody>
                    <a:bodyPr/>
                    <a:lstStyle/>
                    <a:p>
                      <a:pPr algn="ctr"/>
                      <a:r>
                        <a:rPr lang="en-US" sz="3500" b="1" dirty="0"/>
                        <a:t>0</a:t>
                      </a:r>
                    </a:p>
                  </a:txBody>
                  <a:tcPr/>
                </a:tc>
                <a:tc>
                  <a:txBody>
                    <a:bodyPr/>
                    <a:lstStyle/>
                    <a:p>
                      <a:pPr algn="ctr"/>
                      <a:r>
                        <a:rPr lang="en-US" sz="3500" b="1" dirty="0"/>
                        <a:t>17</a:t>
                      </a:r>
                    </a:p>
                  </a:txBody>
                  <a:tcPr/>
                </a:tc>
                <a:extLst>
                  <a:ext uri="{0D108BD9-81ED-4DB2-BD59-A6C34878D82A}">
                    <a16:rowId xmlns:a16="http://schemas.microsoft.com/office/drawing/2014/main" val="3722832965"/>
                  </a:ext>
                </a:extLst>
              </a:tr>
              <a:tr h="370840">
                <a:tc>
                  <a:txBody>
                    <a:bodyPr/>
                    <a:lstStyle/>
                    <a:p>
                      <a:pPr algn="ctr"/>
                      <a:r>
                        <a:rPr lang="en-US" sz="3500" b="1" dirty="0"/>
                        <a:t>GU</a:t>
                      </a:r>
                    </a:p>
                  </a:txBody>
                  <a:tcPr/>
                </a:tc>
                <a:tc>
                  <a:txBody>
                    <a:bodyPr/>
                    <a:lstStyle/>
                    <a:p>
                      <a:pPr algn="ctr"/>
                      <a:r>
                        <a:rPr lang="en-US" sz="3500" b="1" dirty="0"/>
                        <a:t>6,359</a:t>
                      </a:r>
                    </a:p>
                  </a:txBody>
                  <a:tcPr/>
                </a:tc>
                <a:tc>
                  <a:txBody>
                    <a:bodyPr/>
                    <a:lstStyle/>
                    <a:p>
                      <a:pPr algn="ctr"/>
                      <a:r>
                        <a:rPr lang="en-US" sz="3500" b="1" dirty="0"/>
                        <a:t>66</a:t>
                      </a:r>
                    </a:p>
                  </a:txBody>
                  <a:tcPr/>
                </a:tc>
                <a:tc>
                  <a:txBody>
                    <a:bodyPr/>
                    <a:lstStyle/>
                    <a:p>
                      <a:pPr algn="ctr"/>
                      <a:r>
                        <a:rPr lang="en-US" sz="3500" b="1" dirty="0"/>
                        <a:t>65</a:t>
                      </a:r>
                    </a:p>
                  </a:txBody>
                  <a:tcPr/>
                </a:tc>
                <a:tc>
                  <a:txBody>
                    <a:bodyPr/>
                    <a:lstStyle/>
                    <a:p>
                      <a:pPr algn="ctr"/>
                      <a:r>
                        <a:rPr lang="en-US" sz="3500" b="1" dirty="0"/>
                        <a:t>1</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154</a:t>
                      </a:r>
                    </a:p>
                  </a:txBody>
                  <a:tcPr/>
                </a:tc>
                <a:extLst>
                  <a:ext uri="{0D108BD9-81ED-4DB2-BD59-A6C34878D82A}">
                    <a16:rowId xmlns:a16="http://schemas.microsoft.com/office/drawing/2014/main" val="2317989451"/>
                  </a:ext>
                </a:extLst>
              </a:tr>
            </a:tbl>
          </a:graphicData>
        </a:graphic>
      </p:graphicFrame>
      <p:graphicFrame>
        <p:nvGraphicFramePr>
          <p:cNvPr id="29" name="Table 12">
            <a:extLst>
              <a:ext uri="{FF2B5EF4-FFF2-40B4-BE49-F238E27FC236}">
                <a16:creationId xmlns:a16="http://schemas.microsoft.com/office/drawing/2014/main" id="{DA9E9E75-3025-415D-ABB4-193AD91F207E}"/>
              </a:ext>
            </a:extLst>
          </p:cNvPr>
          <p:cNvGraphicFramePr>
            <a:graphicFrameLocks noGrp="1"/>
          </p:cNvGraphicFramePr>
          <p:nvPr>
            <p:extLst>
              <p:ext uri="{D42A27DB-BD31-4B8C-83A1-F6EECF244321}">
                <p14:modId xmlns:p14="http://schemas.microsoft.com/office/powerpoint/2010/main" val="4100114587"/>
              </p:ext>
            </p:extLst>
          </p:nvPr>
        </p:nvGraphicFramePr>
        <p:xfrm>
          <a:off x="478996" y="31330205"/>
          <a:ext cx="16070010" cy="5074920"/>
        </p:xfrm>
        <a:graphic>
          <a:graphicData uri="http://schemas.openxmlformats.org/drawingml/2006/table">
            <a:tbl>
              <a:tblPr firstRow="1" bandRow="1">
                <a:tableStyleId>{5C22544A-7EE6-4342-B048-85BDC9FD1C3A}</a:tableStyleId>
              </a:tblPr>
              <a:tblGrid>
                <a:gridCol w="1330435">
                  <a:extLst>
                    <a:ext uri="{9D8B030D-6E8A-4147-A177-3AD203B41FA5}">
                      <a16:colId xmlns:a16="http://schemas.microsoft.com/office/drawing/2014/main" val="3768829220"/>
                    </a:ext>
                  </a:extLst>
                </a:gridCol>
                <a:gridCol w="2273860">
                  <a:extLst>
                    <a:ext uri="{9D8B030D-6E8A-4147-A177-3AD203B41FA5}">
                      <a16:colId xmlns:a16="http://schemas.microsoft.com/office/drawing/2014/main" val="1055249902"/>
                    </a:ext>
                  </a:extLst>
                </a:gridCol>
                <a:gridCol w="2386701">
                  <a:extLst>
                    <a:ext uri="{9D8B030D-6E8A-4147-A177-3AD203B41FA5}">
                      <a16:colId xmlns:a16="http://schemas.microsoft.com/office/drawing/2014/main" val="953038774"/>
                    </a:ext>
                  </a:extLst>
                </a:gridCol>
                <a:gridCol w="1552804">
                  <a:extLst>
                    <a:ext uri="{9D8B030D-6E8A-4147-A177-3AD203B41FA5}">
                      <a16:colId xmlns:a16="http://schemas.microsoft.com/office/drawing/2014/main" val="3909652116"/>
                    </a:ext>
                  </a:extLst>
                </a:gridCol>
                <a:gridCol w="1371600">
                  <a:extLst>
                    <a:ext uri="{9D8B030D-6E8A-4147-A177-3AD203B41FA5}">
                      <a16:colId xmlns:a16="http://schemas.microsoft.com/office/drawing/2014/main" val="1904440898"/>
                    </a:ext>
                  </a:extLst>
                </a:gridCol>
                <a:gridCol w="1143000">
                  <a:extLst>
                    <a:ext uri="{9D8B030D-6E8A-4147-A177-3AD203B41FA5}">
                      <a16:colId xmlns:a16="http://schemas.microsoft.com/office/drawing/2014/main" val="870856089"/>
                    </a:ext>
                  </a:extLst>
                </a:gridCol>
                <a:gridCol w="990600">
                  <a:extLst>
                    <a:ext uri="{9D8B030D-6E8A-4147-A177-3AD203B41FA5}">
                      <a16:colId xmlns:a16="http://schemas.microsoft.com/office/drawing/2014/main" val="2091624052"/>
                    </a:ext>
                  </a:extLst>
                </a:gridCol>
                <a:gridCol w="914400">
                  <a:extLst>
                    <a:ext uri="{9D8B030D-6E8A-4147-A177-3AD203B41FA5}">
                      <a16:colId xmlns:a16="http://schemas.microsoft.com/office/drawing/2014/main" val="4182766643"/>
                    </a:ext>
                  </a:extLst>
                </a:gridCol>
                <a:gridCol w="1143000">
                  <a:extLst>
                    <a:ext uri="{9D8B030D-6E8A-4147-A177-3AD203B41FA5}">
                      <a16:colId xmlns:a16="http://schemas.microsoft.com/office/drawing/2014/main" val="1597302565"/>
                    </a:ext>
                  </a:extLst>
                </a:gridCol>
                <a:gridCol w="1295400">
                  <a:extLst>
                    <a:ext uri="{9D8B030D-6E8A-4147-A177-3AD203B41FA5}">
                      <a16:colId xmlns:a16="http://schemas.microsoft.com/office/drawing/2014/main" val="2415047354"/>
                    </a:ext>
                  </a:extLst>
                </a:gridCol>
                <a:gridCol w="1668210">
                  <a:extLst>
                    <a:ext uri="{9D8B030D-6E8A-4147-A177-3AD203B41FA5}">
                      <a16:colId xmlns:a16="http://schemas.microsoft.com/office/drawing/2014/main" val="3210095276"/>
                    </a:ext>
                  </a:extLst>
                </a:gridCol>
              </a:tblGrid>
              <a:tr h="370840">
                <a:tc gridSpan="11">
                  <a:txBody>
                    <a:bodyPr/>
                    <a:lstStyle/>
                    <a:p>
                      <a:pPr algn="ctr"/>
                      <a:r>
                        <a:rPr lang="en-US" sz="4000" b="1" dirty="0"/>
                        <a:t>Accuracy of MGGS discovery (original </a:t>
                      </a:r>
                      <a:r>
                        <a:rPr lang="en-US" sz="4000" b="1" dirty="0" err="1"/>
                        <a:t>Fixped</a:t>
                      </a:r>
                      <a:r>
                        <a:rPr lang="en-US" sz="4000" b="1" dirty="0"/>
                        <a:t> code)</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93573144"/>
                  </a:ext>
                </a:extLst>
              </a:tr>
              <a:tr h="370840">
                <a:tc>
                  <a:txBody>
                    <a:bodyPr/>
                    <a:lstStyle/>
                    <a:p>
                      <a:pPr algn="ctr"/>
                      <a:endParaRPr lang="en-US" sz="3500" b="1" dirty="0"/>
                    </a:p>
                  </a:txBody>
                  <a:tcPr/>
                </a:tc>
                <a:tc>
                  <a:txBody>
                    <a:bodyPr/>
                    <a:lstStyle/>
                    <a:p>
                      <a:pPr algn="ctr"/>
                      <a:r>
                        <a:rPr lang="en-US" sz="3500" b="1" dirty="0"/>
                        <a:t>Genotyped</a:t>
                      </a:r>
                    </a:p>
                  </a:txBody>
                  <a:tcPr/>
                </a:tc>
                <a:tc>
                  <a:txBody>
                    <a:bodyPr/>
                    <a:lstStyle/>
                    <a:p>
                      <a:pPr algn="ctr"/>
                      <a:r>
                        <a:rPr lang="en-US" sz="3500" b="1" dirty="0"/>
                        <a:t># of Sample</a:t>
                      </a:r>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dirty="0"/>
                    </a:p>
                  </a:txBody>
                  <a:tcPr/>
                </a:tc>
                <a:tc>
                  <a:txBody>
                    <a:bodyPr/>
                    <a:lstStyle/>
                    <a:p>
                      <a:pPr algn="ctr"/>
                      <a:endParaRPr lang="en-US" sz="3500" b="1"/>
                    </a:p>
                  </a:txBody>
                  <a:tcPr/>
                </a:tc>
                <a:extLst>
                  <a:ext uri="{0D108BD9-81ED-4DB2-BD59-A6C34878D82A}">
                    <a16:rowId xmlns:a16="http://schemas.microsoft.com/office/drawing/2014/main" val="930221648"/>
                  </a:ext>
                </a:extLst>
              </a:tr>
              <a:tr h="370840">
                <a:tc>
                  <a:txBody>
                    <a:bodyPr/>
                    <a:lstStyle/>
                    <a:p>
                      <a:pPr algn="ctr"/>
                      <a:r>
                        <a:rPr lang="en-US" sz="3500" b="1" dirty="0"/>
                        <a:t>Breed</a:t>
                      </a:r>
                    </a:p>
                  </a:txBody>
                  <a:tcPr/>
                </a:tc>
                <a:tc>
                  <a:txBody>
                    <a:bodyPr/>
                    <a:lstStyle/>
                    <a:p>
                      <a:pPr algn="ctr"/>
                      <a:r>
                        <a:rPr lang="en-US" sz="3500" b="1" dirty="0"/>
                        <a:t>Animals</a:t>
                      </a:r>
                    </a:p>
                  </a:txBody>
                  <a:tcPr/>
                </a:tc>
                <a:tc>
                  <a:txBody>
                    <a:bodyPr/>
                    <a:lstStyle/>
                    <a:p>
                      <a:pPr algn="ctr"/>
                      <a:r>
                        <a:rPr lang="en-US" sz="3500" b="1" dirty="0"/>
                        <a:t>Animals</a:t>
                      </a:r>
                    </a:p>
                  </a:txBody>
                  <a:tcPr/>
                </a:tc>
                <a:tc>
                  <a:txBody>
                    <a:bodyPr/>
                    <a:lstStyle/>
                    <a:p>
                      <a:pPr algn="ctr"/>
                      <a:r>
                        <a:rPr lang="en-US" sz="3500" b="1" dirty="0"/>
                        <a:t>Yes</a:t>
                      </a:r>
                    </a:p>
                  </a:txBody>
                  <a:tcPr/>
                </a:tc>
                <a:tc>
                  <a:txBody>
                    <a:bodyPr/>
                    <a:lstStyle/>
                    <a:p>
                      <a:pPr algn="ctr"/>
                      <a:r>
                        <a:rPr lang="en-US" sz="3500" b="1" dirty="0"/>
                        <a:t>1</a:t>
                      </a:r>
                      <a:r>
                        <a:rPr lang="en-US" sz="3500" b="1" baseline="30000" dirty="0"/>
                        <a:t>st</a:t>
                      </a:r>
                      <a:endParaRPr lang="en-US" sz="3500" b="1" dirty="0"/>
                    </a:p>
                  </a:txBody>
                  <a:tcPr/>
                </a:tc>
                <a:tc>
                  <a:txBody>
                    <a:bodyPr/>
                    <a:lstStyle/>
                    <a:p>
                      <a:pPr algn="ctr"/>
                      <a:r>
                        <a:rPr lang="en-US" sz="3500" b="1" dirty="0"/>
                        <a:t>2</a:t>
                      </a:r>
                      <a:r>
                        <a:rPr lang="en-US" sz="3500" b="1" baseline="30000" dirty="0"/>
                        <a:t>nd</a:t>
                      </a:r>
                      <a:endParaRPr lang="en-US" sz="3500" b="1" dirty="0"/>
                    </a:p>
                  </a:txBody>
                  <a:tcPr/>
                </a:tc>
                <a:tc>
                  <a:txBody>
                    <a:bodyPr/>
                    <a:lstStyle/>
                    <a:p>
                      <a:pPr algn="ctr"/>
                      <a:r>
                        <a:rPr lang="en-US" sz="3500" b="1" dirty="0"/>
                        <a:t>3</a:t>
                      </a:r>
                      <a:r>
                        <a:rPr lang="en-US" sz="3500" b="1" baseline="30000" dirty="0"/>
                        <a:t>rd</a:t>
                      </a:r>
                      <a:endParaRPr lang="en-US" sz="3500" b="1" dirty="0"/>
                    </a:p>
                  </a:txBody>
                  <a:tcPr/>
                </a:tc>
                <a:tc>
                  <a:txBody>
                    <a:bodyPr/>
                    <a:lstStyle/>
                    <a:p>
                      <a:pPr algn="ctr"/>
                      <a:r>
                        <a:rPr lang="en-US" sz="3500" b="1" dirty="0"/>
                        <a:t>Bad</a:t>
                      </a:r>
                    </a:p>
                  </a:txBody>
                  <a:tcPr/>
                </a:tc>
                <a:tc>
                  <a:txBody>
                    <a:bodyPr/>
                    <a:lstStyle/>
                    <a:p>
                      <a:pPr algn="ctr"/>
                      <a:r>
                        <a:rPr lang="en-US" sz="3500" b="1" dirty="0"/>
                        <a:t>No</a:t>
                      </a:r>
                    </a:p>
                  </a:txBody>
                  <a:tcPr/>
                </a:tc>
                <a:tc>
                  <a:txBody>
                    <a:bodyPr/>
                    <a:lstStyle/>
                    <a:p>
                      <a:pPr algn="ctr"/>
                      <a:r>
                        <a:rPr lang="en-US" sz="3500" b="1" dirty="0"/>
                        <a:t>Miss</a:t>
                      </a:r>
                    </a:p>
                  </a:txBody>
                  <a:tcPr/>
                </a:tc>
                <a:tc>
                  <a:txBody>
                    <a:bodyPr/>
                    <a:lstStyle/>
                    <a:p>
                      <a:pPr algn="ctr"/>
                      <a:r>
                        <a:rPr lang="en-US" sz="3500" b="1" dirty="0"/>
                        <a:t>Extras</a:t>
                      </a:r>
                    </a:p>
                  </a:txBody>
                  <a:tcPr/>
                </a:tc>
                <a:extLst>
                  <a:ext uri="{0D108BD9-81ED-4DB2-BD59-A6C34878D82A}">
                    <a16:rowId xmlns:a16="http://schemas.microsoft.com/office/drawing/2014/main" val="3823699782"/>
                  </a:ext>
                </a:extLst>
              </a:tr>
              <a:tr h="370840">
                <a:tc>
                  <a:txBody>
                    <a:bodyPr/>
                    <a:lstStyle/>
                    <a:p>
                      <a:pPr algn="ctr"/>
                      <a:r>
                        <a:rPr lang="en-US" sz="3500" b="1" dirty="0"/>
                        <a:t>HO</a:t>
                      </a:r>
                    </a:p>
                  </a:txBody>
                  <a:tcPr/>
                </a:tc>
                <a:tc>
                  <a:txBody>
                    <a:bodyPr/>
                    <a:lstStyle/>
                    <a:p>
                      <a:pPr algn="ctr"/>
                      <a:r>
                        <a:rPr lang="en-US" sz="3500" b="1" dirty="0"/>
                        <a:t>4,605,698</a:t>
                      </a:r>
                    </a:p>
                  </a:txBody>
                  <a:tcPr/>
                </a:tc>
                <a:tc>
                  <a:txBody>
                    <a:bodyPr/>
                    <a:lstStyle/>
                    <a:p>
                      <a:pPr algn="ctr"/>
                      <a:r>
                        <a:rPr lang="en-US" sz="3500" b="1" dirty="0"/>
                        <a:t>10,102</a:t>
                      </a:r>
                    </a:p>
                  </a:txBody>
                  <a:tcPr/>
                </a:tc>
                <a:tc>
                  <a:txBody>
                    <a:bodyPr/>
                    <a:lstStyle/>
                    <a:p>
                      <a:pPr algn="ctr"/>
                      <a:r>
                        <a:rPr lang="en-US" sz="3500" b="1" dirty="0"/>
                        <a:t>6,750</a:t>
                      </a:r>
                    </a:p>
                  </a:txBody>
                  <a:tcPr/>
                </a:tc>
                <a:tc>
                  <a:txBody>
                    <a:bodyPr/>
                    <a:lstStyle/>
                    <a:p>
                      <a:pPr algn="ctr"/>
                      <a:r>
                        <a:rPr lang="en-US" sz="3500" b="1" dirty="0"/>
                        <a:t>2,594</a:t>
                      </a:r>
                    </a:p>
                  </a:txBody>
                  <a:tcPr/>
                </a:tc>
                <a:tc>
                  <a:txBody>
                    <a:bodyPr/>
                    <a:lstStyle/>
                    <a:p>
                      <a:pPr algn="ctr"/>
                      <a:r>
                        <a:rPr lang="en-US" sz="3500" b="1" dirty="0"/>
                        <a:t>400</a:t>
                      </a:r>
                    </a:p>
                  </a:txBody>
                  <a:tcPr/>
                </a:tc>
                <a:tc>
                  <a:txBody>
                    <a:bodyPr/>
                    <a:lstStyle/>
                    <a:p>
                      <a:pPr algn="ctr"/>
                      <a:r>
                        <a:rPr lang="en-US" sz="3500" b="1" dirty="0"/>
                        <a:t>58</a:t>
                      </a:r>
                    </a:p>
                  </a:txBody>
                  <a:tcPr/>
                </a:tc>
                <a:tc>
                  <a:txBody>
                    <a:bodyPr/>
                    <a:lstStyle/>
                    <a:p>
                      <a:pPr algn="ctr"/>
                      <a:r>
                        <a:rPr lang="en-US" sz="3500" b="1" dirty="0"/>
                        <a:t>83</a:t>
                      </a:r>
                    </a:p>
                  </a:txBody>
                  <a:tcPr/>
                </a:tc>
                <a:tc>
                  <a:txBody>
                    <a:bodyPr/>
                    <a:lstStyle/>
                    <a:p>
                      <a:pPr algn="ctr"/>
                      <a:r>
                        <a:rPr lang="en-US" sz="3500" b="1" dirty="0"/>
                        <a:t>211</a:t>
                      </a:r>
                    </a:p>
                  </a:txBody>
                  <a:tcPr/>
                </a:tc>
                <a:tc>
                  <a:txBody>
                    <a:bodyPr/>
                    <a:lstStyle/>
                    <a:p>
                      <a:pPr algn="ctr"/>
                      <a:r>
                        <a:rPr lang="en-US" sz="3500" b="1" dirty="0"/>
                        <a:t>6</a:t>
                      </a:r>
                    </a:p>
                  </a:txBody>
                  <a:tcPr/>
                </a:tc>
                <a:tc>
                  <a:txBody>
                    <a:bodyPr/>
                    <a:lstStyle/>
                    <a:p>
                      <a:pPr algn="ctr"/>
                      <a:r>
                        <a:rPr lang="en-US" sz="3500" b="1" dirty="0"/>
                        <a:t>123,128</a:t>
                      </a:r>
                    </a:p>
                  </a:txBody>
                  <a:tcPr/>
                </a:tc>
                <a:extLst>
                  <a:ext uri="{0D108BD9-81ED-4DB2-BD59-A6C34878D82A}">
                    <a16:rowId xmlns:a16="http://schemas.microsoft.com/office/drawing/2014/main" val="638286638"/>
                  </a:ext>
                </a:extLst>
              </a:tr>
              <a:tr h="370840">
                <a:tc>
                  <a:txBody>
                    <a:bodyPr/>
                    <a:lstStyle/>
                    <a:p>
                      <a:pPr algn="ctr"/>
                      <a:r>
                        <a:rPr lang="en-US" sz="3500" b="1" dirty="0"/>
                        <a:t>JE</a:t>
                      </a:r>
                    </a:p>
                  </a:txBody>
                  <a:tcPr/>
                </a:tc>
                <a:tc>
                  <a:txBody>
                    <a:bodyPr/>
                    <a:lstStyle/>
                    <a:p>
                      <a:pPr algn="ctr"/>
                      <a:r>
                        <a:rPr lang="en-US" sz="3500" b="1" dirty="0"/>
                        <a:t>553,246</a:t>
                      </a:r>
                    </a:p>
                  </a:txBody>
                  <a:tcPr/>
                </a:tc>
                <a:tc>
                  <a:txBody>
                    <a:bodyPr/>
                    <a:lstStyle/>
                    <a:p>
                      <a:pPr algn="ctr"/>
                      <a:r>
                        <a:rPr lang="en-US" sz="3500" b="1" dirty="0"/>
                        <a:t>1,041</a:t>
                      </a:r>
                    </a:p>
                  </a:txBody>
                  <a:tcPr/>
                </a:tc>
                <a:tc>
                  <a:txBody>
                    <a:bodyPr/>
                    <a:lstStyle/>
                    <a:p>
                      <a:pPr algn="ctr"/>
                      <a:r>
                        <a:rPr lang="en-US" sz="3500" b="1" dirty="0"/>
                        <a:t>721</a:t>
                      </a:r>
                    </a:p>
                  </a:txBody>
                  <a:tcPr/>
                </a:tc>
                <a:tc>
                  <a:txBody>
                    <a:bodyPr/>
                    <a:lstStyle/>
                    <a:p>
                      <a:pPr algn="ctr"/>
                      <a:r>
                        <a:rPr lang="en-US" sz="3500" b="1" dirty="0"/>
                        <a:t>262</a:t>
                      </a:r>
                    </a:p>
                  </a:txBody>
                  <a:tcPr/>
                </a:tc>
                <a:tc>
                  <a:txBody>
                    <a:bodyPr/>
                    <a:lstStyle/>
                    <a:p>
                      <a:pPr algn="ctr"/>
                      <a:r>
                        <a:rPr lang="en-US" sz="3500" b="1" dirty="0"/>
                        <a:t>26</a:t>
                      </a:r>
                    </a:p>
                  </a:txBody>
                  <a:tcPr/>
                </a:tc>
                <a:tc>
                  <a:txBody>
                    <a:bodyPr/>
                    <a:lstStyle/>
                    <a:p>
                      <a:pPr algn="ctr"/>
                      <a:r>
                        <a:rPr lang="en-US" sz="3500" b="1" dirty="0"/>
                        <a:t>5</a:t>
                      </a:r>
                    </a:p>
                  </a:txBody>
                  <a:tcPr/>
                </a:tc>
                <a:tc>
                  <a:txBody>
                    <a:bodyPr/>
                    <a:lstStyle/>
                    <a:p>
                      <a:pPr algn="ctr"/>
                      <a:r>
                        <a:rPr lang="en-US" sz="3500" b="1" dirty="0"/>
                        <a:t>9</a:t>
                      </a:r>
                    </a:p>
                  </a:txBody>
                  <a:tcPr/>
                </a:tc>
                <a:tc>
                  <a:txBody>
                    <a:bodyPr/>
                    <a:lstStyle/>
                    <a:p>
                      <a:pPr algn="ctr"/>
                      <a:r>
                        <a:rPr lang="en-US" sz="3500" b="1" dirty="0"/>
                        <a:t>18</a:t>
                      </a:r>
                    </a:p>
                  </a:txBody>
                  <a:tcPr/>
                </a:tc>
                <a:tc>
                  <a:txBody>
                    <a:bodyPr/>
                    <a:lstStyle/>
                    <a:p>
                      <a:pPr algn="ctr"/>
                      <a:r>
                        <a:rPr lang="en-US" sz="3500" b="1" dirty="0"/>
                        <a:t>0</a:t>
                      </a:r>
                    </a:p>
                  </a:txBody>
                  <a:tcPr/>
                </a:tc>
                <a:tc>
                  <a:txBody>
                    <a:bodyPr/>
                    <a:lstStyle/>
                    <a:p>
                      <a:pPr algn="ctr"/>
                      <a:r>
                        <a:rPr lang="en-US" sz="3500" b="1" dirty="0"/>
                        <a:t>9,608</a:t>
                      </a:r>
                    </a:p>
                  </a:txBody>
                  <a:tcPr/>
                </a:tc>
                <a:extLst>
                  <a:ext uri="{0D108BD9-81ED-4DB2-BD59-A6C34878D82A}">
                    <a16:rowId xmlns:a16="http://schemas.microsoft.com/office/drawing/2014/main" val="3803889871"/>
                  </a:ext>
                </a:extLst>
              </a:tr>
              <a:tr h="370840">
                <a:tc>
                  <a:txBody>
                    <a:bodyPr/>
                    <a:lstStyle/>
                    <a:p>
                      <a:pPr algn="ctr"/>
                      <a:r>
                        <a:rPr lang="en-US" sz="3500" b="1" dirty="0"/>
                        <a:t>BS</a:t>
                      </a:r>
                    </a:p>
                  </a:txBody>
                  <a:tcPr/>
                </a:tc>
                <a:tc>
                  <a:txBody>
                    <a:bodyPr/>
                    <a:lstStyle/>
                    <a:p>
                      <a:pPr algn="ctr"/>
                      <a:r>
                        <a:rPr lang="en-US" sz="3500" b="1" dirty="0"/>
                        <a:t>56,706</a:t>
                      </a:r>
                    </a:p>
                  </a:txBody>
                  <a:tcPr/>
                </a:tc>
                <a:tc>
                  <a:txBody>
                    <a:bodyPr/>
                    <a:lstStyle/>
                    <a:p>
                      <a:pPr algn="ctr"/>
                      <a:r>
                        <a:rPr lang="en-US" sz="3500" b="1" dirty="0"/>
                        <a:t>24</a:t>
                      </a:r>
                    </a:p>
                  </a:txBody>
                  <a:tcPr/>
                </a:tc>
                <a:tc>
                  <a:txBody>
                    <a:bodyPr/>
                    <a:lstStyle/>
                    <a:p>
                      <a:pPr algn="ctr"/>
                      <a:r>
                        <a:rPr lang="en-US" sz="3500" b="1" dirty="0"/>
                        <a:t>16</a:t>
                      </a:r>
                    </a:p>
                  </a:txBody>
                  <a:tcPr/>
                </a:tc>
                <a:tc>
                  <a:txBody>
                    <a:bodyPr/>
                    <a:lstStyle/>
                    <a:p>
                      <a:pPr algn="ctr"/>
                      <a:r>
                        <a:rPr lang="en-US" sz="3500" b="1" dirty="0"/>
                        <a:t>7</a:t>
                      </a:r>
                    </a:p>
                  </a:txBody>
                  <a:tcPr/>
                </a:tc>
                <a:tc>
                  <a:txBody>
                    <a:bodyPr/>
                    <a:lstStyle/>
                    <a:p>
                      <a:pPr algn="ctr"/>
                      <a:r>
                        <a:rPr lang="en-US" sz="3500" b="1" dirty="0"/>
                        <a:t>1</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251</a:t>
                      </a:r>
                    </a:p>
                  </a:txBody>
                  <a:tcPr/>
                </a:tc>
                <a:extLst>
                  <a:ext uri="{0D108BD9-81ED-4DB2-BD59-A6C34878D82A}">
                    <a16:rowId xmlns:a16="http://schemas.microsoft.com/office/drawing/2014/main" val="242471317"/>
                  </a:ext>
                </a:extLst>
              </a:tr>
              <a:tr h="370840">
                <a:tc>
                  <a:txBody>
                    <a:bodyPr/>
                    <a:lstStyle/>
                    <a:p>
                      <a:pPr algn="ctr"/>
                      <a:r>
                        <a:rPr lang="en-US" sz="3500" b="1" dirty="0"/>
                        <a:t>AY</a:t>
                      </a:r>
                    </a:p>
                  </a:txBody>
                  <a:tcPr/>
                </a:tc>
                <a:tc>
                  <a:txBody>
                    <a:bodyPr/>
                    <a:lstStyle/>
                    <a:p>
                      <a:pPr algn="ctr"/>
                      <a:r>
                        <a:rPr lang="en-US" sz="3500" b="1" dirty="0"/>
                        <a:t>12,382</a:t>
                      </a:r>
                    </a:p>
                  </a:txBody>
                  <a:tcPr/>
                </a:tc>
                <a:tc>
                  <a:txBody>
                    <a:bodyPr/>
                    <a:lstStyle/>
                    <a:p>
                      <a:pPr algn="ctr"/>
                      <a:r>
                        <a:rPr lang="en-US" sz="3500" b="1" dirty="0"/>
                        <a:t>17</a:t>
                      </a:r>
                    </a:p>
                  </a:txBody>
                  <a:tcPr/>
                </a:tc>
                <a:tc>
                  <a:txBody>
                    <a:bodyPr/>
                    <a:lstStyle/>
                    <a:p>
                      <a:pPr algn="ctr"/>
                      <a:r>
                        <a:rPr lang="en-US" sz="3500" b="1" dirty="0"/>
                        <a:t>10</a:t>
                      </a:r>
                    </a:p>
                  </a:txBody>
                  <a:tcPr/>
                </a:tc>
                <a:tc>
                  <a:txBody>
                    <a:bodyPr/>
                    <a:lstStyle/>
                    <a:p>
                      <a:pPr algn="ctr"/>
                      <a:r>
                        <a:rPr lang="en-US" sz="3500" b="1" dirty="0"/>
                        <a:t>6</a:t>
                      </a:r>
                    </a:p>
                  </a:txBody>
                  <a:tcPr/>
                </a:tc>
                <a:tc>
                  <a:txBody>
                    <a:bodyPr/>
                    <a:lstStyle/>
                    <a:p>
                      <a:pPr algn="ctr"/>
                      <a:r>
                        <a:rPr lang="en-US" sz="3500" b="1" dirty="0"/>
                        <a:t>1</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113</a:t>
                      </a:r>
                    </a:p>
                  </a:txBody>
                  <a:tcPr/>
                </a:tc>
                <a:extLst>
                  <a:ext uri="{0D108BD9-81ED-4DB2-BD59-A6C34878D82A}">
                    <a16:rowId xmlns:a16="http://schemas.microsoft.com/office/drawing/2014/main" val="3722832965"/>
                  </a:ext>
                </a:extLst>
              </a:tr>
              <a:tr h="370840">
                <a:tc>
                  <a:txBody>
                    <a:bodyPr/>
                    <a:lstStyle/>
                    <a:p>
                      <a:pPr algn="ctr"/>
                      <a:r>
                        <a:rPr lang="en-US" sz="3500" b="1" dirty="0"/>
                        <a:t>GU</a:t>
                      </a:r>
                    </a:p>
                  </a:txBody>
                  <a:tcPr/>
                </a:tc>
                <a:tc>
                  <a:txBody>
                    <a:bodyPr/>
                    <a:lstStyle/>
                    <a:p>
                      <a:pPr algn="ctr"/>
                      <a:r>
                        <a:rPr lang="en-US" sz="3500" b="1" dirty="0"/>
                        <a:t>6,359</a:t>
                      </a:r>
                    </a:p>
                  </a:txBody>
                  <a:tcPr/>
                </a:tc>
                <a:tc>
                  <a:txBody>
                    <a:bodyPr/>
                    <a:lstStyle/>
                    <a:p>
                      <a:pPr algn="ctr"/>
                      <a:r>
                        <a:rPr lang="en-US" sz="3500" b="1" dirty="0"/>
                        <a:t>6</a:t>
                      </a:r>
                    </a:p>
                  </a:txBody>
                  <a:tcPr/>
                </a:tc>
                <a:tc>
                  <a:txBody>
                    <a:bodyPr/>
                    <a:lstStyle/>
                    <a:p>
                      <a:pPr algn="ctr"/>
                      <a:r>
                        <a:rPr lang="en-US" sz="3500" b="1" dirty="0"/>
                        <a:t>5</a:t>
                      </a:r>
                    </a:p>
                  </a:txBody>
                  <a:tcPr/>
                </a:tc>
                <a:tc>
                  <a:txBody>
                    <a:bodyPr/>
                    <a:lstStyle/>
                    <a:p>
                      <a:pPr algn="ctr"/>
                      <a:r>
                        <a:rPr lang="en-US" sz="3500" b="1" dirty="0"/>
                        <a:t>1</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0</a:t>
                      </a:r>
                    </a:p>
                  </a:txBody>
                  <a:tcPr/>
                </a:tc>
                <a:tc>
                  <a:txBody>
                    <a:bodyPr/>
                    <a:lstStyle/>
                    <a:p>
                      <a:pPr algn="ctr"/>
                      <a:r>
                        <a:rPr lang="en-US" sz="3500" b="1" dirty="0"/>
                        <a:t>283</a:t>
                      </a:r>
                    </a:p>
                  </a:txBody>
                  <a:tcPr/>
                </a:tc>
                <a:extLst>
                  <a:ext uri="{0D108BD9-81ED-4DB2-BD59-A6C34878D82A}">
                    <a16:rowId xmlns:a16="http://schemas.microsoft.com/office/drawing/2014/main" val="2317989451"/>
                  </a:ext>
                </a:extLst>
              </a:tr>
            </a:tbl>
          </a:graphicData>
        </a:graphic>
      </p:graphicFrame>
      <p:graphicFrame>
        <p:nvGraphicFramePr>
          <p:cNvPr id="31" name="Table 12">
            <a:extLst>
              <a:ext uri="{FF2B5EF4-FFF2-40B4-BE49-F238E27FC236}">
                <a16:creationId xmlns:a16="http://schemas.microsoft.com/office/drawing/2014/main" id="{F02800F0-0511-487E-A220-B3C7F3A03CD6}"/>
              </a:ext>
            </a:extLst>
          </p:cNvPr>
          <p:cNvGraphicFramePr>
            <a:graphicFrameLocks noGrp="1"/>
          </p:cNvGraphicFramePr>
          <p:nvPr>
            <p:extLst>
              <p:ext uri="{D42A27DB-BD31-4B8C-83A1-F6EECF244321}">
                <p14:modId xmlns:p14="http://schemas.microsoft.com/office/powerpoint/2010/main" val="2630740244"/>
              </p:ext>
            </p:extLst>
          </p:nvPr>
        </p:nvGraphicFramePr>
        <p:xfrm>
          <a:off x="34975799" y="16545365"/>
          <a:ext cx="15163801" cy="5608320"/>
        </p:xfrm>
        <a:graphic>
          <a:graphicData uri="http://schemas.openxmlformats.org/drawingml/2006/table">
            <a:tbl>
              <a:tblPr firstRow="1" bandRow="1">
                <a:tableStyleId>{5C22544A-7EE6-4342-B048-85BDC9FD1C3A}</a:tableStyleId>
              </a:tblPr>
              <a:tblGrid>
                <a:gridCol w="1964743">
                  <a:extLst>
                    <a:ext uri="{9D8B030D-6E8A-4147-A177-3AD203B41FA5}">
                      <a16:colId xmlns:a16="http://schemas.microsoft.com/office/drawing/2014/main" val="3768829220"/>
                    </a:ext>
                  </a:extLst>
                </a:gridCol>
                <a:gridCol w="1997658">
                  <a:extLst>
                    <a:ext uri="{9D8B030D-6E8A-4147-A177-3AD203B41FA5}">
                      <a16:colId xmlns:a16="http://schemas.microsoft.com/office/drawing/2014/main" val="4073217699"/>
                    </a:ext>
                  </a:extLst>
                </a:gridCol>
                <a:gridCol w="1752600">
                  <a:extLst>
                    <a:ext uri="{9D8B030D-6E8A-4147-A177-3AD203B41FA5}">
                      <a16:colId xmlns:a16="http://schemas.microsoft.com/office/drawing/2014/main" val="1904440898"/>
                    </a:ext>
                  </a:extLst>
                </a:gridCol>
                <a:gridCol w="1752600">
                  <a:extLst>
                    <a:ext uri="{9D8B030D-6E8A-4147-A177-3AD203B41FA5}">
                      <a16:colId xmlns:a16="http://schemas.microsoft.com/office/drawing/2014/main" val="870856089"/>
                    </a:ext>
                  </a:extLst>
                </a:gridCol>
                <a:gridCol w="1524000">
                  <a:extLst>
                    <a:ext uri="{9D8B030D-6E8A-4147-A177-3AD203B41FA5}">
                      <a16:colId xmlns:a16="http://schemas.microsoft.com/office/drawing/2014/main" val="1294378915"/>
                    </a:ext>
                  </a:extLst>
                </a:gridCol>
                <a:gridCol w="1905000">
                  <a:extLst>
                    <a:ext uri="{9D8B030D-6E8A-4147-A177-3AD203B41FA5}">
                      <a16:colId xmlns:a16="http://schemas.microsoft.com/office/drawing/2014/main" val="2091624052"/>
                    </a:ext>
                  </a:extLst>
                </a:gridCol>
                <a:gridCol w="1905000">
                  <a:extLst>
                    <a:ext uri="{9D8B030D-6E8A-4147-A177-3AD203B41FA5}">
                      <a16:colId xmlns:a16="http://schemas.microsoft.com/office/drawing/2014/main" val="4182766643"/>
                    </a:ext>
                  </a:extLst>
                </a:gridCol>
                <a:gridCol w="2362200">
                  <a:extLst>
                    <a:ext uri="{9D8B030D-6E8A-4147-A177-3AD203B41FA5}">
                      <a16:colId xmlns:a16="http://schemas.microsoft.com/office/drawing/2014/main" val="3210095276"/>
                    </a:ext>
                  </a:extLst>
                </a:gridCol>
              </a:tblGrid>
              <a:tr h="370840">
                <a:tc gridSpan="8">
                  <a:txBody>
                    <a:bodyPr/>
                    <a:lstStyle/>
                    <a:p>
                      <a:pPr algn="ctr"/>
                      <a:r>
                        <a:rPr lang="en-US" sz="4000" b="1" dirty="0"/>
                        <a:t>Net differences on MGS discovery from improved </a:t>
                      </a:r>
                      <a:r>
                        <a:rPr lang="en-US" sz="4000" b="1" dirty="0" err="1"/>
                        <a:t>Fixped</a:t>
                      </a:r>
                      <a:endParaRPr lang="en-US" sz="4000" b="1"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93573144"/>
                  </a:ext>
                </a:extLst>
              </a:tr>
              <a:tr h="370840">
                <a:tc>
                  <a:txBody>
                    <a:bodyPr/>
                    <a:lstStyle/>
                    <a:p>
                      <a:pPr algn="ctr"/>
                      <a:endParaRPr lang="en-US" sz="4000" b="1" dirty="0"/>
                    </a:p>
                  </a:txBody>
                  <a:tcPr/>
                </a:tc>
                <a:tc>
                  <a:txBody>
                    <a:bodyPr/>
                    <a:lstStyle/>
                    <a:p>
                      <a:pPr algn="ctr"/>
                      <a:endParaRPr lang="en-US" sz="4000" b="1" dirty="0"/>
                    </a:p>
                  </a:txBody>
                  <a:tcPr/>
                </a:tc>
                <a:tc>
                  <a:txBody>
                    <a:bodyPr/>
                    <a:lstStyle/>
                    <a:p>
                      <a:pPr algn="ctr"/>
                      <a:endParaRPr lang="en-US" sz="4000" b="1" dirty="0"/>
                    </a:p>
                  </a:txBody>
                  <a:tcPr/>
                </a:tc>
                <a:tc>
                  <a:txBody>
                    <a:bodyPr/>
                    <a:lstStyle/>
                    <a:p>
                      <a:pPr algn="ctr"/>
                      <a:endParaRPr lang="en-US" sz="4000" b="1" dirty="0"/>
                    </a:p>
                  </a:txBody>
                  <a:tcPr/>
                </a:tc>
                <a:tc>
                  <a:txBody>
                    <a:bodyPr/>
                    <a:lstStyle/>
                    <a:p>
                      <a:pPr algn="ctr"/>
                      <a:endParaRPr lang="en-US" sz="4000" b="1"/>
                    </a:p>
                  </a:txBody>
                  <a:tcPr/>
                </a:tc>
                <a:tc>
                  <a:txBody>
                    <a:bodyPr/>
                    <a:lstStyle/>
                    <a:p>
                      <a:pPr algn="ctr"/>
                      <a:endParaRPr lang="en-US" sz="4000" b="1"/>
                    </a:p>
                  </a:txBody>
                  <a:tcPr/>
                </a:tc>
                <a:tc>
                  <a:txBody>
                    <a:bodyPr/>
                    <a:lstStyle/>
                    <a:p>
                      <a:pPr algn="ctr"/>
                      <a:endParaRPr lang="en-US" sz="4000" b="1" dirty="0"/>
                    </a:p>
                  </a:txBody>
                  <a:tcPr/>
                </a:tc>
                <a:tc>
                  <a:txBody>
                    <a:bodyPr/>
                    <a:lstStyle/>
                    <a:p>
                      <a:pPr algn="ctr"/>
                      <a:endParaRPr lang="en-US" sz="4000" b="1"/>
                    </a:p>
                  </a:txBody>
                  <a:tcPr/>
                </a:tc>
                <a:extLst>
                  <a:ext uri="{0D108BD9-81ED-4DB2-BD59-A6C34878D82A}">
                    <a16:rowId xmlns:a16="http://schemas.microsoft.com/office/drawing/2014/main" val="930221648"/>
                  </a:ext>
                </a:extLst>
              </a:tr>
              <a:tr h="370840">
                <a:tc>
                  <a:txBody>
                    <a:bodyPr/>
                    <a:lstStyle/>
                    <a:p>
                      <a:pPr algn="ctr"/>
                      <a:r>
                        <a:rPr lang="en-US" sz="4000" b="1" dirty="0"/>
                        <a:t>Breed</a:t>
                      </a:r>
                    </a:p>
                  </a:txBody>
                  <a:tcPr/>
                </a:tc>
                <a:tc>
                  <a:txBody>
                    <a:bodyPr/>
                    <a:lstStyle/>
                    <a:p>
                      <a:pPr algn="ctr"/>
                      <a:r>
                        <a:rPr lang="en-US" sz="4000" b="1" dirty="0"/>
                        <a:t>Yes</a:t>
                      </a:r>
                    </a:p>
                  </a:txBody>
                  <a:tcPr/>
                </a:tc>
                <a:tc>
                  <a:txBody>
                    <a:bodyPr/>
                    <a:lstStyle/>
                    <a:p>
                      <a:pPr algn="ctr"/>
                      <a:r>
                        <a:rPr lang="en-US" sz="4000" b="1" dirty="0"/>
                        <a:t>1</a:t>
                      </a:r>
                      <a:r>
                        <a:rPr lang="en-US" sz="4000" b="1" baseline="30000" dirty="0"/>
                        <a:t>st</a:t>
                      </a:r>
                      <a:endParaRPr lang="en-US" sz="4000" b="1" dirty="0"/>
                    </a:p>
                  </a:txBody>
                  <a:tcPr/>
                </a:tc>
                <a:tc>
                  <a:txBody>
                    <a:bodyPr/>
                    <a:lstStyle/>
                    <a:p>
                      <a:pPr algn="ctr"/>
                      <a:r>
                        <a:rPr lang="en-US" sz="4000" b="1" dirty="0"/>
                        <a:t>2</a:t>
                      </a:r>
                      <a:r>
                        <a:rPr lang="en-US" sz="4000" b="1" baseline="30000" dirty="0"/>
                        <a:t>nd</a:t>
                      </a:r>
                      <a:endParaRPr lang="en-US" sz="4000" b="1" dirty="0"/>
                    </a:p>
                  </a:txBody>
                  <a:tcPr/>
                </a:tc>
                <a:tc>
                  <a:txBody>
                    <a:bodyPr/>
                    <a:lstStyle/>
                    <a:p>
                      <a:pPr algn="ctr"/>
                      <a:r>
                        <a:rPr lang="en-US" sz="4000" b="1" dirty="0"/>
                        <a:t>3</a:t>
                      </a:r>
                      <a:r>
                        <a:rPr lang="en-US" sz="4000" b="1" baseline="30000" dirty="0"/>
                        <a:t>rd</a:t>
                      </a:r>
                      <a:endParaRPr lang="en-US" sz="4000" b="1" dirty="0"/>
                    </a:p>
                  </a:txBody>
                  <a:tcPr/>
                </a:tc>
                <a:tc>
                  <a:txBody>
                    <a:bodyPr/>
                    <a:lstStyle/>
                    <a:p>
                      <a:pPr algn="ctr"/>
                      <a:r>
                        <a:rPr lang="en-US" sz="4000" b="1" dirty="0"/>
                        <a:t>Bad</a:t>
                      </a:r>
                    </a:p>
                  </a:txBody>
                  <a:tcPr/>
                </a:tc>
                <a:tc>
                  <a:txBody>
                    <a:bodyPr/>
                    <a:lstStyle/>
                    <a:p>
                      <a:pPr algn="ctr"/>
                      <a:r>
                        <a:rPr lang="en-US" sz="4000" b="1" dirty="0"/>
                        <a:t>No</a:t>
                      </a:r>
                    </a:p>
                  </a:txBody>
                  <a:tcPr/>
                </a:tc>
                <a:tc>
                  <a:txBody>
                    <a:bodyPr/>
                    <a:lstStyle/>
                    <a:p>
                      <a:pPr algn="ctr"/>
                      <a:r>
                        <a:rPr lang="en-US" sz="4000" b="1" dirty="0"/>
                        <a:t>Extras</a:t>
                      </a:r>
                    </a:p>
                  </a:txBody>
                  <a:tcPr/>
                </a:tc>
                <a:extLst>
                  <a:ext uri="{0D108BD9-81ED-4DB2-BD59-A6C34878D82A}">
                    <a16:rowId xmlns:a16="http://schemas.microsoft.com/office/drawing/2014/main" val="3823699782"/>
                  </a:ext>
                </a:extLst>
              </a:tr>
              <a:tr h="370840">
                <a:tc>
                  <a:txBody>
                    <a:bodyPr/>
                    <a:lstStyle/>
                    <a:p>
                      <a:pPr algn="ctr"/>
                      <a:r>
                        <a:rPr lang="en-US" sz="4000" b="1" dirty="0"/>
                        <a:t>HO</a:t>
                      </a:r>
                    </a:p>
                  </a:txBody>
                  <a:tcPr/>
                </a:tc>
                <a:tc>
                  <a:txBody>
                    <a:bodyPr/>
                    <a:lstStyle/>
                    <a:p>
                      <a:pPr algn="ctr"/>
                      <a:r>
                        <a:rPr lang="en-US" sz="4000" b="1" dirty="0"/>
                        <a:t>1,461</a:t>
                      </a:r>
                    </a:p>
                  </a:txBody>
                  <a:tcPr/>
                </a:tc>
                <a:tc>
                  <a:txBody>
                    <a:bodyPr/>
                    <a:lstStyle/>
                    <a:p>
                      <a:pPr algn="ctr"/>
                      <a:r>
                        <a:rPr lang="en-US" sz="4000" b="1" dirty="0"/>
                        <a:t>-701</a:t>
                      </a:r>
                    </a:p>
                  </a:txBody>
                  <a:tcPr/>
                </a:tc>
                <a:tc>
                  <a:txBody>
                    <a:bodyPr/>
                    <a:lstStyle/>
                    <a:p>
                      <a:pPr algn="ctr"/>
                      <a:r>
                        <a:rPr lang="en-US" sz="4000" b="1" dirty="0"/>
                        <a:t>15</a:t>
                      </a:r>
                    </a:p>
                  </a:txBody>
                  <a:tcPr/>
                </a:tc>
                <a:tc>
                  <a:txBody>
                    <a:bodyPr/>
                    <a:lstStyle/>
                    <a:p>
                      <a:pPr algn="ctr"/>
                      <a:r>
                        <a:rPr lang="en-US" sz="4000" b="1" dirty="0"/>
                        <a:t>4</a:t>
                      </a:r>
                    </a:p>
                  </a:txBody>
                  <a:tcPr/>
                </a:tc>
                <a:tc>
                  <a:txBody>
                    <a:bodyPr/>
                    <a:lstStyle/>
                    <a:p>
                      <a:pPr algn="ctr"/>
                      <a:r>
                        <a:rPr lang="en-US" sz="4000" b="1" dirty="0"/>
                        <a:t>-63</a:t>
                      </a:r>
                    </a:p>
                  </a:txBody>
                  <a:tcPr/>
                </a:tc>
                <a:tc>
                  <a:txBody>
                    <a:bodyPr/>
                    <a:lstStyle/>
                    <a:p>
                      <a:pPr algn="ctr"/>
                      <a:r>
                        <a:rPr lang="en-US" sz="4000" b="1" dirty="0"/>
                        <a:t>-716</a:t>
                      </a:r>
                    </a:p>
                  </a:txBody>
                  <a:tcPr/>
                </a:tc>
                <a:tc>
                  <a:txBody>
                    <a:bodyPr/>
                    <a:lstStyle/>
                    <a:p>
                      <a:pPr algn="ctr"/>
                      <a:r>
                        <a:rPr lang="en-US" sz="4000" b="1" dirty="0"/>
                        <a:t>0</a:t>
                      </a:r>
                    </a:p>
                  </a:txBody>
                  <a:tcPr/>
                </a:tc>
                <a:extLst>
                  <a:ext uri="{0D108BD9-81ED-4DB2-BD59-A6C34878D82A}">
                    <a16:rowId xmlns:a16="http://schemas.microsoft.com/office/drawing/2014/main" val="638286638"/>
                  </a:ext>
                </a:extLst>
              </a:tr>
              <a:tr h="370840">
                <a:tc>
                  <a:txBody>
                    <a:bodyPr/>
                    <a:lstStyle/>
                    <a:p>
                      <a:pPr algn="ctr"/>
                      <a:r>
                        <a:rPr lang="en-US" sz="4000" b="1" dirty="0"/>
                        <a:t>JE</a:t>
                      </a:r>
                    </a:p>
                  </a:txBody>
                  <a:tcPr/>
                </a:tc>
                <a:tc>
                  <a:txBody>
                    <a:bodyPr/>
                    <a:lstStyle/>
                    <a:p>
                      <a:pPr algn="ctr"/>
                      <a:r>
                        <a:rPr lang="en-US" sz="4000" b="1" dirty="0"/>
                        <a:t>133</a:t>
                      </a:r>
                    </a:p>
                  </a:txBody>
                  <a:tcPr/>
                </a:tc>
                <a:tc>
                  <a:txBody>
                    <a:bodyPr/>
                    <a:lstStyle/>
                    <a:p>
                      <a:pPr algn="ctr"/>
                      <a:r>
                        <a:rPr lang="en-US" sz="4000" b="1" dirty="0"/>
                        <a:t>-32</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-12</a:t>
                      </a:r>
                    </a:p>
                  </a:txBody>
                  <a:tcPr/>
                </a:tc>
                <a:tc>
                  <a:txBody>
                    <a:bodyPr/>
                    <a:lstStyle/>
                    <a:p>
                      <a:pPr algn="ctr"/>
                      <a:r>
                        <a:rPr lang="en-US" sz="4000" b="1" dirty="0"/>
                        <a:t>-89</a:t>
                      </a:r>
                    </a:p>
                  </a:txBody>
                  <a:tcPr/>
                </a:tc>
                <a:tc>
                  <a:txBody>
                    <a:bodyPr/>
                    <a:lstStyle/>
                    <a:p>
                      <a:pPr algn="ctr"/>
                      <a:r>
                        <a:rPr lang="en-US" sz="4000" b="1" dirty="0"/>
                        <a:t>0</a:t>
                      </a:r>
                    </a:p>
                  </a:txBody>
                  <a:tcPr/>
                </a:tc>
                <a:extLst>
                  <a:ext uri="{0D108BD9-81ED-4DB2-BD59-A6C34878D82A}">
                    <a16:rowId xmlns:a16="http://schemas.microsoft.com/office/drawing/2014/main" val="3803889871"/>
                  </a:ext>
                </a:extLst>
              </a:tr>
              <a:tr h="370840">
                <a:tc>
                  <a:txBody>
                    <a:bodyPr/>
                    <a:lstStyle/>
                    <a:p>
                      <a:pPr algn="ctr"/>
                      <a:r>
                        <a:rPr lang="en-US" sz="4000" b="1" dirty="0"/>
                        <a:t>BS</a:t>
                      </a:r>
                    </a:p>
                  </a:txBody>
                  <a:tcPr/>
                </a:tc>
                <a:tc>
                  <a:txBody>
                    <a:bodyPr/>
                    <a:lstStyle/>
                    <a:p>
                      <a:pPr algn="ctr"/>
                      <a:r>
                        <a:rPr lang="en-US" sz="4000" b="1" dirty="0"/>
                        <a:t>5</a:t>
                      </a:r>
                    </a:p>
                  </a:txBody>
                  <a:tcPr/>
                </a:tc>
                <a:tc>
                  <a:txBody>
                    <a:bodyPr/>
                    <a:lstStyle/>
                    <a:p>
                      <a:pPr algn="ctr"/>
                      <a:r>
                        <a:rPr lang="en-US" sz="4000" b="1" dirty="0"/>
                        <a:t>1</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-1</a:t>
                      </a:r>
                    </a:p>
                  </a:txBody>
                  <a:tcPr/>
                </a:tc>
                <a:tc>
                  <a:txBody>
                    <a:bodyPr/>
                    <a:lstStyle/>
                    <a:p>
                      <a:pPr algn="ctr"/>
                      <a:r>
                        <a:rPr lang="en-US" sz="4000" b="1" dirty="0"/>
                        <a:t>-5</a:t>
                      </a:r>
                    </a:p>
                  </a:txBody>
                  <a:tcPr/>
                </a:tc>
                <a:tc>
                  <a:txBody>
                    <a:bodyPr/>
                    <a:lstStyle/>
                    <a:p>
                      <a:pPr algn="ctr"/>
                      <a:r>
                        <a:rPr lang="en-US" sz="4000" b="1" dirty="0"/>
                        <a:t>0</a:t>
                      </a:r>
                    </a:p>
                  </a:txBody>
                  <a:tcPr/>
                </a:tc>
                <a:extLst>
                  <a:ext uri="{0D108BD9-81ED-4DB2-BD59-A6C34878D82A}">
                    <a16:rowId xmlns:a16="http://schemas.microsoft.com/office/drawing/2014/main" val="242471317"/>
                  </a:ext>
                </a:extLst>
              </a:tr>
              <a:tr h="370840">
                <a:tc>
                  <a:txBody>
                    <a:bodyPr/>
                    <a:lstStyle/>
                    <a:p>
                      <a:pPr algn="ctr"/>
                      <a:r>
                        <a:rPr lang="en-US" sz="4000" b="1" dirty="0"/>
                        <a:t>AY</a:t>
                      </a:r>
                    </a:p>
                  </a:txBody>
                  <a:tcPr/>
                </a:tc>
                <a:tc>
                  <a:txBody>
                    <a:bodyPr/>
                    <a:lstStyle/>
                    <a:p>
                      <a:pPr algn="ctr"/>
                      <a:r>
                        <a:rPr lang="en-US" sz="4000" b="1" dirty="0"/>
                        <a:t>3</a:t>
                      </a:r>
                    </a:p>
                  </a:txBody>
                  <a:tcPr/>
                </a:tc>
                <a:tc>
                  <a:txBody>
                    <a:bodyPr/>
                    <a:lstStyle/>
                    <a:p>
                      <a:pPr algn="ctr"/>
                      <a:r>
                        <a:rPr lang="en-US" sz="4000" b="1" dirty="0"/>
                        <a:t>-2</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-1</a:t>
                      </a:r>
                    </a:p>
                  </a:txBody>
                  <a:tcPr/>
                </a:tc>
                <a:tc>
                  <a:txBody>
                    <a:bodyPr/>
                    <a:lstStyle/>
                    <a:p>
                      <a:pPr algn="ctr"/>
                      <a:r>
                        <a:rPr lang="en-US" sz="4000" b="1" dirty="0"/>
                        <a:t>0</a:t>
                      </a:r>
                    </a:p>
                  </a:txBody>
                  <a:tcPr/>
                </a:tc>
                <a:extLst>
                  <a:ext uri="{0D108BD9-81ED-4DB2-BD59-A6C34878D82A}">
                    <a16:rowId xmlns:a16="http://schemas.microsoft.com/office/drawing/2014/main" val="3722832965"/>
                  </a:ext>
                </a:extLst>
              </a:tr>
              <a:tr h="370840">
                <a:tc>
                  <a:txBody>
                    <a:bodyPr/>
                    <a:lstStyle/>
                    <a:p>
                      <a:pPr algn="ctr"/>
                      <a:r>
                        <a:rPr lang="en-US" sz="4000" b="1" dirty="0"/>
                        <a:t>GU</a:t>
                      </a:r>
                    </a:p>
                  </a:txBody>
                  <a:tcPr/>
                </a:tc>
                <a:tc>
                  <a:txBody>
                    <a:bodyPr/>
                    <a:lstStyle/>
                    <a:p>
                      <a:pPr algn="ctr"/>
                      <a:r>
                        <a:rPr lang="en-US" sz="4000" b="1" dirty="0"/>
                        <a:t>2</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-1</a:t>
                      </a:r>
                    </a:p>
                  </a:txBody>
                  <a:tcPr/>
                </a:tc>
                <a:tc>
                  <a:txBody>
                    <a:bodyPr/>
                    <a:lstStyle/>
                    <a:p>
                      <a:pPr algn="ctr"/>
                      <a:r>
                        <a:rPr lang="en-US" sz="4000" b="1" dirty="0"/>
                        <a:t>-1</a:t>
                      </a:r>
                    </a:p>
                  </a:txBody>
                  <a:tcPr/>
                </a:tc>
                <a:tc>
                  <a:txBody>
                    <a:bodyPr/>
                    <a:lstStyle/>
                    <a:p>
                      <a:pPr algn="ctr"/>
                      <a:r>
                        <a:rPr lang="en-US" sz="4000" b="1" dirty="0"/>
                        <a:t>0</a:t>
                      </a:r>
                    </a:p>
                  </a:txBody>
                  <a:tcPr/>
                </a:tc>
                <a:extLst>
                  <a:ext uri="{0D108BD9-81ED-4DB2-BD59-A6C34878D82A}">
                    <a16:rowId xmlns:a16="http://schemas.microsoft.com/office/drawing/2014/main" val="2317989451"/>
                  </a:ext>
                </a:extLst>
              </a:tr>
            </a:tbl>
          </a:graphicData>
        </a:graphic>
      </p:graphicFrame>
      <p:graphicFrame>
        <p:nvGraphicFramePr>
          <p:cNvPr id="32" name="Table 12">
            <a:extLst>
              <a:ext uri="{FF2B5EF4-FFF2-40B4-BE49-F238E27FC236}">
                <a16:creationId xmlns:a16="http://schemas.microsoft.com/office/drawing/2014/main" id="{14802D49-820B-470A-9B70-B693333901CE}"/>
              </a:ext>
            </a:extLst>
          </p:cNvPr>
          <p:cNvGraphicFramePr>
            <a:graphicFrameLocks noGrp="1"/>
          </p:cNvGraphicFramePr>
          <p:nvPr>
            <p:extLst>
              <p:ext uri="{D42A27DB-BD31-4B8C-83A1-F6EECF244321}">
                <p14:modId xmlns:p14="http://schemas.microsoft.com/office/powerpoint/2010/main" val="654993006"/>
              </p:ext>
            </p:extLst>
          </p:nvPr>
        </p:nvGraphicFramePr>
        <p:xfrm>
          <a:off x="34975799" y="22533915"/>
          <a:ext cx="15163798" cy="5608320"/>
        </p:xfrm>
        <a:graphic>
          <a:graphicData uri="http://schemas.openxmlformats.org/drawingml/2006/table">
            <a:tbl>
              <a:tblPr firstRow="1" bandRow="1">
                <a:tableStyleId>{5C22544A-7EE6-4342-B048-85BDC9FD1C3A}</a:tableStyleId>
              </a:tblPr>
              <a:tblGrid>
                <a:gridCol w="1964743">
                  <a:extLst>
                    <a:ext uri="{9D8B030D-6E8A-4147-A177-3AD203B41FA5}">
                      <a16:colId xmlns:a16="http://schemas.microsoft.com/office/drawing/2014/main" val="3768829220"/>
                    </a:ext>
                  </a:extLst>
                </a:gridCol>
                <a:gridCol w="1997658">
                  <a:extLst>
                    <a:ext uri="{9D8B030D-6E8A-4147-A177-3AD203B41FA5}">
                      <a16:colId xmlns:a16="http://schemas.microsoft.com/office/drawing/2014/main" val="717181922"/>
                    </a:ext>
                  </a:extLst>
                </a:gridCol>
                <a:gridCol w="1676400">
                  <a:extLst>
                    <a:ext uri="{9D8B030D-6E8A-4147-A177-3AD203B41FA5}">
                      <a16:colId xmlns:a16="http://schemas.microsoft.com/office/drawing/2014/main" val="1904440898"/>
                    </a:ext>
                  </a:extLst>
                </a:gridCol>
                <a:gridCol w="1752600">
                  <a:extLst>
                    <a:ext uri="{9D8B030D-6E8A-4147-A177-3AD203B41FA5}">
                      <a16:colId xmlns:a16="http://schemas.microsoft.com/office/drawing/2014/main" val="870856089"/>
                    </a:ext>
                  </a:extLst>
                </a:gridCol>
                <a:gridCol w="1524000">
                  <a:extLst>
                    <a:ext uri="{9D8B030D-6E8A-4147-A177-3AD203B41FA5}">
                      <a16:colId xmlns:a16="http://schemas.microsoft.com/office/drawing/2014/main" val="1294378915"/>
                    </a:ext>
                  </a:extLst>
                </a:gridCol>
                <a:gridCol w="1981200">
                  <a:extLst>
                    <a:ext uri="{9D8B030D-6E8A-4147-A177-3AD203B41FA5}">
                      <a16:colId xmlns:a16="http://schemas.microsoft.com/office/drawing/2014/main" val="2091624052"/>
                    </a:ext>
                  </a:extLst>
                </a:gridCol>
                <a:gridCol w="1981200">
                  <a:extLst>
                    <a:ext uri="{9D8B030D-6E8A-4147-A177-3AD203B41FA5}">
                      <a16:colId xmlns:a16="http://schemas.microsoft.com/office/drawing/2014/main" val="4182766643"/>
                    </a:ext>
                  </a:extLst>
                </a:gridCol>
                <a:gridCol w="2285997">
                  <a:extLst>
                    <a:ext uri="{9D8B030D-6E8A-4147-A177-3AD203B41FA5}">
                      <a16:colId xmlns:a16="http://schemas.microsoft.com/office/drawing/2014/main" val="3210095276"/>
                    </a:ext>
                  </a:extLst>
                </a:gridCol>
              </a:tblGrid>
              <a:tr h="370840">
                <a:tc gridSpan="8">
                  <a:txBody>
                    <a:bodyPr/>
                    <a:lstStyle/>
                    <a:p>
                      <a:pPr algn="ctr"/>
                      <a:r>
                        <a:rPr lang="en-US" sz="4000" b="1" dirty="0"/>
                        <a:t>Net differences on MGGS discovery from improved </a:t>
                      </a:r>
                      <a:r>
                        <a:rPr lang="en-US" sz="4000" b="1"/>
                        <a:t>Fixped</a:t>
                      </a:r>
                      <a:endParaRPr lang="en-US" sz="4000" b="1"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93573144"/>
                  </a:ext>
                </a:extLst>
              </a:tr>
              <a:tr h="370840">
                <a:tc>
                  <a:txBody>
                    <a:bodyPr/>
                    <a:lstStyle/>
                    <a:p>
                      <a:pPr algn="ctr"/>
                      <a:endParaRPr lang="en-US" sz="4000" b="1" dirty="0"/>
                    </a:p>
                  </a:txBody>
                  <a:tcPr/>
                </a:tc>
                <a:tc>
                  <a:txBody>
                    <a:bodyPr/>
                    <a:lstStyle/>
                    <a:p>
                      <a:pPr algn="ctr"/>
                      <a:endParaRPr lang="en-US" sz="4000" b="1" dirty="0"/>
                    </a:p>
                  </a:txBody>
                  <a:tcPr/>
                </a:tc>
                <a:tc>
                  <a:txBody>
                    <a:bodyPr/>
                    <a:lstStyle/>
                    <a:p>
                      <a:pPr algn="ctr"/>
                      <a:endParaRPr lang="en-US" sz="4000" b="1" dirty="0"/>
                    </a:p>
                  </a:txBody>
                  <a:tcPr/>
                </a:tc>
                <a:tc>
                  <a:txBody>
                    <a:bodyPr/>
                    <a:lstStyle/>
                    <a:p>
                      <a:pPr algn="ctr"/>
                      <a:endParaRPr lang="en-US" sz="4000" b="1" dirty="0"/>
                    </a:p>
                  </a:txBody>
                  <a:tcPr/>
                </a:tc>
                <a:tc>
                  <a:txBody>
                    <a:bodyPr/>
                    <a:lstStyle/>
                    <a:p>
                      <a:pPr algn="ctr"/>
                      <a:endParaRPr lang="en-US" sz="4000" b="1"/>
                    </a:p>
                  </a:txBody>
                  <a:tcPr/>
                </a:tc>
                <a:tc>
                  <a:txBody>
                    <a:bodyPr/>
                    <a:lstStyle/>
                    <a:p>
                      <a:pPr algn="ctr"/>
                      <a:endParaRPr lang="en-US" sz="4000" b="1"/>
                    </a:p>
                  </a:txBody>
                  <a:tcPr/>
                </a:tc>
                <a:tc>
                  <a:txBody>
                    <a:bodyPr/>
                    <a:lstStyle/>
                    <a:p>
                      <a:pPr algn="ctr"/>
                      <a:endParaRPr lang="en-US" sz="4000" b="1" dirty="0"/>
                    </a:p>
                  </a:txBody>
                  <a:tcPr/>
                </a:tc>
                <a:tc>
                  <a:txBody>
                    <a:bodyPr/>
                    <a:lstStyle/>
                    <a:p>
                      <a:pPr algn="ctr"/>
                      <a:endParaRPr lang="en-US" sz="4000" b="1"/>
                    </a:p>
                  </a:txBody>
                  <a:tcPr/>
                </a:tc>
                <a:extLst>
                  <a:ext uri="{0D108BD9-81ED-4DB2-BD59-A6C34878D82A}">
                    <a16:rowId xmlns:a16="http://schemas.microsoft.com/office/drawing/2014/main" val="930221648"/>
                  </a:ext>
                </a:extLst>
              </a:tr>
              <a:tr h="370840">
                <a:tc>
                  <a:txBody>
                    <a:bodyPr/>
                    <a:lstStyle/>
                    <a:p>
                      <a:pPr algn="ctr"/>
                      <a:r>
                        <a:rPr lang="en-US" sz="4000" b="1" dirty="0"/>
                        <a:t>Breed</a:t>
                      </a:r>
                    </a:p>
                  </a:txBody>
                  <a:tcPr/>
                </a:tc>
                <a:tc>
                  <a:txBody>
                    <a:bodyPr/>
                    <a:lstStyle/>
                    <a:p>
                      <a:pPr algn="ctr"/>
                      <a:r>
                        <a:rPr lang="en-US" sz="4000" b="1" dirty="0"/>
                        <a:t>Yes</a:t>
                      </a:r>
                    </a:p>
                  </a:txBody>
                  <a:tcPr/>
                </a:tc>
                <a:tc>
                  <a:txBody>
                    <a:bodyPr/>
                    <a:lstStyle/>
                    <a:p>
                      <a:pPr algn="ctr"/>
                      <a:r>
                        <a:rPr lang="en-US" sz="4000" b="1" dirty="0"/>
                        <a:t>1</a:t>
                      </a:r>
                      <a:r>
                        <a:rPr lang="en-US" sz="4000" b="1" baseline="30000" dirty="0"/>
                        <a:t>st</a:t>
                      </a:r>
                      <a:endParaRPr lang="en-US" sz="4000" b="1" dirty="0"/>
                    </a:p>
                  </a:txBody>
                  <a:tcPr/>
                </a:tc>
                <a:tc>
                  <a:txBody>
                    <a:bodyPr/>
                    <a:lstStyle/>
                    <a:p>
                      <a:pPr algn="ctr"/>
                      <a:r>
                        <a:rPr lang="en-US" sz="4000" b="1" dirty="0"/>
                        <a:t>2</a:t>
                      </a:r>
                      <a:r>
                        <a:rPr lang="en-US" sz="4000" b="1" baseline="30000" dirty="0"/>
                        <a:t>nd</a:t>
                      </a:r>
                      <a:endParaRPr lang="en-US" sz="4000" b="1" dirty="0"/>
                    </a:p>
                  </a:txBody>
                  <a:tcPr/>
                </a:tc>
                <a:tc>
                  <a:txBody>
                    <a:bodyPr/>
                    <a:lstStyle/>
                    <a:p>
                      <a:pPr algn="ctr"/>
                      <a:r>
                        <a:rPr lang="en-US" sz="4000" b="1" dirty="0"/>
                        <a:t>3</a:t>
                      </a:r>
                      <a:r>
                        <a:rPr lang="en-US" sz="4000" b="1" baseline="30000" dirty="0"/>
                        <a:t>rd</a:t>
                      </a:r>
                      <a:endParaRPr lang="en-US" sz="4000" b="1" dirty="0"/>
                    </a:p>
                  </a:txBody>
                  <a:tcPr/>
                </a:tc>
                <a:tc>
                  <a:txBody>
                    <a:bodyPr/>
                    <a:lstStyle/>
                    <a:p>
                      <a:pPr algn="ctr"/>
                      <a:r>
                        <a:rPr lang="en-US" sz="4000" b="1" dirty="0"/>
                        <a:t>Bad</a:t>
                      </a:r>
                    </a:p>
                  </a:txBody>
                  <a:tcPr/>
                </a:tc>
                <a:tc>
                  <a:txBody>
                    <a:bodyPr/>
                    <a:lstStyle/>
                    <a:p>
                      <a:pPr algn="ctr"/>
                      <a:r>
                        <a:rPr lang="en-US" sz="4000" b="1" dirty="0"/>
                        <a:t>No</a:t>
                      </a:r>
                    </a:p>
                  </a:txBody>
                  <a:tcPr/>
                </a:tc>
                <a:tc>
                  <a:txBody>
                    <a:bodyPr/>
                    <a:lstStyle/>
                    <a:p>
                      <a:pPr algn="ctr"/>
                      <a:r>
                        <a:rPr lang="en-US" sz="4000" b="1" dirty="0"/>
                        <a:t>Extras</a:t>
                      </a:r>
                    </a:p>
                  </a:txBody>
                  <a:tcPr/>
                </a:tc>
                <a:extLst>
                  <a:ext uri="{0D108BD9-81ED-4DB2-BD59-A6C34878D82A}">
                    <a16:rowId xmlns:a16="http://schemas.microsoft.com/office/drawing/2014/main" val="3823699782"/>
                  </a:ext>
                </a:extLst>
              </a:tr>
              <a:tr h="370840">
                <a:tc>
                  <a:txBody>
                    <a:bodyPr/>
                    <a:lstStyle/>
                    <a:p>
                      <a:pPr algn="ctr"/>
                      <a:r>
                        <a:rPr lang="en-US" sz="4000" b="1" dirty="0"/>
                        <a:t>HO</a:t>
                      </a:r>
                    </a:p>
                  </a:txBody>
                  <a:tcPr/>
                </a:tc>
                <a:tc>
                  <a:txBody>
                    <a:bodyPr/>
                    <a:lstStyle/>
                    <a:p>
                      <a:pPr algn="ctr"/>
                      <a:r>
                        <a:rPr lang="en-US" sz="4000" b="1" dirty="0"/>
                        <a:t>300</a:t>
                      </a:r>
                    </a:p>
                  </a:txBody>
                  <a:tcPr/>
                </a:tc>
                <a:tc>
                  <a:txBody>
                    <a:bodyPr/>
                    <a:lstStyle/>
                    <a:p>
                      <a:pPr algn="ctr"/>
                      <a:r>
                        <a:rPr lang="en-US" sz="4000" b="1" dirty="0"/>
                        <a:t>-297</a:t>
                      </a:r>
                    </a:p>
                  </a:txBody>
                  <a:tcPr/>
                </a:tc>
                <a:tc>
                  <a:txBody>
                    <a:bodyPr/>
                    <a:lstStyle/>
                    <a:p>
                      <a:pPr algn="ctr"/>
                      <a:r>
                        <a:rPr lang="en-US" sz="4000" b="1" dirty="0"/>
                        <a:t>-10</a:t>
                      </a:r>
                    </a:p>
                  </a:txBody>
                  <a:tcPr/>
                </a:tc>
                <a:tc>
                  <a:txBody>
                    <a:bodyPr/>
                    <a:lstStyle/>
                    <a:p>
                      <a:pPr algn="ctr"/>
                      <a:r>
                        <a:rPr lang="en-US" sz="4000" b="1" dirty="0"/>
                        <a:t>-5</a:t>
                      </a:r>
                    </a:p>
                  </a:txBody>
                  <a:tcPr/>
                </a:tc>
                <a:tc>
                  <a:txBody>
                    <a:bodyPr/>
                    <a:lstStyle/>
                    <a:p>
                      <a:pPr algn="ctr"/>
                      <a:r>
                        <a:rPr lang="en-US" sz="4000" b="1" dirty="0"/>
                        <a:t>20</a:t>
                      </a:r>
                    </a:p>
                  </a:txBody>
                  <a:tcPr/>
                </a:tc>
                <a:tc>
                  <a:txBody>
                    <a:bodyPr/>
                    <a:lstStyle/>
                    <a:p>
                      <a:pPr algn="ctr"/>
                      <a:r>
                        <a:rPr lang="en-US" sz="4000" b="1" dirty="0"/>
                        <a:t>-7</a:t>
                      </a:r>
                    </a:p>
                  </a:txBody>
                  <a:tcPr/>
                </a:tc>
                <a:tc>
                  <a:txBody>
                    <a:bodyPr/>
                    <a:lstStyle/>
                    <a:p>
                      <a:pPr algn="ctr"/>
                      <a:r>
                        <a:rPr lang="en-US" sz="4000" b="1" dirty="0"/>
                        <a:t>51,302</a:t>
                      </a:r>
                    </a:p>
                  </a:txBody>
                  <a:tcPr/>
                </a:tc>
                <a:extLst>
                  <a:ext uri="{0D108BD9-81ED-4DB2-BD59-A6C34878D82A}">
                    <a16:rowId xmlns:a16="http://schemas.microsoft.com/office/drawing/2014/main" val="638286638"/>
                  </a:ext>
                </a:extLst>
              </a:tr>
              <a:tr h="370840">
                <a:tc>
                  <a:txBody>
                    <a:bodyPr/>
                    <a:lstStyle/>
                    <a:p>
                      <a:pPr algn="ctr"/>
                      <a:r>
                        <a:rPr lang="en-US" sz="4000" b="1" dirty="0"/>
                        <a:t>JE</a:t>
                      </a:r>
                    </a:p>
                  </a:txBody>
                  <a:tcPr/>
                </a:tc>
                <a:tc>
                  <a:txBody>
                    <a:bodyPr/>
                    <a:lstStyle/>
                    <a:p>
                      <a:pPr algn="ctr"/>
                      <a:r>
                        <a:rPr lang="en-US" sz="4000" b="1" dirty="0"/>
                        <a:t>32</a:t>
                      </a:r>
                    </a:p>
                  </a:txBody>
                  <a:tcPr/>
                </a:tc>
                <a:tc>
                  <a:txBody>
                    <a:bodyPr/>
                    <a:lstStyle/>
                    <a:p>
                      <a:pPr algn="ctr"/>
                      <a:r>
                        <a:rPr lang="en-US" sz="4000" b="1" dirty="0"/>
                        <a:t>-32</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4</a:t>
                      </a:r>
                    </a:p>
                  </a:txBody>
                  <a:tcPr/>
                </a:tc>
                <a:tc>
                  <a:txBody>
                    <a:bodyPr/>
                    <a:lstStyle/>
                    <a:p>
                      <a:pPr algn="ctr"/>
                      <a:r>
                        <a:rPr lang="en-US" sz="4000" b="1" dirty="0"/>
                        <a:t>-4</a:t>
                      </a:r>
                    </a:p>
                  </a:txBody>
                  <a:tcPr/>
                </a:tc>
                <a:tc>
                  <a:txBody>
                    <a:bodyPr/>
                    <a:lstStyle/>
                    <a:p>
                      <a:pPr algn="ctr"/>
                      <a:r>
                        <a:rPr lang="en-US" sz="4000" b="1" dirty="0"/>
                        <a:t>3,320</a:t>
                      </a:r>
                    </a:p>
                  </a:txBody>
                  <a:tcPr/>
                </a:tc>
                <a:extLst>
                  <a:ext uri="{0D108BD9-81ED-4DB2-BD59-A6C34878D82A}">
                    <a16:rowId xmlns:a16="http://schemas.microsoft.com/office/drawing/2014/main" val="3803889871"/>
                  </a:ext>
                </a:extLst>
              </a:tr>
              <a:tr h="370840">
                <a:tc>
                  <a:txBody>
                    <a:bodyPr/>
                    <a:lstStyle/>
                    <a:p>
                      <a:pPr algn="ctr"/>
                      <a:r>
                        <a:rPr lang="en-US" sz="4000" b="1" dirty="0"/>
                        <a:t>BS</a:t>
                      </a:r>
                    </a:p>
                  </a:txBody>
                  <a:tcPr/>
                </a:tc>
                <a:tc>
                  <a:txBody>
                    <a:bodyPr/>
                    <a:lstStyle/>
                    <a:p>
                      <a:pPr algn="ctr"/>
                      <a:r>
                        <a:rPr lang="en-US" sz="4000" b="1" dirty="0"/>
                        <a:t>1</a:t>
                      </a:r>
                    </a:p>
                  </a:txBody>
                  <a:tcPr/>
                </a:tc>
                <a:tc>
                  <a:txBody>
                    <a:bodyPr/>
                    <a:lstStyle/>
                    <a:p>
                      <a:pPr algn="ctr"/>
                      <a:r>
                        <a:rPr lang="en-US" sz="4000" b="1" dirty="0"/>
                        <a:t>-1</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54</a:t>
                      </a:r>
                    </a:p>
                  </a:txBody>
                  <a:tcPr/>
                </a:tc>
                <a:extLst>
                  <a:ext uri="{0D108BD9-81ED-4DB2-BD59-A6C34878D82A}">
                    <a16:rowId xmlns:a16="http://schemas.microsoft.com/office/drawing/2014/main" val="242471317"/>
                  </a:ext>
                </a:extLst>
              </a:tr>
              <a:tr h="370840">
                <a:tc>
                  <a:txBody>
                    <a:bodyPr/>
                    <a:lstStyle/>
                    <a:p>
                      <a:pPr algn="ctr"/>
                      <a:r>
                        <a:rPr lang="en-US" sz="4000" b="1" dirty="0"/>
                        <a:t>AY</a:t>
                      </a:r>
                    </a:p>
                  </a:txBody>
                  <a:tcPr/>
                </a:tc>
                <a:tc>
                  <a:txBody>
                    <a:bodyPr/>
                    <a:lstStyle/>
                    <a:p>
                      <a:pPr algn="ctr"/>
                      <a:r>
                        <a:rPr lang="en-US" sz="4000" b="1" dirty="0"/>
                        <a:t>2</a:t>
                      </a:r>
                    </a:p>
                  </a:txBody>
                  <a:tcPr/>
                </a:tc>
                <a:tc>
                  <a:txBody>
                    <a:bodyPr/>
                    <a:lstStyle/>
                    <a:p>
                      <a:pPr algn="ctr"/>
                      <a:r>
                        <a:rPr lang="en-US" sz="4000" b="1" dirty="0"/>
                        <a:t>-2</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55</a:t>
                      </a:r>
                    </a:p>
                  </a:txBody>
                  <a:tcPr/>
                </a:tc>
                <a:extLst>
                  <a:ext uri="{0D108BD9-81ED-4DB2-BD59-A6C34878D82A}">
                    <a16:rowId xmlns:a16="http://schemas.microsoft.com/office/drawing/2014/main" val="3722832965"/>
                  </a:ext>
                </a:extLst>
              </a:tr>
              <a:tr h="370840">
                <a:tc>
                  <a:txBody>
                    <a:bodyPr/>
                    <a:lstStyle/>
                    <a:p>
                      <a:pPr algn="ctr"/>
                      <a:r>
                        <a:rPr lang="en-US" sz="4000" b="1" dirty="0"/>
                        <a:t>GU</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0</a:t>
                      </a:r>
                    </a:p>
                  </a:txBody>
                  <a:tcPr/>
                </a:tc>
                <a:tc>
                  <a:txBody>
                    <a:bodyPr/>
                    <a:lstStyle/>
                    <a:p>
                      <a:pPr algn="ctr"/>
                      <a:r>
                        <a:rPr lang="en-US" sz="4000" b="1" dirty="0"/>
                        <a:t>7</a:t>
                      </a:r>
                    </a:p>
                  </a:txBody>
                  <a:tcPr/>
                </a:tc>
                <a:extLst>
                  <a:ext uri="{0D108BD9-81ED-4DB2-BD59-A6C34878D82A}">
                    <a16:rowId xmlns:a16="http://schemas.microsoft.com/office/drawing/2014/main" val="2317989451"/>
                  </a:ext>
                </a:extLst>
              </a:tr>
            </a:tbl>
          </a:graphicData>
        </a:graphic>
      </p:graphicFrame>
      <p:pic>
        <p:nvPicPr>
          <p:cNvPr id="3" name="Audio 2">
            <a:hlinkClick r:id="" action="ppaction://media"/>
            <a:extLst>
              <a:ext uri="{FF2B5EF4-FFF2-40B4-BE49-F238E27FC236}">
                <a16:creationId xmlns:a16="http://schemas.microsoft.com/office/drawing/2014/main" id="{56AF8DED-E0CC-06BB-65D6-64A4BC8C66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44400" y="376428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7304"/>
    </mc:Choice>
    <mc:Fallback>
      <p:transition spd="slow" advTm="337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135515</TotalTime>
  <Words>1009</Words>
  <Application>Microsoft Office PowerPoint</Application>
  <PresentationFormat>Custom</PresentationFormat>
  <Paragraphs>289</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Wingdings</vt:lpstr>
      <vt:lpstr>Arial</vt:lpstr>
      <vt:lpstr>Gill Sans MT</vt:lpstr>
      <vt:lpstr>Calibri</vt:lpstr>
      <vt:lpstr>Office Theme</vt:lpstr>
      <vt:lpstr>PowerPoint Presentation</vt:lpstr>
    </vt:vector>
  </TitlesOfParts>
  <Company>AIPL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Null, Daniel</cp:lastModifiedBy>
  <cp:revision>5253</cp:revision>
  <cp:lastPrinted>2022-06-12T16:35:31Z</cp:lastPrinted>
  <dcterms:created xsi:type="dcterms:W3CDTF">2011-06-01T17:40:41Z</dcterms:created>
  <dcterms:modified xsi:type="dcterms:W3CDTF">2022-06-12T16:43:39Z</dcterms:modified>
</cp:coreProperties>
</file>