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8" r:id="rId3"/>
    <p:sldId id="440" r:id="rId4"/>
    <p:sldId id="406" r:id="rId5"/>
    <p:sldId id="433" r:id="rId6"/>
    <p:sldId id="432" r:id="rId7"/>
    <p:sldId id="434" r:id="rId8"/>
    <p:sldId id="423" r:id="rId9"/>
    <p:sldId id="411" r:id="rId10"/>
    <p:sldId id="422" r:id="rId11"/>
    <p:sldId id="431" r:id="rId12"/>
    <p:sldId id="405" r:id="rId13"/>
    <p:sldId id="436" r:id="rId14"/>
    <p:sldId id="435" r:id="rId15"/>
    <p:sldId id="437" r:id="rId16"/>
    <p:sldId id="438" r:id="rId17"/>
    <p:sldId id="439" r:id="rId18"/>
    <p:sldId id="424" r:id="rId19"/>
    <p:sldId id="407" r:id="rId20"/>
  </p:sldIdLst>
  <p:sldSz cx="9144000" cy="6858000" type="screen4x3"/>
  <p:notesSz cx="6985000" cy="9283700"/>
  <p:embeddedFontLst>
    <p:embeddedFont>
      <p:font typeface="Arial Unicode MS" pitchFamily="34" charset="-128"/>
      <p:regular r:id="rId2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FF00"/>
    <a:srgbClr val="FFFF00"/>
    <a:srgbClr val="000000"/>
    <a:srgbClr val="99FF99"/>
    <a:srgbClr val="00CC00"/>
    <a:srgbClr val="008000"/>
    <a:srgbClr val="006600"/>
    <a:srgbClr val="33CC33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1" autoAdjust="0"/>
    <p:restoredTop sz="91379" autoAdjust="0"/>
  </p:normalViewPr>
  <p:slideViewPr>
    <p:cSldViewPr>
      <p:cViewPr>
        <p:scale>
          <a:sx n="70" d="100"/>
          <a:sy n="70" d="100"/>
        </p:scale>
        <p:origin x="-1400" y="-132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378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378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59329266-5292-4C10-83D1-A41825AC0F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378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757" y="4410077"/>
            <a:ext cx="51214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378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6D8F8786-532C-45D6-A934-7CD601DD53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Renumber factors in same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21AF0-737A-442D-89A7-56E8DDC192C3}" type="slidenum">
              <a:rPr lang="en-US"/>
              <a:pPr/>
              <a:t>13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3163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757" y="4410076"/>
            <a:ext cx="5121488" cy="4176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F6F8C-83D7-4B9A-B8EE-3C0FE872C2B6}" type="slidenum">
              <a:rPr lang="en-US"/>
              <a:pPr/>
              <a:t>14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4750" y="696913"/>
            <a:ext cx="4637088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757" y="4410076"/>
            <a:ext cx="5121488" cy="4176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aul.VanRaden@ars.usda.gov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76486" name="Group 6"/>
          <p:cNvGrpSpPr>
            <a:grpSpLocks/>
          </p:cNvGrpSpPr>
          <p:nvPr/>
        </p:nvGrpSpPr>
        <p:grpSpPr bwMode="auto">
          <a:xfrm>
            <a:off x="0" y="3429000"/>
            <a:ext cx="9144000" cy="152400"/>
            <a:chOff x="48" y="4032"/>
            <a:chExt cx="5136" cy="86"/>
          </a:xfrm>
        </p:grpSpPr>
        <p:sp>
          <p:nvSpPr>
            <p:cNvPr id="276487" name="Rectangle 7"/>
            <p:cNvSpPr>
              <a:spLocks noChangeArrowheads="1"/>
            </p:cNvSpPr>
            <p:nvPr userDrawn="1"/>
          </p:nvSpPr>
          <p:spPr bwMode="ltGray">
            <a:xfrm>
              <a:off x="48" y="4032"/>
              <a:ext cx="5136" cy="29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8" name="Rectangle 8"/>
            <p:cNvSpPr>
              <a:spLocks noChangeArrowheads="1"/>
            </p:cNvSpPr>
            <p:nvPr userDrawn="1"/>
          </p:nvSpPr>
          <p:spPr bwMode="ltGray">
            <a:xfrm>
              <a:off x="48" y="4060"/>
              <a:ext cx="5136" cy="2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9" name="Rectangle 9"/>
            <p:cNvSpPr>
              <a:spLocks noChangeArrowheads="1"/>
            </p:cNvSpPr>
            <p:nvPr userDrawn="1"/>
          </p:nvSpPr>
          <p:spPr bwMode="ltGray">
            <a:xfrm>
              <a:off x="48" y="4089"/>
              <a:ext cx="5136" cy="2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Ø"/>
              </a:pPr>
              <a:endParaRPr lang="en-US" sz="2800" b="1"/>
            </a:p>
          </p:txBody>
        </p:sp>
      </p:grpSp>
      <p:grpSp>
        <p:nvGrpSpPr>
          <p:cNvPr id="276496" name="Group 16"/>
          <p:cNvGrpSpPr>
            <a:grpSpLocks/>
          </p:cNvGrpSpPr>
          <p:nvPr/>
        </p:nvGrpSpPr>
        <p:grpSpPr bwMode="auto">
          <a:xfrm>
            <a:off x="0" y="3429000"/>
            <a:ext cx="9144000" cy="152400"/>
            <a:chOff x="48" y="4032"/>
            <a:chExt cx="5136" cy="86"/>
          </a:xfrm>
        </p:grpSpPr>
        <p:sp>
          <p:nvSpPr>
            <p:cNvPr id="276497" name="Rectangle 17"/>
            <p:cNvSpPr>
              <a:spLocks noChangeArrowheads="1"/>
            </p:cNvSpPr>
            <p:nvPr userDrawn="1"/>
          </p:nvSpPr>
          <p:spPr bwMode="ltGray">
            <a:xfrm>
              <a:off x="48" y="4032"/>
              <a:ext cx="5136" cy="29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98" name="Rectangle 18"/>
            <p:cNvSpPr>
              <a:spLocks noChangeArrowheads="1"/>
            </p:cNvSpPr>
            <p:nvPr userDrawn="1"/>
          </p:nvSpPr>
          <p:spPr bwMode="ltGray">
            <a:xfrm>
              <a:off x="48" y="4060"/>
              <a:ext cx="5136" cy="2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99" name="Rectangle 19"/>
            <p:cNvSpPr>
              <a:spLocks noChangeArrowheads="1"/>
            </p:cNvSpPr>
            <p:nvPr userDrawn="1"/>
          </p:nvSpPr>
          <p:spPr bwMode="ltGray">
            <a:xfrm>
              <a:off x="48" y="4089"/>
              <a:ext cx="5136" cy="2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Ø"/>
              </a:pPr>
              <a:endParaRPr lang="en-US" sz="2800" b="1"/>
            </a:p>
          </p:txBody>
        </p:sp>
      </p:grpSp>
      <p:sp>
        <p:nvSpPr>
          <p:cNvPr id="276509" name="Text Box 29"/>
          <p:cNvSpPr txBox="1">
            <a:spLocks noChangeArrowheads="1"/>
          </p:cNvSpPr>
          <p:nvPr/>
        </p:nvSpPr>
        <p:spPr bwMode="ltGray">
          <a:xfrm>
            <a:off x="8382000" y="6477000"/>
            <a:ext cx="2540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sz="900" b="1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276510" name="Text Box 30"/>
          <p:cNvSpPr txBox="1">
            <a:spLocks noChangeArrowheads="1"/>
          </p:cNvSpPr>
          <p:nvPr/>
        </p:nvSpPr>
        <p:spPr bwMode="auto">
          <a:xfrm>
            <a:off x="609600" y="3886200"/>
            <a:ext cx="8305800" cy="227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Paul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VanRaden, Mel Tooker, Jan Wright, Chuanyu Sun, and Jana Hutchison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40000"/>
              </a:spcBef>
            </a:pPr>
            <a:r>
              <a:rPr lang="en-US" sz="2400" b="1" dirty="0"/>
              <a:t>Animal Improvement Programs Lab, Beltsville, </a:t>
            </a:r>
            <a:r>
              <a:rPr lang="en-US" sz="2400" b="1" dirty="0" smtClean="0"/>
              <a:t>MD</a:t>
            </a:r>
          </a:p>
          <a:p>
            <a:pPr>
              <a:spcBef>
                <a:spcPct val="40000"/>
              </a:spcBef>
            </a:pPr>
            <a:r>
              <a:rPr lang="en-US" sz="2400" b="1" dirty="0" smtClean="0"/>
              <a:t>National Association of Animal Breeders, Columbia, MO</a:t>
            </a:r>
          </a:p>
          <a:p>
            <a:pPr>
              <a:spcBef>
                <a:spcPct val="10000"/>
              </a:spcBef>
            </a:pPr>
            <a:r>
              <a:rPr lang="en-US" sz="2400" b="1" dirty="0" smtClean="0">
                <a:hlinkClick r:id="rId2"/>
              </a:rPr>
              <a:t>Paul.VanRaden@ars.usda.gov</a:t>
            </a:r>
            <a:endParaRPr lang="en-US" sz="2400" b="1" dirty="0"/>
          </a:p>
        </p:txBody>
      </p:sp>
      <p:pic>
        <p:nvPicPr>
          <p:cNvPr id="276511" name="Picture 31" descr="usda-ar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0" y="6062663"/>
            <a:ext cx="812800" cy="56673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315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315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7279B">
                <a:gamma/>
                <a:shade val="0"/>
                <a:invGamma/>
              </a:srgbClr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82" name="Text Box 26"/>
          <p:cNvSpPr txBox="1">
            <a:spLocks noChangeArrowheads="1"/>
          </p:cNvSpPr>
          <p:nvPr/>
        </p:nvSpPr>
        <p:spPr bwMode="ltGray">
          <a:xfrm>
            <a:off x="862013" y="6582311"/>
            <a:ext cx="58435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b="1" dirty="0" smtClean="0">
                <a:solidFill>
                  <a:schemeClr val="accent1"/>
                </a:solidFill>
              </a:rPr>
              <a:t>Council on Dairy Cattle Breeding meeting, Baltimore, MD, August 5 2014 </a:t>
            </a:r>
            <a:r>
              <a:rPr kumimoji="1" lang="en-US" b="1" dirty="0">
                <a:solidFill>
                  <a:schemeClr val="accent1"/>
                </a:solidFill>
              </a:rPr>
              <a:t>(</a:t>
            </a:r>
            <a:fld id="{DB5F03EE-5605-4F61-95AF-94C33F976CB2}" type="slidenum">
              <a:rPr kumimoji="1" lang="en-US" b="1">
                <a:solidFill>
                  <a:schemeClr val="accent1"/>
                </a:solidFill>
              </a:rPr>
              <a:pPr algn="ctr" eaLnBrk="0" hangingPunct="0">
                <a:spcBef>
                  <a:spcPct val="50000"/>
                </a:spcBef>
              </a:pPr>
              <a:t>‹#›</a:t>
            </a:fld>
            <a:r>
              <a:rPr kumimoji="1" lang="en-US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6736160" y="6552149"/>
            <a:ext cx="11120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en-US" b="1" dirty="0" smtClean="0">
                <a:solidFill>
                  <a:schemeClr val="accent1"/>
                </a:solidFill>
              </a:rPr>
              <a:t>Paul VanRaden</a:t>
            </a:r>
            <a:endParaRPr kumimoji="1" lang="en-US" b="1" dirty="0">
              <a:solidFill>
                <a:schemeClr val="accent1"/>
              </a:solidFill>
            </a:endParaRPr>
          </a:p>
        </p:txBody>
      </p:sp>
      <p:pic>
        <p:nvPicPr>
          <p:cNvPr id="275480" name="Picture 24" descr="usda-ar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55000" y="6062663"/>
            <a:ext cx="812800" cy="566737"/>
          </a:xfrm>
          <a:prstGeom prst="rect">
            <a:avLst/>
          </a:prstGeom>
          <a:noFill/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75483" name="Group 27"/>
          <p:cNvGrpSpPr>
            <a:grpSpLocks/>
          </p:cNvGrpSpPr>
          <p:nvPr/>
        </p:nvGrpSpPr>
        <p:grpSpPr bwMode="auto">
          <a:xfrm>
            <a:off x="0" y="6324600"/>
            <a:ext cx="8229600" cy="152400"/>
            <a:chOff x="48" y="4032"/>
            <a:chExt cx="5136" cy="86"/>
          </a:xfrm>
        </p:grpSpPr>
        <p:sp>
          <p:nvSpPr>
            <p:cNvPr id="275484" name="Rectangle 28"/>
            <p:cNvSpPr>
              <a:spLocks noChangeArrowheads="1"/>
            </p:cNvSpPr>
            <p:nvPr userDrawn="1"/>
          </p:nvSpPr>
          <p:spPr bwMode="ltGray">
            <a:xfrm>
              <a:off x="48" y="4032"/>
              <a:ext cx="5136" cy="29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85" name="Rectangle 29"/>
            <p:cNvSpPr>
              <a:spLocks noChangeArrowheads="1"/>
            </p:cNvSpPr>
            <p:nvPr userDrawn="1"/>
          </p:nvSpPr>
          <p:spPr bwMode="ltGray">
            <a:xfrm>
              <a:off x="48" y="4060"/>
              <a:ext cx="5136" cy="2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486" name="Rectangle 30"/>
            <p:cNvSpPr>
              <a:spLocks noChangeArrowheads="1"/>
            </p:cNvSpPr>
            <p:nvPr userDrawn="1"/>
          </p:nvSpPr>
          <p:spPr bwMode="ltGray">
            <a:xfrm>
              <a:off x="48" y="4089"/>
              <a:ext cx="5136" cy="2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Ø"/>
              </a:pPr>
              <a:endParaRPr lang="en-US" sz="2800" b="1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Ø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5000"/>
        <a:buChar char="–"/>
        <a:defRPr sz="2400" b="1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4pPr>
      <a:lvl5pPr marL="20574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chemeClr val="accent1"/>
        </a:buClr>
        <a:buSzPct val="70000"/>
        <a:buChar char="–"/>
        <a:defRPr sz="2000" b="1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2133600"/>
          </a:xfrm>
        </p:spPr>
        <p:txBody>
          <a:bodyPr/>
          <a:lstStyle/>
          <a:p>
            <a:r>
              <a:rPr lang="en-US" sz="3600" smtClean="0"/>
              <a:t/>
            </a:r>
            <a:br>
              <a:rPr lang="en-US" sz="3600" smtClean="0"/>
            </a:br>
            <a:r>
              <a:rPr lang="en-US" sz="3600" smtClean="0"/>
              <a:t>Use of new multi-trait, all-breed genetic evaluation software </a:t>
            </a:r>
            <a:br>
              <a:rPr lang="en-US" sz="360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371600"/>
            <a:ext cx="7467600" cy="4114800"/>
          </a:xfrm>
        </p:spPr>
        <p:txBody>
          <a:bodyPr/>
          <a:lstStyle/>
          <a:p>
            <a:r>
              <a:rPr lang="en-US" dirty="0" smtClean="0"/>
              <a:t>Model options now include:</a:t>
            </a:r>
          </a:p>
          <a:p>
            <a:pPr lvl="1"/>
            <a:r>
              <a:rPr lang="en-US" dirty="0" smtClean="0"/>
              <a:t>Multi-trait models</a:t>
            </a:r>
          </a:p>
          <a:p>
            <a:pPr lvl="1"/>
            <a:r>
              <a:rPr lang="en-US" dirty="0" smtClean="0"/>
              <a:t>Multiple class and regress variables</a:t>
            </a:r>
          </a:p>
          <a:p>
            <a:pPr lvl="1"/>
            <a:r>
              <a:rPr lang="en-US" dirty="0" smtClean="0"/>
              <a:t>Suppress some factors / each trait</a:t>
            </a:r>
          </a:p>
          <a:p>
            <a:pPr lvl="1"/>
            <a:r>
              <a:rPr lang="en-US" dirty="0" smtClean="0"/>
              <a:t>Random regressions</a:t>
            </a:r>
          </a:p>
          <a:p>
            <a:pPr lvl="1"/>
            <a:r>
              <a:rPr lang="en-US" dirty="0" smtClean="0"/>
              <a:t>Foreign data</a:t>
            </a:r>
          </a:p>
          <a:p>
            <a:pPr lvl="1"/>
            <a:r>
              <a:rPr lang="en-US" dirty="0" smtClean="0"/>
              <a:t>Parallel processing</a:t>
            </a:r>
          </a:p>
          <a:p>
            <a:r>
              <a:rPr lang="en-US" dirty="0" smtClean="0"/>
              <a:t>Compute reliability, YD, DYD</a:t>
            </a:r>
            <a:r>
              <a:rPr lang="en-US" smtClean="0"/>
              <a:t>, and renumber </a:t>
            </a:r>
            <a:r>
              <a:rPr lang="en-US" dirty="0" smtClean="0"/>
              <a:t>factors in same program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Features Added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3901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1600200"/>
                <a:gridCol w="16764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sz="2600" b="1" i="0" baseline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Correlations within breed</a:t>
                      </a:r>
                      <a:endParaRPr lang="en-US" sz="2600" b="1" i="0" baseline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/>
                        <a:t>Trait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err="1" smtClean="0"/>
                        <a:t>Trad</a:t>
                      </a:r>
                      <a:r>
                        <a:rPr lang="en-US" sz="2600" b="1" i="0" baseline="0" dirty="0" smtClean="0"/>
                        <a:t>, ST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err="1" smtClean="0"/>
                        <a:t>Trad</a:t>
                      </a:r>
                      <a:r>
                        <a:rPr lang="en-US" sz="2600" b="1" i="0" baseline="0" dirty="0" smtClean="0"/>
                        <a:t>, MT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ST, MT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Milk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.986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.986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.999</a:t>
                      </a:r>
                      <a:endParaRPr lang="en-US" sz="2600" b="1" i="0" baseline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Fat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.985</a:t>
                      </a:r>
                      <a:endParaRPr lang="en-US" sz="26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.985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.999</a:t>
                      </a:r>
                      <a:endParaRPr lang="en-US" sz="2600" b="1" i="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Protein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.986</a:t>
                      </a:r>
                      <a:endParaRPr lang="en-US" sz="26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.988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.999</a:t>
                      </a:r>
                      <a:endParaRPr lang="en-US" sz="2600" b="1" i="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SCS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.998</a:t>
                      </a:r>
                      <a:endParaRPr lang="en-US" sz="26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.994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.995</a:t>
                      </a:r>
                      <a:endParaRPr lang="en-US" sz="2600" b="1" i="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PL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.975</a:t>
                      </a:r>
                      <a:endParaRPr lang="en-US" sz="26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.945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.972</a:t>
                      </a:r>
                      <a:endParaRPr lang="en-US" sz="2600" b="1" i="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1" i="0" baseline="0" dirty="0" smtClean="0">
                          <a:solidFill>
                            <a:srgbClr val="00FF00"/>
                          </a:solidFill>
                        </a:rPr>
                        <a:t>DPR</a:t>
                      </a:r>
                      <a:endParaRPr lang="en-US" sz="2600" b="1" i="0" baseline="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.987</a:t>
                      </a:r>
                      <a:endParaRPr lang="en-US" sz="2600" b="1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>
                          <a:solidFill>
                            <a:schemeClr val="tx1"/>
                          </a:solidFill>
                        </a:rPr>
                        <a:t>.958</a:t>
                      </a:r>
                      <a:endParaRPr lang="en-US" sz="26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baseline="0" dirty="0" smtClean="0"/>
                        <a:t>.970</a:t>
                      </a:r>
                      <a:endParaRPr lang="en-US" sz="2600" b="1" i="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Traditional, ST, and MT Evaluation</a:t>
            </a:r>
            <a:br>
              <a:rPr lang="en-US" dirty="0" smtClean="0"/>
            </a:br>
            <a:r>
              <a:rPr lang="en-US" sz="3200" dirty="0" smtClean="0">
                <a:solidFill>
                  <a:srgbClr val="FFFF00"/>
                </a:solidFill>
              </a:rPr>
              <a:t>Domestic bulls (≥ 10 USA daughters)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467600" cy="4114800"/>
          </a:xfrm>
        </p:spPr>
        <p:txBody>
          <a:bodyPr/>
          <a:lstStyle/>
          <a:p>
            <a:r>
              <a:rPr lang="en-US" dirty="0" smtClean="0"/>
              <a:t>CPU for all-breed model (</a:t>
            </a:r>
            <a:r>
              <a:rPr lang="en-US" dirty="0" smtClean="0">
                <a:solidFill>
                  <a:srgbClr val="FFFF00"/>
                </a:solidFill>
              </a:rPr>
              <a:t>7 traits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ST: </a:t>
            </a:r>
            <a:r>
              <a:rPr lang="en-US" dirty="0" smtClean="0">
                <a:solidFill>
                  <a:srgbClr val="00FF00"/>
                </a:solidFill>
              </a:rPr>
              <a:t>4 min </a:t>
            </a:r>
            <a:r>
              <a:rPr lang="en-US" dirty="0" smtClean="0"/>
              <a:t>/ round with </a:t>
            </a:r>
            <a:r>
              <a:rPr lang="en-US" dirty="0" smtClean="0">
                <a:solidFill>
                  <a:srgbClr val="FFFF00"/>
                </a:solidFill>
              </a:rPr>
              <a:t>7</a:t>
            </a:r>
            <a:r>
              <a:rPr lang="en-US" dirty="0" smtClean="0"/>
              <a:t> processors and </a:t>
            </a:r>
            <a:r>
              <a:rPr lang="en-US" dirty="0" smtClean="0">
                <a:solidFill>
                  <a:srgbClr val="00FF00"/>
                </a:solidFill>
              </a:rPr>
              <a:t>~1000 </a:t>
            </a:r>
            <a:r>
              <a:rPr lang="en-US" dirty="0" smtClean="0"/>
              <a:t>rounds</a:t>
            </a:r>
          </a:p>
          <a:p>
            <a:pPr lvl="1"/>
            <a:r>
              <a:rPr lang="en-US" dirty="0" smtClean="0"/>
              <a:t>MT: </a:t>
            </a:r>
            <a:r>
              <a:rPr lang="en-US" dirty="0" smtClean="0">
                <a:solidFill>
                  <a:srgbClr val="00FF00"/>
                </a:solidFill>
              </a:rPr>
              <a:t> 15 min </a:t>
            </a:r>
            <a:r>
              <a:rPr lang="en-US" dirty="0" smtClean="0"/>
              <a:t>/ round and </a:t>
            </a:r>
            <a:r>
              <a:rPr lang="en-US" dirty="0" smtClean="0">
                <a:solidFill>
                  <a:srgbClr val="00FF00"/>
                </a:solidFill>
              </a:rPr>
              <a:t>~1000 </a:t>
            </a:r>
            <a:r>
              <a:rPr lang="en-US" dirty="0" smtClean="0"/>
              <a:t>rounds</a:t>
            </a:r>
          </a:p>
          <a:p>
            <a:pPr lvl="1"/>
            <a:r>
              <a:rPr lang="en-US" dirty="0" smtClean="0">
                <a:solidFill>
                  <a:srgbClr val="00FF00"/>
                </a:solidFill>
              </a:rPr>
              <a:t>~200 </a:t>
            </a:r>
            <a:r>
              <a:rPr lang="en-US" dirty="0" smtClean="0"/>
              <a:t>rounds for updates using priors</a:t>
            </a:r>
          </a:p>
          <a:p>
            <a:pPr lvl="1"/>
            <a:r>
              <a:rPr lang="en-US" dirty="0" smtClean="0"/>
              <a:t>Little extra cost to include foreign</a:t>
            </a:r>
          </a:p>
          <a:p>
            <a:r>
              <a:rPr lang="en-US" dirty="0" smtClean="0"/>
              <a:t>Memory required</a:t>
            </a:r>
          </a:p>
          <a:p>
            <a:pPr lvl="1"/>
            <a:r>
              <a:rPr lang="en-US" dirty="0" smtClean="0"/>
              <a:t>ST or MT: </a:t>
            </a:r>
            <a:r>
              <a:rPr lang="en-US" dirty="0" smtClean="0">
                <a:solidFill>
                  <a:srgbClr val="00FF00"/>
                </a:solidFill>
              </a:rPr>
              <a:t>32</a:t>
            </a:r>
            <a:r>
              <a:rPr lang="en-US" dirty="0" smtClean="0"/>
              <a:t> </a:t>
            </a:r>
            <a:r>
              <a:rPr lang="en-US" dirty="0" err="1" smtClean="0"/>
              <a:t>Gbytes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FF00"/>
                </a:solidFill>
              </a:rPr>
              <a:t>512</a:t>
            </a:r>
            <a:r>
              <a:rPr lang="en-US" dirty="0" smtClean="0"/>
              <a:t> </a:t>
            </a:r>
            <a:r>
              <a:rPr lang="en-US" dirty="0" smtClean="0"/>
              <a:t>available)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Required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Redefine Pregnancy </a:t>
            </a:r>
            <a:r>
              <a:rPr lang="en-US" dirty="0"/>
              <a:t>Rate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Derived </a:t>
            </a:r>
            <a:r>
              <a:rPr lang="en-US" dirty="0"/>
              <a:t>from days </a:t>
            </a:r>
            <a:r>
              <a:rPr lang="en-US" dirty="0" smtClean="0"/>
              <a:t>open using</a:t>
            </a:r>
            <a:endParaRPr lang="en-US" dirty="0"/>
          </a:p>
          <a:p>
            <a:pPr lvl="1"/>
            <a:r>
              <a:rPr lang="en-US" dirty="0"/>
              <a:t>Non-linear: </a:t>
            </a:r>
            <a:r>
              <a:rPr lang="en-US" dirty="0">
                <a:solidFill>
                  <a:srgbClr val="FF00FF"/>
                </a:solidFill>
              </a:rPr>
              <a:t>21 / (DO – VWP + 11)</a:t>
            </a:r>
          </a:p>
          <a:p>
            <a:pPr lvl="1"/>
            <a:r>
              <a:rPr lang="en-US" dirty="0"/>
              <a:t>Linear approx: </a:t>
            </a:r>
            <a:r>
              <a:rPr lang="en-US" dirty="0">
                <a:solidFill>
                  <a:schemeClr val="hlink"/>
                </a:solidFill>
              </a:rPr>
              <a:t>(233 – DO) / 4</a:t>
            </a:r>
          </a:p>
          <a:p>
            <a:r>
              <a:rPr lang="en-US" dirty="0" smtClean="0"/>
              <a:t>Weight by number of opportunities</a:t>
            </a:r>
            <a:endParaRPr lang="en-US" dirty="0"/>
          </a:p>
          <a:p>
            <a:pPr lvl="1"/>
            <a:r>
              <a:rPr lang="en-US" dirty="0" smtClean="0"/>
              <a:t>Now more similar to conception rate</a:t>
            </a:r>
          </a:p>
          <a:p>
            <a:pPr lvl="1"/>
            <a:r>
              <a:rPr lang="en-US" dirty="0" smtClean="0"/>
              <a:t>Previously equal weights for DPR</a:t>
            </a:r>
            <a:endParaRPr lang="en-US" dirty="0"/>
          </a:p>
          <a:p>
            <a:pPr lvl="1"/>
            <a:r>
              <a:rPr lang="en-US" dirty="0" smtClean="0"/>
              <a:t>Weights = n / [1 + (n – 1) repeat]</a:t>
            </a:r>
          </a:p>
          <a:p>
            <a:pPr lvl="1"/>
            <a:r>
              <a:rPr lang="en-US" dirty="0" smtClean="0"/>
              <a:t>Heritability = </a:t>
            </a:r>
            <a:r>
              <a:rPr lang="en-US" dirty="0" smtClean="0"/>
              <a:t>1.4% </a:t>
            </a:r>
            <a:r>
              <a:rPr lang="en-US" dirty="0" smtClean="0"/>
              <a:t>/ 21 days </a:t>
            </a:r>
          </a:p>
          <a:p>
            <a:pPr lvl="2"/>
            <a:r>
              <a:rPr lang="en-US" dirty="0" smtClean="0"/>
              <a:t>(was 4.0% / lactation)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ChangeArrowheads="1"/>
          </p:cNvSpPr>
          <p:nvPr/>
        </p:nvSpPr>
        <p:spPr bwMode="auto">
          <a:xfrm>
            <a:off x="5254625" y="5278438"/>
            <a:ext cx="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US"/>
          </a:p>
        </p:txBody>
      </p:sp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5254625" y="5583238"/>
            <a:ext cx="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endParaRPr lang="en-US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Pregnancy Rate vs Days Open</a:t>
            </a:r>
          </a:p>
        </p:txBody>
      </p:sp>
      <p:sp>
        <p:nvSpPr>
          <p:cNvPr id="378886" name="Line 6"/>
          <p:cNvSpPr>
            <a:spLocks noChangeShapeType="1"/>
          </p:cNvSpPr>
          <p:nvPr/>
        </p:nvSpPr>
        <p:spPr bwMode="auto">
          <a:xfrm>
            <a:off x="1906588" y="1592263"/>
            <a:ext cx="1587" cy="35321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87" name="Line 7"/>
          <p:cNvSpPr>
            <a:spLocks noChangeShapeType="1"/>
          </p:cNvSpPr>
          <p:nvPr/>
        </p:nvSpPr>
        <p:spPr bwMode="auto">
          <a:xfrm>
            <a:off x="1905000" y="5105400"/>
            <a:ext cx="152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88" name="Line 8"/>
          <p:cNvSpPr>
            <a:spLocks noChangeShapeType="1"/>
          </p:cNvSpPr>
          <p:nvPr/>
        </p:nvSpPr>
        <p:spPr bwMode="auto">
          <a:xfrm>
            <a:off x="1827213" y="44196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89" name="Line 9"/>
          <p:cNvSpPr>
            <a:spLocks noChangeShapeType="1"/>
          </p:cNvSpPr>
          <p:nvPr/>
        </p:nvSpPr>
        <p:spPr bwMode="auto">
          <a:xfrm>
            <a:off x="1827213" y="37338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0" name="Line 10"/>
          <p:cNvSpPr>
            <a:spLocks noChangeShapeType="1"/>
          </p:cNvSpPr>
          <p:nvPr/>
        </p:nvSpPr>
        <p:spPr bwMode="auto">
          <a:xfrm>
            <a:off x="1827213" y="3048000"/>
            <a:ext cx="777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1" name="Line 11"/>
          <p:cNvSpPr>
            <a:spLocks noChangeShapeType="1"/>
          </p:cNvSpPr>
          <p:nvPr/>
        </p:nvSpPr>
        <p:spPr bwMode="auto">
          <a:xfrm>
            <a:off x="1827213" y="22860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2" name="Line 12"/>
          <p:cNvSpPr>
            <a:spLocks noChangeShapeType="1"/>
          </p:cNvSpPr>
          <p:nvPr/>
        </p:nvSpPr>
        <p:spPr bwMode="auto">
          <a:xfrm>
            <a:off x="1827213" y="16002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3" name="Line 13"/>
          <p:cNvSpPr>
            <a:spLocks noChangeShapeType="1"/>
          </p:cNvSpPr>
          <p:nvPr/>
        </p:nvSpPr>
        <p:spPr bwMode="auto">
          <a:xfrm>
            <a:off x="2286000" y="5105400"/>
            <a:ext cx="6172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4" name="Line 14"/>
          <p:cNvSpPr>
            <a:spLocks noChangeShapeType="1"/>
          </p:cNvSpPr>
          <p:nvPr/>
        </p:nvSpPr>
        <p:spPr bwMode="auto">
          <a:xfrm flipV="1">
            <a:off x="3810000" y="5105400"/>
            <a:ext cx="0" cy="746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5" name="Line 15"/>
          <p:cNvSpPr>
            <a:spLocks noChangeShapeType="1"/>
          </p:cNvSpPr>
          <p:nvPr/>
        </p:nvSpPr>
        <p:spPr bwMode="auto">
          <a:xfrm flipV="1">
            <a:off x="44196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6" name="Line 16"/>
          <p:cNvSpPr>
            <a:spLocks noChangeShapeType="1"/>
          </p:cNvSpPr>
          <p:nvPr/>
        </p:nvSpPr>
        <p:spPr bwMode="auto">
          <a:xfrm flipV="1">
            <a:off x="3505200" y="5030788"/>
            <a:ext cx="1588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7" name="Line 17"/>
          <p:cNvSpPr>
            <a:spLocks noChangeShapeType="1"/>
          </p:cNvSpPr>
          <p:nvPr/>
        </p:nvSpPr>
        <p:spPr bwMode="auto">
          <a:xfrm flipV="1">
            <a:off x="4114800" y="5030788"/>
            <a:ext cx="1588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8" name="Line 18"/>
          <p:cNvSpPr>
            <a:spLocks noChangeShapeType="1"/>
          </p:cNvSpPr>
          <p:nvPr/>
        </p:nvSpPr>
        <p:spPr bwMode="auto">
          <a:xfrm flipV="1">
            <a:off x="4649788" y="5124450"/>
            <a:ext cx="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899" name="Line 19"/>
          <p:cNvSpPr>
            <a:spLocks noChangeShapeType="1"/>
          </p:cNvSpPr>
          <p:nvPr/>
        </p:nvSpPr>
        <p:spPr bwMode="auto">
          <a:xfrm flipV="1">
            <a:off x="5410200" y="5030788"/>
            <a:ext cx="0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00" name="Line 20"/>
          <p:cNvSpPr>
            <a:spLocks noChangeShapeType="1"/>
          </p:cNvSpPr>
          <p:nvPr/>
        </p:nvSpPr>
        <p:spPr bwMode="auto">
          <a:xfrm flipV="1">
            <a:off x="6019800" y="5029200"/>
            <a:ext cx="3175" cy="746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01" name="Line 21"/>
          <p:cNvSpPr>
            <a:spLocks noChangeShapeType="1"/>
          </p:cNvSpPr>
          <p:nvPr/>
        </p:nvSpPr>
        <p:spPr bwMode="auto">
          <a:xfrm flipV="1">
            <a:off x="7848600" y="5030788"/>
            <a:ext cx="3175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02" name="Line 22"/>
          <p:cNvSpPr>
            <a:spLocks noChangeShapeType="1"/>
          </p:cNvSpPr>
          <p:nvPr/>
        </p:nvSpPr>
        <p:spPr bwMode="auto">
          <a:xfrm flipV="1">
            <a:off x="8458200" y="5030788"/>
            <a:ext cx="1588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03" name="Rectangle 23"/>
          <p:cNvSpPr>
            <a:spLocks noChangeArrowheads="1"/>
          </p:cNvSpPr>
          <p:nvPr/>
        </p:nvSpPr>
        <p:spPr bwMode="auto">
          <a:xfrm>
            <a:off x="1570038" y="502761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0</a:t>
            </a:r>
            <a:endParaRPr lang="en-US"/>
          </a:p>
        </p:txBody>
      </p:sp>
      <p:sp>
        <p:nvSpPr>
          <p:cNvPr id="378904" name="Rectangle 24"/>
          <p:cNvSpPr>
            <a:spLocks noChangeArrowheads="1"/>
          </p:cNvSpPr>
          <p:nvPr/>
        </p:nvSpPr>
        <p:spPr bwMode="auto">
          <a:xfrm>
            <a:off x="1441450" y="4664075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10</a:t>
            </a:r>
            <a:endParaRPr lang="en-US"/>
          </a:p>
        </p:txBody>
      </p:sp>
      <p:sp>
        <p:nvSpPr>
          <p:cNvPr id="378905" name="Rectangle 25"/>
          <p:cNvSpPr>
            <a:spLocks noChangeArrowheads="1"/>
          </p:cNvSpPr>
          <p:nvPr/>
        </p:nvSpPr>
        <p:spPr bwMode="auto">
          <a:xfrm>
            <a:off x="1441450" y="431165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20</a:t>
            </a:r>
            <a:endParaRPr lang="en-US"/>
          </a:p>
        </p:txBody>
      </p:sp>
      <p:sp>
        <p:nvSpPr>
          <p:cNvPr id="378906" name="Rectangle 26"/>
          <p:cNvSpPr>
            <a:spLocks noChangeArrowheads="1"/>
          </p:cNvSpPr>
          <p:nvPr/>
        </p:nvSpPr>
        <p:spPr bwMode="auto">
          <a:xfrm>
            <a:off x="1441450" y="3951288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30</a:t>
            </a:r>
            <a:endParaRPr lang="en-US"/>
          </a:p>
        </p:txBody>
      </p:sp>
      <p:sp>
        <p:nvSpPr>
          <p:cNvPr id="378907" name="Rectangle 27"/>
          <p:cNvSpPr>
            <a:spLocks noChangeArrowheads="1"/>
          </p:cNvSpPr>
          <p:nvPr/>
        </p:nvSpPr>
        <p:spPr bwMode="auto">
          <a:xfrm>
            <a:off x="1441450" y="35988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40</a:t>
            </a:r>
            <a:endParaRPr lang="en-US"/>
          </a:p>
        </p:txBody>
      </p:sp>
      <p:sp>
        <p:nvSpPr>
          <p:cNvPr id="378908" name="Rectangle 28"/>
          <p:cNvSpPr>
            <a:spLocks noChangeArrowheads="1"/>
          </p:cNvSpPr>
          <p:nvPr/>
        </p:nvSpPr>
        <p:spPr bwMode="auto">
          <a:xfrm>
            <a:off x="1441450" y="323691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50</a:t>
            </a:r>
            <a:endParaRPr lang="en-US"/>
          </a:p>
        </p:txBody>
      </p:sp>
      <p:sp>
        <p:nvSpPr>
          <p:cNvPr id="378909" name="Rectangle 29"/>
          <p:cNvSpPr>
            <a:spLocks noChangeArrowheads="1"/>
          </p:cNvSpPr>
          <p:nvPr/>
        </p:nvSpPr>
        <p:spPr bwMode="auto">
          <a:xfrm>
            <a:off x="1441450" y="28749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60</a:t>
            </a:r>
            <a:endParaRPr lang="en-US"/>
          </a:p>
        </p:txBody>
      </p:sp>
      <p:sp>
        <p:nvSpPr>
          <p:cNvPr id="378910" name="Rectangle 30"/>
          <p:cNvSpPr>
            <a:spLocks noChangeArrowheads="1"/>
          </p:cNvSpPr>
          <p:nvPr/>
        </p:nvSpPr>
        <p:spPr bwMode="auto">
          <a:xfrm>
            <a:off x="1441450" y="2524125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70</a:t>
            </a:r>
            <a:endParaRPr lang="en-US"/>
          </a:p>
        </p:txBody>
      </p:sp>
      <p:sp>
        <p:nvSpPr>
          <p:cNvPr id="378911" name="Rectangle 31"/>
          <p:cNvSpPr>
            <a:spLocks noChangeArrowheads="1"/>
          </p:cNvSpPr>
          <p:nvPr/>
        </p:nvSpPr>
        <p:spPr bwMode="auto">
          <a:xfrm>
            <a:off x="1441450" y="2162175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80</a:t>
            </a:r>
            <a:endParaRPr lang="en-US"/>
          </a:p>
        </p:txBody>
      </p:sp>
      <p:sp>
        <p:nvSpPr>
          <p:cNvPr id="378912" name="Rectangle 32"/>
          <p:cNvSpPr>
            <a:spLocks noChangeArrowheads="1"/>
          </p:cNvSpPr>
          <p:nvPr/>
        </p:nvSpPr>
        <p:spPr bwMode="auto">
          <a:xfrm>
            <a:off x="1441450" y="1808163"/>
            <a:ext cx="25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90</a:t>
            </a:r>
            <a:endParaRPr lang="en-US"/>
          </a:p>
        </p:txBody>
      </p:sp>
      <p:sp>
        <p:nvSpPr>
          <p:cNvPr id="378913" name="Rectangle 33"/>
          <p:cNvSpPr>
            <a:spLocks noChangeArrowheads="1"/>
          </p:cNvSpPr>
          <p:nvPr/>
        </p:nvSpPr>
        <p:spPr bwMode="auto">
          <a:xfrm>
            <a:off x="1314450" y="14478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100</a:t>
            </a:r>
            <a:endParaRPr lang="en-US"/>
          </a:p>
        </p:txBody>
      </p:sp>
      <p:sp>
        <p:nvSpPr>
          <p:cNvPr id="378914" name="Rectangle 34"/>
          <p:cNvSpPr>
            <a:spLocks noChangeArrowheads="1"/>
          </p:cNvSpPr>
          <p:nvPr/>
        </p:nvSpPr>
        <p:spPr bwMode="auto">
          <a:xfrm>
            <a:off x="2443163" y="52959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60</a:t>
            </a:r>
            <a:endParaRPr lang="en-US"/>
          </a:p>
        </p:txBody>
      </p:sp>
      <p:sp>
        <p:nvSpPr>
          <p:cNvPr id="378915" name="Rectangle 35"/>
          <p:cNvSpPr>
            <a:spLocks noChangeArrowheads="1"/>
          </p:cNvSpPr>
          <p:nvPr/>
        </p:nvSpPr>
        <p:spPr bwMode="auto">
          <a:xfrm>
            <a:off x="3060700" y="5295900"/>
            <a:ext cx="25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81</a:t>
            </a:r>
            <a:endParaRPr lang="en-US"/>
          </a:p>
        </p:txBody>
      </p:sp>
      <p:sp>
        <p:nvSpPr>
          <p:cNvPr id="378916" name="Rectangle 36"/>
          <p:cNvSpPr>
            <a:spLocks noChangeArrowheads="1"/>
          </p:cNvSpPr>
          <p:nvPr/>
        </p:nvSpPr>
        <p:spPr bwMode="auto">
          <a:xfrm>
            <a:off x="3621088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102</a:t>
            </a:r>
            <a:endParaRPr lang="en-US"/>
          </a:p>
        </p:txBody>
      </p:sp>
      <p:sp>
        <p:nvSpPr>
          <p:cNvPr id="378917" name="Rectangle 37"/>
          <p:cNvSpPr>
            <a:spLocks noChangeArrowheads="1"/>
          </p:cNvSpPr>
          <p:nvPr/>
        </p:nvSpPr>
        <p:spPr bwMode="auto">
          <a:xfrm>
            <a:off x="4237038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123</a:t>
            </a:r>
            <a:endParaRPr lang="en-US"/>
          </a:p>
        </p:txBody>
      </p:sp>
      <p:sp>
        <p:nvSpPr>
          <p:cNvPr id="378918" name="Rectangle 38"/>
          <p:cNvSpPr>
            <a:spLocks noChangeArrowheads="1"/>
          </p:cNvSpPr>
          <p:nvPr/>
        </p:nvSpPr>
        <p:spPr bwMode="auto">
          <a:xfrm>
            <a:off x="4856163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144</a:t>
            </a:r>
            <a:endParaRPr lang="en-US"/>
          </a:p>
        </p:txBody>
      </p:sp>
      <p:sp>
        <p:nvSpPr>
          <p:cNvPr id="378919" name="Rectangle 39"/>
          <p:cNvSpPr>
            <a:spLocks noChangeArrowheads="1"/>
          </p:cNvSpPr>
          <p:nvPr/>
        </p:nvSpPr>
        <p:spPr bwMode="auto">
          <a:xfrm>
            <a:off x="5484813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165</a:t>
            </a:r>
            <a:endParaRPr lang="en-US"/>
          </a:p>
        </p:txBody>
      </p:sp>
      <p:sp>
        <p:nvSpPr>
          <p:cNvPr id="378920" name="Rectangle 40"/>
          <p:cNvSpPr>
            <a:spLocks noChangeArrowheads="1"/>
          </p:cNvSpPr>
          <p:nvPr/>
        </p:nvSpPr>
        <p:spPr bwMode="auto">
          <a:xfrm>
            <a:off x="6100763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186</a:t>
            </a:r>
            <a:endParaRPr lang="en-US"/>
          </a:p>
        </p:txBody>
      </p:sp>
      <p:sp>
        <p:nvSpPr>
          <p:cNvPr id="378921" name="Rectangle 41"/>
          <p:cNvSpPr>
            <a:spLocks noChangeArrowheads="1"/>
          </p:cNvSpPr>
          <p:nvPr/>
        </p:nvSpPr>
        <p:spPr bwMode="auto">
          <a:xfrm>
            <a:off x="6721475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207</a:t>
            </a:r>
            <a:endParaRPr lang="en-US"/>
          </a:p>
        </p:txBody>
      </p:sp>
      <p:sp>
        <p:nvSpPr>
          <p:cNvPr id="378922" name="Rectangle 42"/>
          <p:cNvSpPr>
            <a:spLocks noChangeArrowheads="1"/>
          </p:cNvSpPr>
          <p:nvPr/>
        </p:nvSpPr>
        <p:spPr bwMode="auto">
          <a:xfrm>
            <a:off x="7339013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228</a:t>
            </a:r>
            <a:endParaRPr lang="en-US"/>
          </a:p>
        </p:txBody>
      </p:sp>
      <p:sp>
        <p:nvSpPr>
          <p:cNvPr id="378923" name="Rectangle 43"/>
          <p:cNvSpPr>
            <a:spLocks noChangeArrowheads="1"/>
          </p:cNvSpPr>
          <p:nvPr/>
        </p:nvSpPr>
        <p:spPr bwMode="auto">
          <a:xfrm>
            <a:off x="7958138" y="52959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249</a:t>
            </a:r>
            <a:endParaRPr lang="en-US"/>
          </a:p>
        </p:txBody>
      </p:sp>
      <p:sp>
        <p:nvSpPr>
          <p:cNvPr id="378924" name="Rectangle 44"/>
          <p:cNvSpPr>
            <a:spLocks noChangeArrowheads="1"/>
          </p:cNvSpPr>
          <p:nvPr/>
        </p:nvSpPr>
        <p:spPr bwMode="auto">
          <a:xfrm>
            <a:off x="4237038" y="5646738"/>
            <a:ext cx="2159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chemeClr val="accent1"/>
                </a:solidFill>
              </a:rPr>
              <a:t>Number of Chances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8925" name="Rectangle 45"/>
          <p:cNvSpPr>
            <a:spLocks noChangeArrowheads="1"/>
          </p:cNvSpPr>
          <p:nvPr/>
        </p:nvSpPr>
        <p:spPr bwMode="auto">
          <a:xfrm rot="16200000">
            <a:off x="188119" y="3185319"/>
            <a:ext cx="172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</a:rPr>
              <a:t>Pregnancy Rate</a:t>
            </a:r>
            <a:endParaRPr lang="en-US"/>
          </a:p>
        </p:txBody>
      </p:sp>
      <p:sp>
        <p:nvSpPr>
          <p:cNvPr id="378927" name="Line 47"/>
          <p:cNvSpPr>
            <a:spLocks noChangeShapeType="1"/>
          </p:cNvSpPr>
          <p:nvPr/>
        </p:nvSpPr>
        <p:spPr bwMode="auto">
          <a:xfrm flipV="1">
            <a:off x="2562225" y="1539875"/>
            <a:ext cx="3937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28" name="Line 48"/>
          <p:cNvSpPr>
            <a:spLocks noChangeShapeType="1"/>
          </p:cNvSpPr>
          <p:nvPr/>
        </p:nvSpPr>
        <p:spPr bwMode="auto">
          <a:xfrm>
            <a:off x="3190875" y="3397250"/>
            <a:ext cx="550863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29" name="Line 49"/>
          <p:cNvSpPr>
            <a:spLocks noChangeShapeType="1"/>
          </p:cNvSpPr>
          <p:nvPr/>
        </p:nvSpPr>
        <p:spPr bwMode="auto">
          <a:xfrm>
            <a:off x="3819525" y="3992563"/>
            <a:ext cx="549275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0" name="Line 50"/>
          <p:cNvSpPr>
            <a:spLocks noChangeShapeType="1"/>
          </p:cNvSpPr>
          <p:nvPr/>
        </p:nvSpPr>
        <p:spPr bwMode="auto">
          <a:xfrm>
            <a:off x="4446588" y="4289425"/>
            <a:ext cx="630237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1" name="Line 51"/>
          <p:cNvSpPr>
            <a:spLocks noChangeShapeType="1"/>
          </p:cNvSpPr>
          <p:nvPr/>
        </p:nvSpPr>
        <p:spPr bwMode="auto">
          <a:xfrm>
            <a:off x="5076825" y="4438650"/>
            <a:ext cx="62865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2" name="Line 52"/>
          <p:cNvSpPr>
            <a:spLocks noChangeShapeType="1"/>
          </p:cNvSpPr>
          <p:nvPr/>
        </p:nvSpPr>
        <p:spPr bwMode="auto">
          <a:xfrm>
            <a:off x="5705475" y="4586288"/>
            <a:ext cx="550863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3" name="Line 53"/>
          <p:cNvSpPr>
            <a:spLocks noChangeShapeType="1"/>
          </p:cNvSpPr>
          <p:nvPr/>
        </p:nvSpPr>
        <p:spPr bwMode="auto">
          <a:xfrm flipV="1">
            <a:off x="6256338" y="4660900"/>
            <a:ext cx="630237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4" name="Line 54"/>
          <p:cNvSpPr>
            <a:spLocks noChangeShapeType="1"/>
          </p:cNvSpPr>
          <p:nvPr/>
        </p:nvSpPr>
        <p:spPr bwMode="auto">
          <a:xfrm>
            <a:off x="6886575" y="4735513"/>
            <a:ext cx="62865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5" name="Line 55"/>
          <p:cNvSpPr>
            <a:spLocks noChangeShapeType="1"/>
          </p:cNvSpPr>
          <p:nvPr/>
        </p:nvSpPr>
        <p:spPr bwMode="auto">
          <a:xfrm flipH="1">
            <a:off x="7515225" y="4810125"/>
            <a:ext cx="62865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37" name="Text Box 57"/>
          <p:cNvSpPr txBox="1">
            <a:spLocks noChangeArrowheads="1"/>
          </p:cNvSpPr>
          <p:nvPr/>
        </p:nvSpPr>
        <p:spPr bwMode="auto">
          <a:xfrm flipH="1">
            <a:off x="7697788" y="47434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378938" name="Text Box 58"/>
          <p:cNvSpPr txBox="1">
            <a:spLocks noChangeArrowheads="1"/>
          </p:cNvSpPr>
          <p:nvPr/>
        </p:nvSpPr>
        <p:spPr bwMode="auto">
          <a:xfrm flipH="1">
            <a:off x="7089775" y="4743450"/>
            <a:ext cx="315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378939" name="Text Box 59"/>
          <p:cNvSpPr txBox="1">
            <a:spLocks noChangeArrowheads="1"/>
          </p:cNvSpPr>
          <p:nvPr/>
        </p:nvSpPr>
        <p:spPr bwMode="auto">
          <a:xfrm flipH="1">
            <a:off x="6491288" y="4743450"/>
            <a:ext cx="290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378940" name="Text Box 60"/>
          <p:cNvSpPr txBox="1">
            <a:spLocks noChangeArrowheads="1"/>
          </p:cNvSpPr>
          <p:nvPr/>
        </p:nvSpPr>
        <p:spPr bwMode="auto">
          <a:xfrm flipH="1">
            <a:off x="5867400" y="47434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378941" name="Text Box 61"/>
          <p:cNvSpPr txBox="1">
            <a:spLocks noChangeArrowheads="1"/>
          </p:cNvSpPr>
          <p:nvPr/>
        </p:nvSpPr>
        <p:spPr bwMode="auto">
          <a:xfrm flipH="1">
            <a:off x="5183188" y="474345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78942" name="Text Box 62"/>
          <p:cNvSpPr txBox="1">
            <a:spLocks noChangeArrowheads="1"/>
          </p:cNvSpPr>
          <p:nvPr/>
        </p:nvSpPr>
        <p:spPr bwMode="auto">
          <a:xfrm flipH="1">
            <a:off x="4570413" y="4743450"/>
            <a:ext cx="230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378943" name="Text Box 63"/>
          <p:cNvSpPr txBox="1">
            <a:spLocks noChangeArrowheads="1"/>
          </p:cNvSpPr>
          <p:nvPr/>
        </p:nvSpPr>
        <p:spPr bwMode="auto">
          <a:xfrm flipH="1">
            <a:off x="3963988" y="47434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78944" name="Text Box 64"/>
          <p:cNvSpPr txBox="1">
            <a:spLocks noChangeArrowheads="1"/>
          </p:cNvSpPr>
          <p:nvPr/>
        </p:nvSpPr>
        <p:spPr bwMode="auto">
          <a:xfrm flipH="1">
            <a:off x="3332163" y="4743450"/>
            <a:ext cx="352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78945" name="Text Box 65"/>
          <p:cNvSpPr txBox="1">
            <a:spLocks noChangeArrowheads="1"/>
          </p:cNvSpPr>
          <p:nvPr/>
        </p:nvSpPr>
        <p:spPr bwMode="auto">
          <a:xfrm flipH="1">
            <a:off x="2744788" y="4743450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78946" name="Text Box 66"/>
          <p:cNvSpPr txBox="1">
            <a:spLocks noChangeArrowheads="1"/>
          </p:cNvSpPr>
          <p:nvPr/>
        </p:nvSpPr>
        <p:spPr bwMode="auto">
          <a:xfrm>
            <a:off x="3975100" y="5922963"/>
            <a:ext cx="2517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/>
              <a:t>Days Open</a:t>
            </a:r>
          </a:p>
        </p:txBody>
      </p:sp>
      <p:sp>
        <p:nvSpPr>
          <p:cNvPr id="378947" name="Line 67"/>
          <p:cNvSpPr>
            <a:spLocks noChangeShapeType="1"/>
          </p:cNvSpPr>
          <p:nvPr/>
        </p:nvSpPr>
        <p:spPr bwMode="auto">
          <a:xfrm>
            <a:off x="2719388" y="1539875"/>
            <a:ext cx="708025" cy="185737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48" name="Line 68"/>
          <p:cNvSpPr>
            <a:spLocks noChangeShapeType="1"/>
          </p:cNvSpPr>
          <p:nvPr/>
        </p:nvSpPr>
        <p:spPr bwMode="auto">
          <a:xfrm>
            <a:off x="3427413" y="3397250"/>
            <a:ext cx="627062" cy="59531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49" name="Line 69"/>
          <p:cNvSpPr>
            <a:spLocks noChangeShapeType="1"/>
          </p:cNvSpPr>
          <p:nvPr/>
        </p:nvSpPr>
        <p:spPr bwMode="auto">
          <a:xfrm>
            <a:off x="4054475" y="3992563"/>
            <a:ext cx="628650" cy="2968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0" name="Line 70"/>
          <p:cNvSpPr>
            <a:spLocks noChangeShapeType="1"/>
          </p:cNvSpPr>
          <p:nvPr/>
        </p:nvSpPr>
        <p:spPr bwMode="auto">
          <a:xfrm>
            <a:off x="4683125" y="4289425"/>
            <a:ext cx="628650" cy="1492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1" name="Line 71"/>
          <p:cNvSpPr>
            <a:spLocks noChangeShapeType="1"/>
          </p:cNvSpPr>
          <p:nvPr/>
        </p:nvSpPr>
        <p:spPr bwMode="auto">
          <a:xfrm>
            <a:off x="5311775" y="4438650"/>
            <a:ext cx="628650" cy="1476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2" name="Line 72"/>
          <p:cNvSpPr>
            <a:spLocks noChangeShapeType="1"/>
          </p:cNvSpPr>
          <p:nvPr/>
        </p:nvSpPr>
        <p:spPr bwMode="auto">
          <a:xfrm>
            <a:off x="5940425" y="4586288"/>
            <a:ext cx="630238" cy="7461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3" name="Line 73"/>
          <p:cNvSpPr>
            <a:spLocks noChangeShapeType="1"/>
          </p:cNvSpPr>
          <p:nvPr/>
        </p:nvSpPr>
        <p:spPr bwMode="auto">
          <a:xfrm>
            <a:off x="6570663" y="4660900"/>
            <a:ext cx="630237" cy="7461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4" name="Line 74"/>
          <p:cNvSpPr>
            <a:spLocks noChangeShapeType="1"/>
          </p:cNvSpPr>
          <p:nvPr/>
        </p:nvSpPr>
        <p:spPr bwMode="auto">
          <a:xfrm>
            <a:off x="7200900" y="4735513"/>
            <a:ext cx="628650" cy="7461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5" name="Line 75"/>
          <p:cNvSpPr>
            <a:spLocks noChangeShapeType="1"/>
          </p:cNvSpPr>
          <p:nvPr/>
        </p:nvSpPr>
        <p:spPr bwMode="auto">
          <a:xfrm>
            <a:off x="7829550" y="4810125"/>
            <a:ext cx="628650" cy="730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6" name="Line 76"/>
          <p:cNvSpPr>
            <a:spLocks noChangeShapeType="1"/>
          </p:cNvSpPr>
          <p:nvPr/>
        </p:nvSpPr>
        <p:spPr bwMode="auto">
          <a:xfrm>
            <a:off x="2743200" y="3733800"/>
            <a:ext cx="4953000" cy="1371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8957" name="Line 77"/>
          <p:cNvSpPr>
            <a:spLocks noChangeShapeType="1"/>
          </p:cNvSpPr>
          <p:nvPr/>
        </p:nvSpPr>
        <p:spPr bwMode="auto">
          <a:xfrm flipV="1">
            <a:off x="1982788" y="5062538"/>
            <a:ext cx="157162" cy="122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8" name="Line 78"/>
          <p:cNvSpPr>
            <a:spLocks noChangeShapeType="1"/>
          </p:cNvSpPr>
          <p:nvPr/>
        </p:nvSpPr>
        <p:spPr bwMode="auto">
          <a:xfrm flipV="1">
            <a:off x="2085975" y="5068888"/>
            <a:ext cx="157163" cy="122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59" name="Line 79"/>
          <p:cNvSpPr>
            <a:spLocks noChangeShapeType="1"/>
          </p:cNvSpPr>
          <p:nvPr/>
        </p:nvSpPr>
        <p:spPr bwMode="auto">
          <a:xfrm>
            <a:off x="1828800" y="5105400"/>
            <a:ext cx="76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0" name="Line 80"/>
          <p:cNvSpPr>
            <a:spLocks noChangeShapeType="1"/>
          </p:cNvSpPr>
          <p:nvPr/>
        </p:nvSpPr>
        <p:spPr bwMode="auto">
          <a:xfrm>
            <a:off x="1831975" y="4800600"/>
            <a:ext cx="730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1" name="Line 81"/>
          <p:cNvSpPr>
            <a:spLocks noChangeShapeType="1"/>
          </p:cNvSpPr>
          <p:nvPr/>
        </p:nvSpPr>
        <p:spPr bwMode="auto">
          <a:xfrm>
            <a:off x="1827213" y="4114800"/>
            <a:ext cx="7778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2" name="Line 82"/>
          <p:cNvSpPr>
            <a:spLocks noChangeShapeType="1"/>
          </p:cNvSpPr>
          <p:nvPr/>
        </p:nvSpPr>
        <p:spPr bwMode="auto">
          <a:xfrm flipV="1">
            <a:off x="2895600" y="5029200"/>
            <a:ext cx="0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3" name="Line 83"/>
          <p:cNvSpPr>
            <a:spLocks noChangeShapeType="1"/>
          </p:cNvSpPr>
          <p:nvPr/>
        </p:nvSpPr>
        <p:spPr bwMode="auto">
          <a:xfrm flipV="1">
            <a:off x="7239000" y="5029200"/>
            <a:ext cx="0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4" name="Line 84"/>
          <p:cNvSpPr>
            <a:spLocks noChangeShapeType="1"/>
          </p:cNvSpPr>
          <p:nvPr/>
        </p:nvSpPr>
        <p:spPr bwMode="auto">
          <a:xfrm flipV="1">
            <a:off x="6629400" y="5030788"/>
            <a:ext cx="3175" cy="746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5" name="Line 85"/>
          <p:cNvSpPr>
            <a:spLocks noChangeShapeType="1"/>
          </p:cNvSpPr>
          <p:nvPr/>
        </p:nvSpPr>
        <p:spPr bwMode="auto">
          <a:xfrm flipV="1">
            <a:off x="4724400" y="5029200"/>
            <a:ext cx="0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6" name="Line 86"/>
          <p:cNvSpPr>
            <a:spLocks noChangeShapeType="1"/>
          </p:cNvSpPr>
          <p:nvPr/>
        </p:nvSpPr>
        <p:spPr bwMode="auto">
          <a:xfrm flipV="1">
            <a:off x="51054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7" name="Line 87"/>
          <p:cNvSpPr>
            <a:spLocks noChangeShapeType="1"/>
          </p:cNvSpPr>
          <p:nvPr/>
        </p:nvSpPr>
        <p:spPr bwMode="auto">
          <a:xfrm flipV="1">
            <a:off x="32004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8" name="Line 88"/>
          <p:cNvSpPr>
            <a:spLocks noChangeShapeType="1"/>
          </p:cNvSpPr>
          <p:nvPr/>
        </p:nvSpPr>
        <p:spPr bwMode="auto">
          <a:xfrm flipV="1">
            <a:off x="25908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9" name="Line 89"/>
          <p:cNvSpPr>
            <a:spLocks noChangeShapeType="1"/>
          </p:cNvSpPr>
          <p:nvPr/>
        </p:nvSpPr>
        <p:spPr bwMode="auto">
          <a:xfrm flipV="1">
            <a:off x="57150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0" name="Line 90"/>
          <p:cNvSpPr>
            <a:spLocks noChangeShapeType="1"/>
          </p:cNvSpPr>
          <p:nvPr/>
        </p:nvSpPr>
        <p:spPr bwMode="auto">
          <a:xfrm flipV="1">
            <a:off x="69342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1" name="Line 91"/>
          <p:cNvSpPr>
            <a:spLocks noChangeShapeType="1"/>
          </p:cNvSpPr>
          <p:nvPr/>
        </p:nvSpPr>
        <p:spPr bwMode="auto">
          <a:xfrm flipV="1">
            <a:off x="7543800" y="5105400"/>
            <a:ext cx="1588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2" name="Line 92"/>
          <p:cNvSpPr>
            <a:spLocks noChangeShapeType="1"/>
          </p:cNvSpPr>
          <p:nvPr/>
        </p:nvSpPr>
        <p:spPr bwMode="auto">
          <a:xfrm flipV="1">
            <a:off x="8151813" y="5105400"/>
            <a:ext cx="1587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3" name="Line 93"/>
          <p:cNvSpPr>
            <a:spLocks noChangeShapeType="1"/>
          </p:cNvSpPr>
          <p:nvPr/>
        </p:nvSpPr>
        <p:spPr bwMode="auto">
          <a:xfrm flipV="1">
            <a:off x="6323013" y="5105400"/>
            <a:ext cx="1587" cy="762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4" name="Line 94"/>
          <p:cNvSpPr>
            <a:spLocks noChangeShapeType="1"/>
          </p:cNvSpPr>
          <p:nvPr/>
        </p:nvSpPr>
        <p:spPr bwMode="auto">
          <a:xfrm>
            <a:off x="1827213" y="34290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5" name="Line 95"/>
          <p:cNvSpPr>
            <a:spLocks noChangeShapeType="1"/>
          </p:cNvSpPr>
          <p:nvPr/>
        </p:nvSpPr>
        <p:spPr bwMode="auto">
          <a:xfrm>
            <a:off x="1827213" y="1905000"/>
            <a:ext cx="77787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6" name="Line 96"/>
          <p:cNvSpPr>
            <a:spLocks noChangeShapeType="1"/>
          </p:cNvSpPr>
          <p:nvPr/>
        </p:nvSpPr>
        <p:spPr bwMode="auto">
          <a:xfrm>
            <a:off x="1828800" y="2667000"/>
            <a:ext cx="76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95400"/>
          </a:xfrm>
        </p:spPr>
        <p:txBody>
          <a:bodyPr/>
          <a:lstStyle/>
          <a:p>
            <a:r>
              <a:rPr lang="en-US"/>
              <a:t>Theoretical Distribution of</a:t>
            </a:r>
            <a:br>
              <a:rPr lang="en-US"/>
            </a:br>
            <a:r>
              <a:rPr lang="en-US"/>
              <a:t>Days Open</a:t>
            </a:r>
          </a:p>
        </p:txBody>
      </p:sp>
      <p:graphicFrame>
        <p:nvGraphicFramePr>
          <p:cNvPr id="375811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0" y="1752600"/>
          <a:ext cx="8915400" cy="4572000"/>
        </p:xfrm>
        <a:graphic>
          <a:graphicData uri="http://schemas.openxmlformats.org/presentationml/2006/ole">
            <p:oleObj spid="_x0000_s1026" name="Chart" r:id="rId3" imgW="7315200" imgH="4114800" progId="MSGraph.Chart.8">
              <p:embed followColorScheme="full"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475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920750" y="1743075"/>
          <a:ext cx="7312025" cy="4364038"/>
        </p:xfrm>
        <a:graphic>
          <a:graphicData uri="http://schemas.openxmlformats.org/presentationml/2006/ole">
            <p:oleObj spid="_x0000_s2050" name="Chart" r:id="rId3" imgW="7315200" imgH="4368800" progId="MSGraph.Chart.8">
              <p:embed followColorScheme="full"/>
            </p:oleObj>
          </a:graphicData>
        </a:graphic>
      </p:graphicFrame>
      <p:sp>
        <p:nvSpPr>
          <p:cNvPr id="361476" name="Text Box 4"/>
          <p:cNvSpPr txBox="1">
            <a:spLocks noChangeArrowheads="1"/>
          </p:cNvSpPr>
          <p:nvPr/>
        </p:nvSpPr>
        <p:spPr bwMode="auto">
          <a:xfrm rot="-2407386">
            <a:off x="1828800" y="4967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≤</a:t>
            </a:r>
            <a:r>
              <a:rPr lang="en-US" sz="1800" b="1">
                <a:solidFill>
                  <a:schemeClr val="hlink"/>
                </a:solidFill>
                <a:sym typeface="Symbol" pitchFamily="18" charset="2"/>
              </a:rPr>
              <a:t> 50</a:t>
            </a: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 rot="-2407386">
            <a:off x="6262688" y="5105400"/>
            <a:ext cx="92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≥</a:t>
            </a:r>
            <a:r>
              <a:rPr lang="en-US" sz="1800" b="1">
                <a:solidFill>
                  <a:schemeClr val="hlink"/>
                </a:solidFill>
                <a:sym typeface="Symbol" pitchFamily="18" charset="2"/>
              </a:rPr>
              <a:t> 250</a:t>
            </a:r>
          </a:p>
        </p:txBody>
      </p:sp>
      <p:sp>
        <p:nvSpPr>
          <p:cNvPr id="361480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Actual Distribution </a:t>
            </a:r>
            <a:r>
              <a:rPr lang="en-US" dirty="0"/>
              <a:t>of Days Open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solidFill>
                  <a:schemeClr val="accent1"/>
                </a:solidFill>
              </a:rPr>
              <a:t>Holstein </a:t>
            </a:r>
            <a:r>
              <a:rPr lang="en-US" sz="2400" dirty="0" err="1">
                <a:solidFill>
                  <a:schemeClr val="accent1"/>
                </a:solidFill>
              </a:rPr>
              <a:t>Calvings</a:t>
            </a:r>
            <a:r>
              <a:rPr lang="en-US" sz="2400" dirty="0">
                <a:solidFill>
                  <a:schemeClr val="accent1"/>
                </a:solidFill>
              </a:rPr>
              <a:t> 1990 - 2001</a:t>
            </a:r>
          </a:p>
        </p:txBody>
      </p:sp>
      <p:sp>
        <p:nvSpPr>
          <p:cNvPr id="361481" name="Text Box 9"/>
          <p:cNvSpPr txBox="1">
            <a:spLocks noChangeArrowheads="1"/>
          </p:cNvSpPr>
          <p:nvPr/>
        </p:nvSpPr>
        <p:spPr bwMode="auto">
          <a:xfrm>
            <a:off x="4953000" y="251460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/>
              <a:t>Cows culled for reproductive reasons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Genetic SD 35% larger (</a:t>
            </a:r>
            <a:r>
              <a:rPr lang="en-US" dirty="0" smtClean="0">
                <a:solidFill>
                  <a:srgbClr val="FFFF00"/>
                </a:solidFill>
              </a:rPr>
              <a:t>2.3</a:t>
            </a:r>
            <a:r>
              <a:rPr lang="en-US" dirty="0" smtClean="0"/>
              <a:t> vs. </a:t>
            </a:r>
            <a:r>
              <a:rPr lang="en-US" dirty="0" smtClean="0">
                <a:solidFill>
                  <a:srgbClr val="FFFF00"/>
                </a:solidFill>
              </a:rPr>
              <a:t>1.7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Cows </a:t>
            </a:r>
            <a:r>
              <a:rPr lang="en-US" dirty="0" smtClean="0">
                <a:solidFill>
                  <a:srgbClr val="FFFF00"/>
                </a:solidFill>
              </a:rPr>
              <a:t>open at 250 DIM </a:t>
            </a:r>
            <a:r>
              <a:rPr lang="en-US" dirty="0" smtClean="0"/>
              <a:t>no longer assumed pregnant</a:t>
            </a:r>
          </a:p>
          <a:p>
            <a:r>
              <a:rPr lang="en-US" dirty="0" smtClean="0"/>
              <a:t>DPR requires weighted average of PR rather than simple average</a:t>
            </a:r>
          </a:p>
          <a:p>
            <a:r>
              <a:rPr lang="en-US" dirty="0" smtClean="0"/>
              <a:t>Faster testing using new software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DPR change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Multi-trait all-breed model developed</a:t>
            </a:r>
          </a:p>
          <a:p>
            <a:pPr lvl="1"/>
            <a:r>
              <a:rPr lang="en-US" dirty="0" smtClean="0"/>
              <a:t>Replace software used </a:t>
            </a:r>
            <a:r>
              <a:rPr lang="en-US" dirty="0" smtClean="0">
                <a:solidFill>
                  <a:srgbClr val="FFFF00"/>
                </a:solidFill>
              </a:rPr>
              <a:t>since 1989</a:t>
            </a:r>
          </a:p>
          <a:p>
            <a:pPr lvl="1"/>
            <a:r>
              <a:rPr lang="en-US" dirty="0" smtClean="0"/>
              <a:t>Correlations </a:t>
            </a:r>
            <a:r>
              <a:rPr lang="en-US" dirty="0" smtClean="0">
                <a:solidFill>
                  <a:srgbClr val="00FF00"/>
                </a:solidFill>
              </a:rPr>
              <a:t>~.99 </a:t>
            </a:r>
            <a:r>
              <a:rPr lang="en-US" dirty="0" smtClean="0"/>
              <a:t>with traditional AM</a:t>
            </a:r>
          </a:p>
          <a:p>
            <a:pPr lvl="1"/>
            <a:r>
              <a:rPr lang="en-US" dirty="0" smtClean="0"/>
              <a:t>Tested with </a:t>
            </a:r>
            <a:r>
              <a:rPr lang="en-US" dirty="0" smtClean="0">
                <a:solidFill>
                  <a:srgbClr val="00FF00"/>
                </a:solidFill>
              </a:rPr>
              <a:t>7</a:t>
            </a:r>
            <a:r>
              <a:rPr lang="en-US" dirty="0" smtClean="0"/>
              <a:t> yield and health traits</a:t>
            </a:r>
          </a:p>
          <a:p>
            <a:pPr lvl="1"/>
            <a:r>
              <a:rPr lang="en-US" dirty="0" smtClean="0"/>
              <a:t>Implement with smaller groups of traits</a:t>
            </a:r>
          </a:p>
          <a:p>
            <a:pPr lvl="1"/>
            <a:r>
              <a:rPr lang="en-US" dirty="0" smtClean="0"/>
              <a:t>Many new features added</a:t>
            </a:r>
          </a:p>
          <a:p>
            <a:pPr lvl="1"/>
            <a:r>
              <a:rPr lang="en-US" dirty="0" smtClean="0"/>
              <a:t>Much easier to use, modify, maintain</a:t>
            </a:r>
          </a:p>
          <a:p>
            <a:r>
              <a:rPr lang="en-US" sz="3000" dirty="0" smtClean="0"/>
              <a:t>Including genotypes in single-step not yet possible with </a:t>
            </a:r>
            <a:r>
              <a:rPr lang="en-US" sz="3000" dirty="0" smtClean="0">
                <a:solidFill>
                  <a:srgbClr val="00FF00"/>
                </a:solidFill>
              </a:rPr>
              <a:t>&gt;500,000 </a:t>
            </a:r>
            <a:r>
              <a:rPr lang="en-US" sz="3000" dirty="0" smtClean="0"/>
              <a:t>Holsteins</a:t>
            </a:r>
            <a:endParaRPr lang="en-US" sz="30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467600" cy="4114800"/>
          </a:xfrm>
        </p:spPr>
        <p:txBody>
          <a:bodyPr/>
          <a:lstStyle/>
          <a:p>
            <a:r>
              <a:rPr lang="en-US" dirty="0" smtClean="0"/>
              <a:t>Members of the Council on Dairy Cattle Breeding provided data</a:t>
            </a:r>
          </a:p>
          <a:p>
            <a:r>
              <a:rPr lang="en-US" dirty="0" smtClean="0"/>
              <a:t>George Wiggans, Ignacy Misztal, and Shogo Tsuruta provided </a:t>
            </a:r>
            <a:r>
              <a:rPr lang="en-US" dirty="0" smtClean="0"/>
              <a:t>advice </a:t>
            </a:r>
            <a:r>
              <a:rPr lang="en-US" dirty="0" smtClean="0"/>
              <a:t>on algorithms and modeling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pic>
        <p:nvPicPr>
          <p:cNvPr id="3074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530" y="0"/>
            <a:ext cx="2128470" cy="1447800"/>
          </a:xfrm>
          <a:prstGeom prst="rect">
            <a:avLst/>
          </a:prstGeom>
          <a:noFill/>
        </p:spPr>
      </p:pic>
      <p:pic>
        <p:nvPicPr>
          <p:cNvPr id="5" name="Picture 5" descr="holsteinc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33600" cy="1500729"/>
          </a:xfrm>
          <a:prstGeom prst="rect">
            <a:avLst/>
          </a:prstGeom>
          <a:noFill/>
        </p:spPr>
      </p:pic>
      <p:pic>
        <p:nvPicPr>
          <p:cNvPr id="6" name="Picture 4" descr="bwissc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199" y="4800600"/>
            <a:ext cx="2244469" cy="1542620"/>
          </a:xfrm>
          <a:prstGeom prst="rect">
            <a:avLst/>
          </a:prstGeom>
          <a:noFill/>
        </p:spPr>
      </p:pic>
      <p:pic>
        <p:nvPicPr>
          <p:cNvPr id="7" name="Picture 7" descr="jerseyc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832526"/>
            <a:ext cx="1981200" cy="1474611"/>
          </a:xfrm>
          <a:prstGeom prst="rect">
            <a:avLst/>
          </a:prstGeom>
          <a:noFill/>
        </p:spPr>
      </p:pic>
      <p:pic>
        <p:nvPicPr>
          <p:cNvPr id="3076" name="Picture 4" descr="Jersey x Holstein cross from Brunsb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827854"/>
            <a:ext cx="2057400" cy="1510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467600" cy="4114800"/>
          </a:xfrm>
        </p:spPr>
        <p:txBody>
          <a:bodyPr/>
          <a:lstStyle/>
          <a:p>
            <a:r>
              <a:rPr lang="en-US" dirty="0" smtClean="0"/>
              <a:t>Animal model (Wiggans et al.,</a:t>
            </a:r>
            <a:r>
              <a:rPr lang="en-US" dirty="0" smtClean="0">
                <a:solidFill>
                  <a:srgbClr val="FFFF00"/>
                </a:solidFill>
              </a:rPr>
              <a:t>1988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Single-trait </a:t>
            </a:r>
            <a:r>
              <a:rPr lang="en-US" dirty="0" smtClean="0">
                <a:solidFill>
                  <a:srgbClr val="00FF00"/>
                </a:solidFill>
              </a:rPr>
              <a:t>milk, fat, and protein</a:t>
            </a:r>
          </a:p>
          <a:p>
            <a:pPr lvl="1"/>
            <a:r>
              <a:rPr lang="en-US" dirty="0" smtClean="0">
                <a:solidFill>
                  <a:srgbClr val="00FF00"/>
                </a:solidFill>
              </a:rPr>
              <a:t>PL, SCS </a:t>
            </a:r>
            <a:r>
              <a:rPr lang="en-US" dirty="0" smtClean="0"/>
              <a:t>added in </a:t>
            </a:r>
            <a:r>
              <a:rPr lang="en-US" dirty="0" smtClean="0">
                <a:solidFill>
                  <a:srgbClr val="FFFF00"/>
                </a:solidFill>
              </a:rPr>
              <a:t>1994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DPR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rgbClr val="FFFF00"/>
                </a:solidFill>
              </a:rPr>
              <a:t>2003</a:t>
            </a:r>
          </a:p>
          <a:p>
            <a:pPr lvl="1"/>
            <a:r>
              <a:rPr lang="en-US" dirty="0" smtClean="0"/>
              <a:t>All-breed animal model – </a:t>
            </a:r>
            <a:r>
              <a:rPr lang="en-US" dirty="0" smtClean="0">
                <a:solidFill>
                  <a:srgbClr val="FFFF00"/>
                </a:solidFill>
              </a:rPr>
              <a:t>2007</a:t>
            </a:r>
          </a:p>
          <a:p>
            <a:pPr lvl="1"/>
            <a:r>
              <a:rPr lang="en-US" dirty="0" smtClean="0"/>
              <a:t>Multiple-step genomic model - </a:t>
            </a:r>
            <a:r>
              <a:rPr lang="en-US" dirty="0" smtClean="0">
                <a:solidFill>
                  <a:srgbClr val="FFFF00"/>
                </a:solidFill>
              </a:rPr>
              <a:t>2009</a:t>
            </a:r>
          </a:p>
          <a:p>
            <a:r>
              <a:rPr lang="en-US" dirty="0" smtClean="0"/>
              <a:t>One step evaluations are difficult</a:t>
            </a:r>
          </a:p>
          <a:p>
            <a:pPr lvl="1"/>
            <a:r>
              <a:rPr lang="en-US" dirty="0" smtClean="0"/>
              <a:t>All breeds, traits, foreign data, and genotypes evaluated together?</a:t>
            </a:r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	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41" name="Picture 5" descr="19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300538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391400" cy="4114800"/>
          </a:xfrm>
        </p:spPr>
        <p:txBody>
          <a:bodyPr/>
          <a:lstStyle/>
          <a:p>
            <a:r>
              <a:rPr lang="en-US" dirty="0" smtClean="0"/>
              <a:t>Single (ST) or multi-trait (MT) national evaluations (new software)</a:t>
            </a:r>
          </a:p>
          <a:p>
            <a:pPr lvl="1"/>
            <a:r>
              <a:rPr lang="en-US" dirty="0" smtClean="0"/>
              <a:t>3 fertility traits: daughter pregnancy rate (</a:t>
            </a:r>
            <a:r>
              <a:rPr lang="en-US" dirty="0" smtClean="0">
                <a:solidFill>
                  <a:srgbClr val="00FF00"/>
                </a:solidFill>
              </a:rPr>
              <a:t>DPR</a:t>
            </a:r>
            <a:r>
              <a:rPr lang="en-US" dirty="0" smtClean="0"/>
              <a:t>), heifer and cow conception rates (</a:t>
            </a:r>
            <a:r>
              <a:rPr lang="en-US" dirty="0" smtClean="0">
                <a:solidFill>
                  <a:srgbClr val="00FF00"/>
                </a:solidFill>
              </a:rPr>
              <a:t>HCR, CCR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FFFF00"/>
                </a:solidFill>
              </a:rPr>
              <a:t>implemented December 2013</a:t>
            </a:r>
          </a:p>
          <a:p>
            <a:pPr lvl="1"/>
            <a:r>
              <a:rPr lang="en-US" dirty="0" smtClean="0"/>
              <a:t>6 more traits: </a:t>
            </a:r>
            <a:r>
              <a:rPr lang="en-US" dirty="0" smtClean="0">
                <a:solidFill>
                  <a:srgbClr val="00FF00"/>
                </a:solidFill>
              </a:rPr>
              <a:t>milk, fat, protein, SCS, </a:t>
            </a:r>
            <a:r>
              <a:rPr lang="en-US" dirty="0" smtClean="0">
                <a:solidFill>
                  <a:srgbClr val="00FF00"/>
                </a:solidFill>
              </a:rPr>
              <a:t>DPR,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FF00"/>
                </a:solidFill>
              </a:rPr>
              <a:t>PL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proposed for December </a:t>
            </a:r>
            <a:r>
              <a:rPr lang="en-US" dirty="0" smtClean="0">
                <a:solidFill>
                  <a:srgbClr val="FFFF00"/>
                </a:solidFill>
              </a:rPr>
              <a:t>2014</a:t>
            </a:r>
          </a:p>
          <a:p>
            <a:pPr lvl="1"/>
            <a:r>
              <a:rPr lang="en-US" smtClean="0"/>
              <a:t>Exact MT </a:t>
            </a:r>
            <a:r>
              <a:rPr lang="en-US" dirty="0" smtClean="0"/>
              <a:t>productive life </a:t>
            </a:r>
            <a:r>
              <a:rPr lang="en-US" dirty="0" smtClean="0"/>
              <a:t>also tested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evaluation tests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HCR Genetic Trends, All-Breed Scale</a:t>
            </a:r>
            <a:endParaRPr lang="en-US" sz="3600" dirty="0"/>
          </a:p>
        </p:txBody>
      </p:sp>
      <p:pic>
        <p:nvPicPr>
          <p:cNvPr id="3" name="Picture 2" descr="C:\Users\paul\AppData\Local\Microsoft\Windows\Temporary Internet Files\Content.Word\EBV HCR trend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CCR Genetic Trends, All-Breed Scale</a:t>
            </a:r>
            <a:endParaRPr lang="en-US" sz="3600" dirty="0"/>
          </a:p>
        </p:txBody>
      </p:sp>
      <p:pic>
        <p:nvPicPr>
          <p:cNvPr id="3" name="Picture 2" descr="C:\Users\paul\AppData\Local\Microsoft\Windows\Temporary Internet Files\Content.Word\EBV CCR trend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467600" cy="4114800"/>
          </a:xfrm>
        </p:spPr>
        <p:txBody>
          <a:bodyPr/>
          <a:lstStyle/>
          <a:p>
            <a:r>
              <a:rPr lang="en-US" dirty="0" smtClean="0">
                <a:solidFill>
                  <a:srgbClr val="00FF00"/>
                </a:solidFill>
              </a:rPr>
              <a:t>New software </a:t>
            </a:r>
            <a:r>
              <a:rPr lang="en-US" dirty="0" smtClean="0"/>
              <a:t>for traditional PTAs</a:t>
            </a:r>
          </a:p>
          <a:p>
            <a:pPr lvl="1"/>
            <a:r>
              <a:rPr lang="en-US" dirty="0" smtClean="0"/>
              <a:t>Total rewrite began in </a:t>
            </a:r>
            <a:r>
              <a:rPr lang="en-US" dirty="0" smtClean="0">
                <a:solidFill>
                  <a:srgbClr val="FFFF00"/>
                </a:solidFill>
              </a:rPr>
              <a:t>2010</a:t>
            </a:r>
          </a:p>
          <a:p>
            <a:pPr lvl="1"/>
            <a:r>
              <a:rPr lang="en-US" dirty="0" smtClean="0"/>
              <a:t>Ready for </a:t>
            </a:r>
            <a:r>
              <a:rPr lang="en-US" dirty="0" smtClean="0">
                <a:solidFill>
                  <a:srgbClr val="FFFF00"/>
                </a:solidFill>
              </a:rPr>
              <a:t>Sept 2014 </a:t>
            </a:r>
            <a:r>
              <a:rPr lang="en-US" dirty="0" smtClean="0"/>
              <a:t>Interbull test run</a:t>
            </a:r>
          </a:p>
          <a:p>
            <a:pPr lvl="1"/>
            <a:r>
              <a:rPr lang="en-US" dirty="0" smtClean="0"/>
              <a:t>Change input data for DPR</a:t>
            </a:r>
          </a:p>
          <a:p>
            <a:pPr lvl="1"/>
            <a:r>
              <a:rPr lang="en-US" dirty="0" smtClean="0"/>
              <a:t>Also test GPTAs obtained from PTAs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Base change </a:t>
            </a:r>
            <a:r>
              <a:rPr lang="en-US" dirty="0" smtClean="0"/>
              <a:t>for all traits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Net merit revision </a:t>
            </a:r>
            <a:r>
              <a:rPr lang="en-US" dirty="0" smtClean="0"/>
              <a:t>(John Cole’s talk)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</a:t>
            </a:r>
            <a:r>
              <a:rPr lang="en-US" dirty="0" smtClean="0">
                <a:solidFill>
                  <a:srgbClr val="FFFF00"/>
                </a:solidFill>
              </a:rPr>
              <a:t>December 2014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600200"/>
            <a:ext cx="7391400" cy="4114800"/>
          </a:xfrm>
        </p:spPr>
        <p:txBody>
          <a:bodyPr/>
          <a:lstStyle/>
          <a:p>
            <a:r>
              <a:rPr lang="en-US" dirty="0" smtClean="0"/>
              <a:t>Animal model includes: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76 million </a:t>
            </a:r>
            <a:r>
              <a:rPr lang="en-US" dirty="0" smtClean="0"/>
              <a:t>lactation phenotypes / trait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63 million </a:t>
            </a:r>
            <a:r>
              <a:rPr lang="en-US" dirty="0" smtClean="0"/>
              <a:t>animals in pedigree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30 million </a:t>
            </a:r>
            <a:r>
              <a:rPr lang="en-US" dirty="0" smtClean="0"/>
              <a:t>permanent environment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7 million </a:t>
            </a:r>
            <a:r>
              <a:rPr lang="en-US" dirty="0" smtClean="0"/>
              <a:t>herd management groups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11 million </a:t>
            </a:r>
            <a:r>
              <a:rPr lang="en-US" dirty="0" smtClean="0"/>
              <a:t>herd by sire interactions </a:t>
            </a:r>
          </a:p>
          <a:p>
            <a:pPr lvl="1"/>
            <a:r>
              <a:rPr lang="en-US" dirty="0" smtClean="0"/>
              <a:t>Traits:  </a:t>
            </a:r>
            <a:r>
              <a:rPr lang="en-US" dirty="0" smtClean="0">
                <a:solidFill>
                  <a:srgbClr val="00FF00"/>
                </a:solidFill>
              </a:rPr>
              <a:t>M, F, P, SCS, PL, DPR</a:t>
            </a:r>
          </a:p>
          <a:p>
            <a:r>
              <a:rPr lang="en-US" dirty="0" smtClean="0"/>
              <a:t>Genotypes processed separately</a:t>
            </a:r>
          </a:p>
          <a:p>
            <a:pPr marL="690562" lvl="2" indent="-342900">
              <a:spcBef>
                <a:spcPct val="40000"/>
              </a:spcBef>
              <a:buSzPct val="60000"/>
              <a:buFont typeface="Wingdings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(yield and health)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371600"/>
            <a:ext cx="7315200" cy="4114800"/>
          </a:xfrm>
        </p:spPr>
        <p:txBody>
          <a:bodyPr/>
          <a:lstStyle/>
          <a:p>
            <a:r>
              <a:rPr lang="en-US" dirty="0" smtClean="0"/>
              <a:t>Official animal model</a:t>
            </a:r>
          </a:p>
          <a:p>
            <a:pPr lvl="1"/>
            <a:r>
              <a:rPr lang="en-US" dirty="0" smtClean="0"/>
              <a:t>Data edits and adjustments</a:t>
            </a:r>
          </a:p>
          <a:p>
            <a:pPr lvl="1"/>
            <a:r>
              <a:rPr lang="en-US" dirty="0" smtClean="0"/>
              <a:t>Separate weight for each observation</a:t>
            </a:r>
          </a:p>
          <a:p>
            <a:pPr lvl="1"/>
            <a:r>
              <a:rPr lang="en-US" dirty="0" smtClean="0"/>
              <a:t>All breeds and crossbreds included</a:t>
            </a:r>
          </a:p>
          <a:p>
            <a:pPr lvl="1"/>
            <a:r>
              <a:rPr lang="en-US" dirty="0" smtClean="0"/>
              <a:t>Inbreeding and </a:t>
            </a:r>
            <a:r>
              <a:rPr lang="en-US" dirty="0" err="1" smtClean="0"/>
              <a:t>heterosis</a:t>
            </a:r>
            <a:r>
              <a:rPr lang="en-US" dirty="0" smtClean="0"/>
              <a:t> correction</a:t>
            </a:r>
          </a:p>
          <a:p>
            <a:pPr lvl="1"/>
            <a:r>
              <a:rPr lang="en-US" dirty="0" smtClean="0"/>
              <a:t>Herd by sire interaction</a:t>
            </a:r>
          </a:p>
          <a:p>
            <a:pPr lvl="1"/>
            <a:r>
              <a:rPr lang="en-US" dirty="0" smtClean="0"/>
              <a:t>Convert PTAs to within-breed base</a:t>
            </a:r>
          </a:p>
          <a:p>
            <a:r>
              <a:rPr lang="en-US" dirty="0" smtClean="0"/>
              <a:t>Heritability of yield decreased</a:t>
            </a:r>
          </a:p>
          <a:p>
            <a:pPr lvl="1"/>
            <a:r>
              <a:rPr lang="en-US" dirty="0" smtClean="0"/>
              <a:t>Mimic effect of cow adjustments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Features Retained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vr02">
  <a:themeElements>
    <a:clrScheme name="pvr02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pvr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vr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vr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vr02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vr02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Settings\asanders\Application Data\Microsoft\Templates\pvr02.pot</Template>
  <TotalTime>132081</TotalTime>
  <Words>692</Words>
  <Application>Microsoft Office PowerPoint</Application>
  <PresentationFormat>On-screen Show (4:3)</PresentationFormat>
  <Paragraphs>165</Paragraphs>
  <Slides>19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Wingdings</vt:lpstr>
      <vt:lpstr>Arial Unicode MS</vt:lpstr>
      <vt:lpstr>Symbol</vt:lpstr>
      <vt:lpstr>pvr02</vt:lpstr>
      <vt:lpstr>Chart</vt:lpstr>
      <vt:lpstr>Microsoft Graph Chart</vt:lpstr>
      <vt:lpstr> Use of new multi-trait, all-breed genetic evaluation software   </vt:lpstr>
      <vt:lpstr>Introduction</vt:lpstr>
      <vt:lpstr>Slide 3</vt:lpstr>
      <vt:lpstr>Software evaluation tests</vt:lpstr>
      <vt:lpstr>HCR Genetic Trends, All-Breed Scale</vt:lpstr>
      <vt:lpstr>CCR Genetic Trends, All-Breed Scale</vt:lpstr>
      <vt:lpstr>Plans for December 2014</vt:lpstr>
      <vt:lpstr>Data (yield and health)</vt:lpstr>
      <vt:lpstr>Previous Features Retained</vt:lpstr>
      <vt:lpstr>New Features Added</vt:lpstr>
      <vt:lpstr>Traditional, ST, and MT Evaluation Domestic bulls (≥ 10 USA daughters)</vt:lpstr>
      <vt:lpstr>Computation Required</vt:lpstr>
      <vt:lpstr>Redefine Pregnancy Rate</vt:lpstr>
      <vt:lpstr>Pregnancy Rate vs Days Open</vt:lpstr>
      <vt:lpstr>Theoretical Distribution of Days Open</vt:lpstr>
      <vt:lpstr>Actual Distribution of Days Open Holstein Calvings 1990 - 2001</vt:lpstr>
      <vt:lpstr>Properties of DPR change</vt:lpstr>
      <vt:lpstr>Conclusions</vt:lpstr>
      <vt:lpstr>Acknowledgments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Prediction Results</dc:title>
  <dc:subject>International Dairy Sire Proofs</dc:subject>
  <dc:creator>Admin</dc:creator>
  <cp:keywords>Dairy, International, Sire evaluations</cp:keywords>
  <cp:lastModifiedBy>paul vanraden</cp:lastModifiedBy>
  <cp:revision>5894</cp:revision>
  <cp:lastPrinted>2001-08-24T14:44:42Z</cp:lastPrinted>
  <dcterms:created xsi:type="dcterms:W3CDTF">2002-07-16T13:01:30Z</dcterms:created>
  <dcterms:modified xsi:type="dcterms:W3CDTF">2014-07-31T14:41:15Z</dcterms:modified>
  <cp:category>Interbull</cp:category>
</cp:coreProperties>
</file>